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9" r:id="rId2"/>
    <p:sldId id="256" r:id="rId3"/>
    <p:sldId id="282" r:id="rId4"/>
    <p:sldId id="269" r:id="rId5"/>
    <p:sldId id="270" r:id="rId6"/>
    <p:sldId id="274" r:id="rId7"/>
    <p:sldId id="287" r:id="rId8"/>
    <p:sldId id="285" r:id="rId9"/>
    <p:sldId id="286" r:id="rId10"/>
    <p:sldId id="283" r:id="rId11"/>
    <p:sldId id="272" r:id="rId12"/>
    <p:sldId id="281" r:id="rId13"/>
    <p:sldId id="288" r:id="rId14"/>
    <p:sldId id="277" r:id="rId15"/>
    <p:sldId id="260" r:id="rId16"/>
    <p:sldId id="261" r:id="rId17"/>
    <p:sldId id="284" r:id="rId18"/>
    <p:sldId id="265" r:id="rId19"/>
    <p:sldId id="266" r:id="rId20"/>
    <p:sldId id="268" r:id="rId21"/>
    <p:sldId id="280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93" autoAdjust="0"/>
  </p:normalViewPr>
  <p:slideViewPr>
    <p:cSldViewPr>
      <p:cViewPr varScale="1">
        <p:scale>
          <a:sx n="57" d="100"/>
          <a:sy n="5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111777\AppData\Local\Temp\notesC9812B\~8496134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7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Cents/kWh</a:t>
            </a:r>
          </a:p>
          <a:p>
            <a:pPr>
              <a:defRPr/>
            </a:pPr>
            <a:r>
              <a:rPr lang="en-US" i="1" dirty="0" smtClean="0"/>
              <a:t>Feed-in</a:t>
            </a:r>
            <a:r>
              <a:rPr lang="en-US" i="1" baseline="0" dirty="0" smtClean="0"/>
              <a:t> Tariff Purchase Rates higher than Market</a:t>
            </a:r>
            <a:endParaRPr lang="en-US" i="1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Sheet1!$A$2:$A$8</c:f>
              <c:strCache>
                <c:ptCount val="7"/>
                <c:pt idx="0">
                  <c:v>NIPSCO 
Biomass</c:v>
                </c:pt>
                <c:pt idx="1">
                  <c:v>NIPSCO 
Small Solar</c:v>
                </c:pt>
                <c:pt idx="2">
                  <c:v>IPL 
Solar (High)</c:v>
                </c:pt>
                <c:pt idx="3">
                  <c:v>IPL 
Solar (Low)</c:v>
                </c:pt>
                <c:pt idx="5">
                  <c:v>Market 
(Indiana Hub Spot On-Peak, Aug 30)</c:v>
                </c:pt>
                <c:pt idx="6">
                  <c:v>Market 
(NIPSCO Summer Avoided Cost)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10.6</c:v>
                </c:pt>
                <c:pt idx="1">
                  <c:v>30</c:v>
                </c:pt>
                <c:pt idx="2">
                  <c:v>24</c:v>
                </c:pt>
                <c:pt idx="3">
                  <c:v>10</c:v>
                </c:pt>
                <c:pt idx="5">
                  <c:v>4.2750000000000004</c:v>
                </c:pt>
                <c:pt idx="6">
                  <c:v>3.2210000000000001</c:v>
                </c:pt>
              </c:numCache>
            </c:numRef>
          </c:val>
        </c:ser>
        <c:dLbls/>
        <c:gapWidth val="75"/>
        <c:overlap val="40"/>
        <c:axId val="95950720"/>
        <c:axId val="95952256"/>
      </c:barChart>
      <c:catAx>
        <c:axId val="959507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5952256"/>
        <c:crosses val="autoZero"/>
        <c:auto val="1"/>
        <c:lblAlgn val="ctr"/>
        <c:lblOffset val="100"/>
      </c:catAx>
      <c:valAx>
        <c:axId val="959522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959507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6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 dirty="0"/>
              <a:t>Typical </a:t>
            </a:r>
            <a:r>
              <a:rPr lang="en-US" sz="2400" dirty="0" smtClean="0"/>
              <a:t>Solar Project </a:t>
            </a:r>
            <a:r>
              <a:rPr lang="en-US" sz="2400" dirty="0"/>
              <a:t>Revenue </a:t>
            </a:r>
            <a:r>
              <a:rPr lang="en-US" sz="2400" dirty="0" smtClean="0"/>
              <a:t>Sources </a:t>
            </a:r>
            <a:endParaRPr lang="en-US" sz="2400" dirty="0"/>
          </a:p>
        </c:rich>
      </c:tx>
      <c:layout>
        <c:manualLayout>
          <c:xMode val="edge"/>
          <c:yMode val="edge"/>
          <c:x val="0.1455370370370371"/>
          <c:y val="7.5471698113207558E-2"/>
        </c:manualLayout>
      </c:layout>
    </c:title>
    <c:plotArea>
      <c:layout/>
      <c:pieChart>
        <c:varyColors val="1"/>
        <c:ser>
          <c:idx val="0"/>
          <c:order val="0"/>
          <c:dPt>
            <c:idx val="0"/>
          </c:dPt>
          <c:dPt>
            <c:idx val="1"/>
          </c:dPt>
          <c:dPt>
            <c:idx val="2"/>
          </c:dPt>
          <c:dPt>
            <c:idx val="3"/>
          </c:dPt>
          <c:dLbls>
            <c:showPercent val="1"/>
            <c:showLeaderLines val="1"/>
          </c:dLbls>
          <c:cat>
            <c:strRef>
              <c:f>Graph!$A$4:$A$7</c:f>
              <c:strCache>
                <c:ptCount val="4"/>
                <c:pt idx="0">
                  <c:v>ITC or 1603 Treasury Grant</c:v>
                </c:pt>
                <c:pt idx="1">
                  <c:v>Tax Effect of Depreciation</c:v>
                </c:pt>
                <c:pt idx="2">
                  <c:v>Power Sales (at Utility Cost)</c:v>
                </c:pt>
                <c:pt idx="3">
                  <c:v>Subsidized Sales</c:v>
                </c:pt>
              </c:strCache>
            </c:strRef>
          </c:cat>
          <c:val>
            <c:numRef>
              <c:f>Graph!$D$4:$D$7</c:f>
              <c:numCache>
                <c:formatCode>0.0%</c:formatCode>
                <c:ptCount val="4"/>
                <c:pt idx="0">
                  <c:v>0.30099502487562191</c:v>
                </c:pt>
                <c:pt idx="1">
                  <c:v>0.29253731343283584</c:v>
                </c:pt>
                <c:pt idx="2">
                  <c:v>0.12810945273631841</c:v>
                </c:pt>
                <c:pt idx="3">
                  <c:v>0.27835820895522395</c:v>
                </c:pt>
              </c:numCache>
            </c:numRef>
          </c:val>
        </c:ser>
        <c:dLbls/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9898775153105854"/>
          <c:y val="0.23015968532388734"/>
          <c:w val="0.38724292796733745"/>
          <c:h val="0.69135195498936619"/>
        </c:manualLayout>
      </c:layout>
      <c:txPr>
        <a:bodyPr/>
        <a:lstStyle/>
        <a:p>
          <a:pPr rtl="0">
            <a:defRPr sz="1600"/>
          </a:pPr>
          <a:endParaRPr lang="en-US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title>
      <c:tx>
        <c:rich>
          <a:bodyPr/>
          <a:lstStyle/>
          <a:p>
            <a:pPr>
              <a:defRPr/>
            </a:pPr>
            <a:r>
              <a:rPr lang="en-US" u="sng" dirty="0"/>
              <a:t>kW</a:t>
            </a:r>
          </a:p>
        </c:rich>
      </c:tx>
      <c:layout>
        <c:manualLayout>
          <c:xMode val="edge"/>
          <c:yMode val="edge"/>
          <c:x val="0.45487988789536904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kW</c:v>
                </c:pt>
              </c:strCache>
            </c:strRef>
          </c:tx>
          <c:dLbls>
            <c:numFmt formatCode="#,##0" sourceLinked="0"/>
            <c:showVal val="1"/>
            <c:showCatName val="1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Biomass</c:v>
                </c:pt>
                <c:pt idx="1">
                  <c:v>Solar</c:v>
                </c:pt>
                <c:pt idx="2">
                  <c:v>Wind</c:v>
                </c:pt>
                <c:pt idx="3">
                  <c:v>Hydro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5406</c:v>
                </c:pt>
                <c:pt idx="1">
                  <c:v>14507</c:v>
                </c:pt>
                <c:pt idx="2" formatCode="General">
                  <c:v>60</c:v>
                </c:pt>
                <c:pt idx="3" formatCode="General">
                  <c:v>0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title>
      <c:tx>
        <c:rich>
          <a:bodyPr/>
          <a:lstStyle/>
          <a:p>
            <a:pPr algn="l">
              <a:defRPr/>
            </a:pPr>
            <a:r>
              <a:rPr lang="en-US" u="sng" dirty="0"/>
              <a:t>Customers</a:t>
            </a:r>
          </a:p>
        </c:rich>
      </c:tx>
      <c:layout>
        <c:manualLayout>
          <c:xMode val="edge"/>
          <c:yMode val="edge"/>
          <c:x val="0.38800925925925939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Customers</c:v>
                </c:pt>
              </c:strCache>
            </c:strRef>
          </c:tx>
          <c:dLbls>
            <c:dLbl>
              <c:idx val="3"/>
              <c:layout>
                <c:manualLayout>
                  <c:x val="-0.22106590842811316"/>
                  <c:y val="0.10376898200224972"/>
                </c:manualLayout>
              </c:layout>
              <c:showVal val="1"/>
              <c:showCatName val="1"/>
              <c:separator>
</c:separator>
            </c:dLbl>
            <c:showVal val="1"/>
            <c:showCatName val="1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Biomass</c:v>
                </c:pt>
                <c:pt idx="1">
                  <c:v>Solar</c:v>
                </c:pt>
                <c:pt idx="2">
                  <c:v>Wind</c:v>
                </c:pt>
                <c:pt idx="3">
                  <c:v>Hydro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77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D554B-8477-422C-B929-97B5BFC1ABE5}" type="datetimeFigureOut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E8E87-0096-4343-857F-617534673F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540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876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6994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4158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5598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78825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940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2284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590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2570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61604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2546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8323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16889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4774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3738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2132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2657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0956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2665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438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E87-0096-4343-857F-617534673FE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954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03AF-1B13-4848-8F17-B3A7CA98C003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4400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3086F-569D-458E-A475-0640CA165600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067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71C-F1BE-409A-8C5A-2386482EA8E0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5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FCC3-4D09-40C0-8BFE-EA2BDAD0C607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860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046EE-CA4A-45DF-8644-C5EC519212A6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025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176BF-1F0B-4895-B501-F0EFA69FC1E9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746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01E17-C5D8-4C03-BBB9-775E598E3B7E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525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8636F-81F1-459E-8AED-4BC7B081D4A0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432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FC24-610C-49E1-9F1F-3712619DF8F7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816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FB1E-FF98-481E-85FE-9A6A2C1E4E5A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553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5EC-4A39-4938-9B6D-A3CF2910BA0C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047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EE60E-1B76-4005-B94C-863F71ADC674}" type="datetime1">
              <a:rPr lang="en-US" smtClean="0"/>
              <a:pPr/>
              <a:t>9/18/2013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F9A94-76CA-4F71-A0BB-D60AFC8632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352800" y="6248401"/>
            <a:ext cx="24724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3649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of </a:t>
            </a:r>
            <a:br>
              <a:rPr lang="en-US" dirty="0" smtClean="0"/>
            </a:br>
            <a:r>
              <a:rPr lang="en-US" dirty="0" smtClean="0"/>
              <a:t>Feed-in Tariff Pilot Programs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September 18, 2013</a:t>
            </a:r>
          </a:p>
          <a:p>
            <a:r>
              <a:rPr lang="en-US" dirty="0" smtClean="0"/>
              <a:t>Presentation to the Regulatory Flexibility Committee of the Indiana General Assembly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021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of the programs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819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Incentives and Subsidies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Federal government offers incentives such as you might find in European FITs, but these are not national mandates</a:t>
            </a:r>
          </a:p>
          <a:p>
            <a:r>
              <a:rPr lang="en-US" sz="2000" dirty="0" smtClean="0"/>
              <a:t>Tax incentives and subsidy are drivers to any renewable development</a:t>
            </a:r>
          </a:p>
          <a:p>
            <a:r>
              <a:rPr lang="en-US" sz="2000" dirty="0" smtClean="0"/>
              <a:t>Large developers dominate the marketplace due to tax incentives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2785118"/>
              </p:ext>
            </p:extLst>
          </p:nvPr>
        </p:nvGraphicFramePr>
        <p:xfrm>
          <a:off x="914400" y="2286000"/>
          <a:ext cx="6858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45568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- IPL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Customers are not interested in large projects except as a host</a:t>
            </a:r>
          </a:p>
          <a:p>
            <a:r>
              <a:rPr lang="en-US" dirty="0" smtClean="0"/>
              <a:t>Some customers are interested in owning small scale projects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05275"/>
            <a:ext cx="44005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81615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Observations – NIPSCO</a:t>
            </a:r>
            <a:br>
              <a:rPr lang="en-US" sz="3600" dirty="0" smtClean="0"/>
            </a:br>
            <a:r>
              <a:rPr lang="en-US" sz="3600" dirty="0" smtClean="0"/>
              <a:t>in-Service (as of September 3, 2013)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57311299"/>
              </p:ext>
            </p:extLst>
          </p:nvPr>
        </p:nvGraphicFramePr>
        <p:xfrm>
          <a:off x="457200" y="1752600"/>
          <a:ext cx="4495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46758839"/>
              </p:ext>
            </p:extLst>
          </p:nvPr>
        </p:nvGraphicFramePr>
        <p:xfrm>
          <a:off x="3886200" y="1752600"/>
          <a:ext cx="5486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62978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Impacts - NIPSCO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Developers’ use of the Queue</a:t>
            </a:r>
          </a:p>
          <a:p>
            <a:r>
              <a:rPr lang="en-US" dirty="0" smtClean="0"/>
              <a:t>Developers cooperate with customers </a:t>
            </a:r>
          </a:p>
          <a:p>
            <a:pPr lvl="1"/>
            <a:r>
              <a:rPr lang="en-US" dirty="0" smtClean="0"/>
              <a:t>Use of the assignment clause in contracts</a:t>
            </a:r>
          </a:p>
          <a:p>
            <a:r>
              <a:rPr lang="en-US" dirty="0" smtClean="0"/>
              <a:t>16 large projects connected in the FIT </a:t>
            </a:r>
          </a:p>
          <a:p>
            <a:pPr lvl="1"/>
            <a:r>
              <a:rPr lang="en-US" dirty="0" smtClean="0"/>
              <a:t>15 have completed or have a pending assignment </a:t>
            </a:r>
          </a:p>
          <a:p>
            <a:r>
              <a:rPr lang="en-US" dirty="0" smtClean="0"/>
              <a:t>Waivers of 12 month requirement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32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Development of larger projects may be better suited in the context of Integrated Resource Planning (IRP)</a:t>
            </a:r>
          </a:p>
          <a:p>
            <a:pPr lvl="1"/>
            <a:r>
              <a:rPr lang="en-US" dirty="0" smtClean="0"/>
              <a:t>Integrated planning for the entire system</a:t>
            </a:r>
          </a:p>
          <a:p>
            <a:pPr lvl="1"/>
            <a:r>
              <a:rPr lang="en-US" dirty="0" smtClean="0"/>
              <a:t>Compliance with mandates</a:t>
            </a:r>
          </a:p>
          <a:p>
            <a:pPr lvl="1"/>
            <a:r>
              <a:rPr lang="en-US" dirty="0" smtClean="0"/>
              <a:t>Optimal siting</a:t>
            </a:r>
          </a:p>
          <a:p>
            <a:pPr lvl="1"/>
            <a:r>
              <a:rPr lang="en-US" dirty="0" smtClean="0"/>
              <a:t>Project quality, control of operations</a:t>
            </a:r>
          </a:p>
          <a:p>
            <a:pPr lvl="1"/>
            <a:r>
              <a:rPr lang="en-US" dirty="0" smtClean="0"/>
              <a:t>Assurance projects will be completed</a:t>
            </a:r>
          </a:p>
          <a:p>
            <a:r>
              <a:rPr lang="en-US" dirty="0" smtClean="0"/>
              <a:t>Technology costs and tax incentives change quickly</a:t>
            </a:r>
          </a:p>
          <a:p>
            <a:r>
              <a:rPr lang="en-US" dirty="0" smtClean="0"/>
              <a:t>Jurisdictional factors</a:t>
            </a:r>
          </a:p>
          <a:p>
            <a:r>
              <a:rPr lang="en-US" dirty="0" smtClean="0"/>
              <a:t>Safety and power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185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Renewable Energy Credits (RECs)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 MWH = 1 REC</a:t>
            </a:r>
          </a:p>
          <a:p>
            <a:r>
              <a:rPr lang="en-US" dirty="0" smtClean="0"/>
              <a:t>Tradable commodity </a:t>
            </a:r>
          </a:p>
          <a:p>
            <a:pPr lvl="1"/>
            <a:r>
              <a:rPr lang="en-US" dirty="0" smtClean="0"/>
              <a:t>Regulated by the Federal Trade Commission</a:t>
            </a:r>
          </a:p>
          <a:p>
            <a:r>
              <a:rPr lang="en-US" dirty="0" smtClean="0"/>
              <a:t>Oversight</a:t>
            </a:r>
          </a:p>
          <a:p>
            <a:pPr lvl="1"/>
            <a:r>
              <a:rPr lang="en-US" dirty="0" smtClean="0"/>
              <a:t>Utilities, producers and owners must be careful how they characterize the projects</a:t>
            </a:r>
          </a:p>
          <a:p>
            <a:pPr lvl="1"/>
            <a:r>
              <a:rPr lang="en-US" dirty="0" smtClean="0"/>
              <a:t>Taking credit for the renewable energy attributes can void the RECs</a:t>
            </a:r>
          </a:p>
          <a:p>
            <a:r>
              <a:rPr lang="en-US" dirty="0" smtClean="0"/>
              <a:t>RECs can be sold by IPL and NIPSCO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554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 solar farm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7484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421888" y="418193"/>
            <a:ext cx="6661150" cy="95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lvl="0"/>
            <a:r>
              <a:rPr lang="en-US" sz="3600" kern="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IND Solar Farm Update - Characteristics</a:t>
            </a:r>
            <a:endParaRPr lang="en-US" sz="3600" kern="0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1524000"/>
            <a:ext cx="7010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Over 41,000 PV panels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Annual generation = 18,300,000 kWh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Covers </a:t>
            </a:r>
            <a:r>
              <a:rPr lang="en-US" sz="2800" dirty="0"/>
              <a:t>60 Acres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Phase I Cost </a:t>
            </a:r>
            <a:r>
              <a:rPr lang="en-US" sz="2800" dirty="0"/>
              <a:t>= </a:t>
            </a:r>
            <a:r>
              <a:rPr lang="en-US" sz="2800" dirty="0" smtClean="0"/>
              <a:t>Approx. $</a:t>
            </a:r>
            <a:r>
              <a:rPr lang="en-US" sz="2800" dirty="0"/>
              <a:t>30 million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/>
              <a:t>Owned by ET Energy </a:t>
            </a:r>
            <a:r>
              <a:rPr lang="en-US" sz="2800" dirty="0" smtClean="0"/>
              <a:t>Solutions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Phase I = 9.8 MW</a:t>
            </a:r>
          </a:p>
        </p:txBody>
      </p:sp>
      <p:pic>
        <p:nvPicPr>
          <p:cNvPr id="2050" name="Picture 2" descr="C:\Users\hase1je\Documents\Presentations\Airport PV\INDY-SOLAR-FARM-0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29100"/>
            <a:ext cx="3551237" cy="23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78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lvl="0"/>
            <a:r>
              <a:rPr lang="en-US" sz="3600" kern="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IND Solar Farm Update – 9.8 MW</a:t>
            </a:r>
            <a:endParaRPr lang="en-US" sz="3600" kern="0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6699" y="1600200"/>
            <a:ext cx="679060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527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Outline of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Purpose &amp; Variables of a Feed-in Tariff</a:t>
            </a:r>
          </a:p>
          <a:p>
            <a:pPr lvl="1"/>
            <a:r>
              <a:rPr lang="en-US" dirty="0" smtClean="0"/>
              <a:t>Purpose and Design of Feed-in Tariffs (FIT)</a:t>
            </a:r>
          </a:p>
          <a:p>
            <a:pPr lvl="1"/>
            <a:r>
              <a:rPr lang="en-US" dirty="0" smtClean="0"/>
              <a:t>Comparison of Pilot Programs</a:t>
            </a:r>
          </a:p>
          <a:p>
            <a:pPr lvl="1"/>
            <a:r>
              <a:rPr lang="en-US" dirty="0" smtClean="0"/>
              <a:t>Pricing Considerations</a:t>
            </a:r>
          </a:p>
          <a:p>
            <a:pPr lvl="1"/>
            <a:r>
              <a:rPr lang="en-US" dirty="0" smtClean="0"/>
              <a:t>National Policy Discussion</a:t>
            </a:r>
          </a:p>
          <a:p>
            <a:r>
              <a:rPr lang="en-US" dirty="0" smtClean="0"/>
              <a:t>Observations of the Programs</a:t>
            </a:r>
          </a:p>
          <a:p>
            <a:pPr lvl="1"/>
            <a:r>
              <a:rPr lang="en-US" dirty="0" smtClean="0"/>
              <a:t>IPL &amp; NIPSCO</a:t>
            </a:r>
          </a:p>
          <a:p>
            <a:pPr lvl="1"/>
            <a:r>
              <a:rPr lang="en-US" dirty="0" smtClean="0"/>
              <a:t>General Observations</a:t>
            </a:r>
          </a:p>
          <a:p>
            <a:pPr lvl="1"/>
            <a:r>
              <a:rPr lang="en-US" dirty="0" smtClean="0"/>
              <a:t>Renewable Energy Certificates (RECs) </a:t>
            </a:r>
          </a:p>
          <a:p>
            <a:r>
              <a:rPr lang="en-US" dirty="0" smtClean="0"/>
              <a:t>IND Solar Farm (Indianapolis Airport)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56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421888" y="418193"/>
            <a:ext cx="7426712" cy="95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200" b="1">
                <a:solidFill>
                  <a:srgbClr val="4B721D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lvl="0"/>
            <a:r>
              <a:rPr lang="en-US" sz="3600" kern="0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IND Solar Farm Update </a:t>
            </a:r>
            <a:endParaRPr lang="en-US" sz="3600" kern="0" dirty="0">
              <a:solidFill>
                <a:schemeClr val="tx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1026" name="Picture 2" descr="C:\Users\hase1je\Documents\Presentations\Airport PV\INDY-SOLAR-FARM-03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1289" y="1524000"/>
            <a:ext cx="6745385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19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487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&amp; variables of a fit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46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a Feed-in Tariff (FIT)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Purpose of the Pilot FIT Programs:</a:t>
            </a:r>
          </a:p>
          <a:p>
            <a:pPr lvl="1"/>
            <a:r>
              <a:rPr lang="en-US" dirty="0" smtClean="0"/>
              <a:t>Determine </a:t>
            </a:r>
            <a:r>
              <a:rPr lang="en-US" dirty="0"/>
              <a:t>the types of technologies that work within the framework</a:t>
            </a:r>
          </a:p>
          <a:p>
            <a:pPr lvl="1"/>
            <a:r>
              <a:rPr lang="en-US" dirty="0"/>
              <a:t>Determine customer interest in FIT, and provide a defined program for FIT customers</a:t>
            </a:r>
          </a:p>
          <a:p>
            <a:pPr lvl="1"/>
            <a:r>
              <a:rPr lang="en-US" dirty="0" smtClean="0"/>
              <a:t>Identify contract issues that arise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/>
              <a:t>other market drivers</a:t>
            </a:r>
          </a:p>
          <a:p>
            <a:pPr lvl="1"/>
            <a:r>
              <a:rPr lang="en-US" dirty="0"/>
              <a:t>Determine how these projects interact within our distribution systems</a:t>
            </a:r>
          </a:p>
          <a:p>
            <a:endParaRPr lang="en-US" dirty="0" smtClean="0"/>
          </a:p>
          <a:p>
            <a:r>
              <a:rPr lang="en-US" dirty="0" smtClean="0"/>
              <a:t>Program design considerations:</a:t>
            </a:r>
          </a:p>
          <a:p>
            <a:pPr lvl="1"/>
            <a:r>
              <a:rPr lang="en-US" dirty="0" smtClean="0"/>
              <a:t>Contain rate impacts on all other customers</a:t>
            </a:r>
          </a:p>
          <a:p>
            <a:pPr lvl="1"/>
            <a:r>
              <a:rPr lang="en-US" dirty="0" smtClean="0"/>
              <a:t>Differing unit output and capital costs</a:t>
            </a:r>
          </a:p>
          <a:p>
            <a:pPr lvl="1"/>
            <a:r>
              <a:rPr lang="en-US" dirty="0" smtClean="0"/>
              <a:t>Significant tax subsidies </a:t>
            </a:r>
          </a:p>
          <a:p>
            <a:pPr lvl="1"/>
            <a:r>
              <a:rPr lang="en-US" dirty="0" smtClean="0"/>
              <a:t>Renewable generation costs more than conventional resources </a:t>
            </a:r>
          </a:p>
          <a:p>
            <a:pPr lvl="1"/>
            <a:r>
              <a:rPr lang="en-US" dirty="0" smtClean="0"/>
              <a:t>Utility-specific reasons to explore biomass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496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Differences between Feed-in Tariffs and Net Metering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9447365"/>
              </p:ext>
            </p:extLst>
          </p:nvPr>
        </p:nvGraphicFramePr>
        <p:xfrm>
          <a:off x="457200" y="1143000"/>
          <a:ext cx="8160031" cy="4949555"/>
        </p:xfrm>
        <a:graphic>
          <a:graphicData uri="http://schemas.openxmlformats.org/drawingml/2006/table">
            <a:tbl>
              <a:tblPr firstRow="1" bandCol="1">
                <a:tableStyleId>{EB344D84-9AFB-497E-A393-DC336BA19D2E}</a:tableStyleId>
              </a:tblPr>
              <a:tblGrid>
                <a:gridCol w="1098466"/>
                <a:gridCol w="2353855"/>
                <a:gridCol w="2353855"/>
                <a:gridCol w="2353855"/>
              </a:tblGrid>
              <a:tr h="3957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NIPSCO FIT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IPL FIT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Net Metering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</a:tr>
              <a:tr h="204452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81" marR="5381" marT="538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81" marR="5381" marT="538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81" marR="5381" marT="5381" marB="0" anchor="b"/>
                </a:tc>
              </a:tr>
              <a:tr h="309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Summary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81" marR="5381" marT="5381" marB="0" anchor="b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Each program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provides: o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pportunity for customers to participate in renewable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generation, above-market incentive / subsidy to support development of such facilities and defined terms and conditions for participation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0" marB="0" anchor="b"/>
                </a:tc>
              </a:tr>
              <a:tr h="30970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381" marR="5381" marT="538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82880" marR="182880" marT="0" marB="0" anchor="b"/>
                </a:tc>
              </a:tr>
              <a:tr h="309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Payment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Payment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check sent to customer for production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effectLst/>
                        </a:rPr>
                        <a:t>Payment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check sent to customer for production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No exchange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of money; simply a billing credit mechanism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172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309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Program Cap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30 MW with small facility carve-outs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Approx. 1% of sales </a:t>
                      </a:r>
                      <a:r>
                        <a:rPr lang="en-US" sz="1100" b="1" u="none" strike="noStrike" dirty="0" smtClean="0">
                          <a:effectLst/>
                        </a:rPr>
                        <a:t>= Approx. </a:t>
                      </a:r>
                      <a:r>
                        <a:rPr lang="en-US" sz="1100" b="1" u="none" strike="noStrike" dirty="0">
                          <a:effectLst/>
                        </a:rPr>
                        <a:t>100 MW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1% of System peak load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2420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309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Contract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15 years, monthly payments, fixed prices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15 years, monthly payments, fixed prices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Indefinite term, Excess kWh credited </a:t>
                      </a:r>
                      <a:r>
                        <a:rPr lang="en-US" sz="1100" b="1" u="none" strike="noStrike" dirty="0" smtClean="0">
                          <a:effectLst/>
                        </a:rPr>
                        <a:t>to next month’s bill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224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292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Project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5 kW - 5 MW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20 kW - 10 MW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Up to 1 MW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2496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309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Technologies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Wind, Solar PV, Biomass, </a:t>
                      </a:r>
                      <a:endParaRPr lang="en-US" sz="11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New </a:t>
                      </a:r>
                      <a:r>
                        <a:rPr lang="en-US" sz="1100" b="1" u="none" strike="noStrike" dirty="0">
                          <a:effectLst/>
                        </a:rPr>
                        <a:t>Hydro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Wind, Solar PV, Biomass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Wind, Solar PV,  New Hydro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2319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375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Purchase Rate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Varies by Technology:   </a:t>
                      </a:r>
                      <a:endParaRPr lang="en-US" sz="11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$</a:t>
                      </a:r>
                      <a:r>
                        <a:rPr lang="en-US" sz="1100" b="1" u="none" strike="noStrike" dirty="0">
                          <a:effectLst/>
                        </a:rPr>
                        <a:t>0.10 - $0.30/kWh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Varies by Technology:   </a:t>
                      </a:r>
                      <a:endParaRPr lang="en-US" sz="11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n-US" sz="1100" b="1" u="none" strike="noStrike" dirty="0" smtClean="0">
                          <a:effectLst/>
                        </a:rPr>
                        <a:t>$</a:t>
                      </a:r>
                      <a:r>
                        <a:rPr lang="en-US" sz="1100" b="1" u="none" strike="noStrike" dirty="0">
                          <a:effectLst/>
                        </a:rPr>
                        <a:t>0.075 - $0.24/kWh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Bill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credit at full retail rate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82880" marR="182880" marT="0" marB="0" anchor="b"/>
                </a:tc>
              </a:tr>
              <a:tr h="2341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  <a:tr h="3146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Environmental Attributes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381" marR="5381" marT="5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Included in purchase price, </a:t>
                      </a:r>
                      <a:r>
                        <a:rPr lang="en-US" sz="1100" b="1" u="none" strike="noStrike" dirty="0" smtClean="0">
                          <a:effectLst/>
                        </a:rPr>
                        <a:t>retained by utility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Included in purchase price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 retained by utility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Retained by Customer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82880" marR="182880" marT="0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950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Feed-in Tariff Pricing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</a:t>
            </a:r>
            <a:r>
              <a:rPr lang="en-US" dirty="0" smtClean="0"/>
              <a:t>stimated energy outputs for representative project(s) for each technology</a:t>
            </a:r>
          </a:p>
          <a:p>
            <a:r>
              <a:rPr lang="en-US" dirty="0" smtClean="0"/>
              <a:t>Contract term</a:t>
            </a:r>
          </a:p>
          <a:p>
            <a:r>
              <a:rPr lang="en-US" dirty="0" smtClean="0"/>
              <a:t>Capital cost of installation</a:t>
            </a:r>
          </a:p>
          <a:p>
            <a:r>
              <a:rPr lang="en-US" dirty="0" smtClean="0"/>
              <a:t>Operations and maintenance costs</a:t>
            </a:r>
          </a:p>
          <a:p>
            <a:r>
              <a:rPr lang="en-US" dirty="0" smtClean="0"/>
              <a:t>Discount rate for purposes of financing</a:t>
            </a:r>
          </a:p>
          <a:p>
            <a:r>
              <a:rPr lang="en-US" dirty="0" smtClean="0"/>
              <a:t>Federal investment tax credit</a:t>
            </a:r>
          </a:p>
          <a:p>
            <a:r>
              <a:rPr lang="en-US" dirty="0" smtClean="0"/>
              <a:t>Tax effect of accelerated depreciation</a:t>
            </a:r>
          </a:p>
          <a:p>
            <a:r>
              <a:rPr lang="en-US" dirty="0" smtClean="0"/>
              <a:t>Inflation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006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Relative Power Prices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89040355"/>
              </p:ext>
            </p:extLst>
          </p:nvPr>
        </p:nvGraphicFramePr>
        <p:xfrm>
          <a:off x="304800" y="914400"/>
          <a:ext cx="86868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3896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Policy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Debate Continues</a:t>
            </a:r>
          </a:p>
          <a:p>
            <a:pPr lvl="1"/>
            <a:r>
              <a:rPr lang="en-US" dirty="0" smtClean="0"/>
              <a:t>Typically renewable energy can be acquired by the utility from producers at lower costs than through net metering and feed in tariffs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alance between support of renewable energy growth and cost-shifting to non-participating customers</a:t>
            </a:r>
          </a:p>
          <a:p>
            <a:pPr lvl="1"/>
            <a:r>
              <a:rPr lang="en-US" dirty="0" smtClean="0"/>
              <a:t>Protections for other customers such as program caps / fixed charges</a:t>
            </a:r>
          </a:p>
          <a:p>
            <a:r>
              <a:rPr lang="en-US" dirty="0" smtClean="0"/>
              <a:t>Fitch Bond Rating Agency (July 2013)</a:t>
            </a:r>
          </a:p>
          <a:p>
            <a:pPr lvl="1"/>
            <a:r>
              <a:rPr lang="en-US" dirty="0" smtClean="0"/>
              <a:t>“Integrating renewable and energy efficiency policies into an equitable customer rate design remains among the largest challenges facing the U.S. utility industry.”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0403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Policy Discussion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 Energy Regulatory Commission</a:t>
            </a:r>
          </a:p>
          <a:p>
            <a:pPr lvl="1"/>
            <a:r>
              <a:rPr lang="en-US" dirty="0" smtClean="0"/>
              <a:t>Chairman Jon Wellinghoff</a:t>
            </a:r>
            <a:r>
              <a:rPr lang="en-US" dirty="0"/>
              <a:t> (July 23, 2013)</a:t>
            </a:r>
            <a:endParaRPr lang="en-US" dirty="0" smtClean="0"/>
          </a:p>
          <a:p>
            <a:pPr lvl="2"/>
            <a:r>
              <a:rPr lang="en-US" dirty="0" smtClean="0"/>
              <a:t>He recently said that solar generation should not continue to receive subsidies after the initial set of incentives and should instead compete on a market basis with other technologies.</a:t>
            </a:r>
          </a:p>
          <a:p>
            <a:pPr lvl="1"/>
            <a:endParaRPr lang="en-US" dirty="0" smtClean="0"/>
          </a:p>
          <a:p>
            <a:pPr lvl="2"/>
            <a:r>
              <a:rPr lang="en-US" i="1" dirty="0" smtClean="0"/>
              <a:t>Yes, it's good to jump-start these technologies initially with some types of subsidies…[b]ut I personally believe that subsidies should be reduced and then eventually eliminated so that we can all compete on a market basis and so consumers can see prices in those markets and then respond to those prices and make decisions based upon that.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F9A94-76CA-4F71-A0BB-D60AFC86322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740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2687</TotalTime>
  <Words>939</Words>
  <Application>Microsoft Office PowerPoint</Application>
  <PresentationFormat>On-screen Show (4:3)</PresentationFormat>
  <Paragraphs>213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Discussion of  Feed-in Tariff Pilot Programs</vt:lpstr>
      <vt:lpstr>Outline of Discussion</vt:lpstr>
      <vt:lpstr>Purpose &amp; variables of a fit</vt:lpstr>
      <vt:lpstr>Design of a Feed-in Tariff (FIT)</vt:lpstr>
      <vt:lpstr>Differences between Feed-in Tariffs and Net Metering</vt:lpstr>
      <vt:lpstr>Feed-in Tariff Pricing Variables</vt:lpstr>
      <vt:lpstr>Relative Power Prices</vt:lpstr>
      <vt:lpstr>National Policy Discussion</vt:lpstr>
      <vt:lpstr>National Policy Discussion (cont.)</vt:lpstr>
      <vt:lpstr>Observations of the programs</vt:lpstr>
      <vt:lpstr>Incentives and Subsidies</vt:lpstr>
      <vt:lpstr>Observations - IPL</vt:lpstr>
      <vt:lpstr>Observations – NIPSCO in-Service (as of September 3, 2013)</vt:lpstr>
      <vt:lpstr>Customer Impacts - NIPSCO</vt:lpstr>
      <vt:lpstr>General Observations</vt:lpstr>
      <vt:lpstr>Renewable Energy Credits (RECs)</vt:lpstr>
      <vt:lpstr>Ind solar farm</vt:lpstr>
      <vt:lpstr>Slide 18</vt:lpstr>
      <vt:lpstr>IND Solar Farm Update – 9.8 MW</vt:lpstr>
      <vt:lpstr>Slide 20</vt:lpstr>
      <vt:lpstr>QUESTIONS?</vt:lpstr>
    </vt:vector>
  </TitlesOfParts>
  <Company>Indianapolis Power &amp; Light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creator>John E Haselden</dc:creator>
  <cp:lastModifiedBy>Owner</cp:lastModifiedBy>
  <cp:revision>93</cp:revision>
  <cp:lastPrinted>2013-09-05T16:15:18Z</cp:lastPrinted>
  <dcterms:created xsi:type="dcterms:W3CDTF">2013-08-19T12:16:40Z</dcterms:created>
  <dcterms:modified xsi:type="dcterms:W3CDTF">2013-09-18T19:30:00Z</dcterms:modified>
</cp:coreProperties>
</file>