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14" r:id="rId2"/>
    <p:sldId id="338" r:id="rId3"/>
    <p:sldId id="339" r:id="rId4"/>
    <p:sldId id="290" r:id="rId5"/>
    <p:sldId id="340" r:id="rId6"/>
    <p:sldId id="341" r:id="rId7"/>
    <p:sldId id="342" r:id="rId8"/>
    <p:sldId id="337" r:id="rId9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374" y="11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5455"/>
          </a:xfrm>
          <a:prstGeom prst="rect">
            <a:avLst/>
          </a:prstGeom>
        </p:spPr>
        <p:txBody>
          <a:bodyPr vert="horz" lIns="93490" tIns="46744" rIns="93490" bIns="467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1"/>
            <a:ext cx="3056414" cy="465455"/>
          </a:xfrm>
          <a:prstGeom prst="rect">
            <a:avLst/>
          </a:prstGeom>
        </p:spPr>
        <p:txBody>
          <a:bodyPr vert="horz" lIns="93490" tIns="46744" rIns="93490" bIns="46744" rtlCol="0"/>
          <a:lstStyle>
            <a:lvl1pPr algn="r">
              <a:defRPr sz="1200"/>
            </a:lvl1pPr>
          </a:lstStyle>
          <a:p>
            <a:fld id="{0B86DA31-1A76-446E-A29C-1340C77CB3B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2963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0" tIns="46744" rIns="93490" bIns="467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0" tIns="46744" rIns="93490" bIns="4674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0" tIns="46744" rIns="93490" bIns="467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0" tIns="46744" rIns="93490" bIns="46744" rtlCol="0" anchor="b"/>
          <a:lstStyle>
            <a:lvl1pPr algn="r">
              <a:defRPr sz="1200"/>
            </a:lvl1pPr>
          </a:lstStyle>
          <a:p>
            <a:fld id="{57D97CC9-8260-4E83-A564-19EAA800F3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6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2CCBF-8E98-4E16-ADE4-E42AA26B467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C05F-82C7-4183-88E8-488B251052E2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443C-85BA-43BE-839A-5D3BABEAD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C05F-82C7-4183-88E8-488B251052E2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443C-85BA-43BE-839A-5D3BABEAD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C05F-82C7-4183-88E8-488B251052E2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443C-85BA-43BE-839A-5D3BABEAD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C05F-82C7-4183-88E8-488B251052E2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443C-85BA-43BE-839A-5D3BABEAD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C05F-82C7-4183-88E8-488B251052E2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443C-85BA-43BE-839A-5D3BABEAD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C05F-82C7-4183-88E8-488B251052E2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443C-85BA-43BE-839A-5D3BABEAD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C05F-82C7-4183-88E8-488B251052E2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443C-85BA-43BE-839A-5D3BABEAD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C05F-82C7-4183-88E8-488B251052E2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443C-85BA-43BE-839A-5D3BABEAD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C05F-82C7-4183-88E8-488B251052E2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443C-85BA-43BE-839A-5D3BABEAD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C05F-82C7-4183-88E8-488B251052E2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443C-85BA-43BE-839A-5D3BABEAD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C05F-82C7-4183-88E8-488B251052E2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F1443C-85BA-43BE-839A-5D3BABEADA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76C05F-82C7-4183-88E8-488B251052E2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F1443C-85BA-43BE-839A-5D3BABEADA0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76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cs typeface="Aharoni" pitchFamily="2" charset="-79"/>
              </a:rPr>
              <a:t>Regulatory Flexibility Committee</a:t>
            </a:r>
            <a:endParaRPr lang="en-US" sz="4000" b="1" dirty="0"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429000"/>
            <a:ext cx="8229600" cy="1524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Berlin Sans FB Demi" pitchFamily="34" charset="0"/>
              </a:rPr>
              <a:t>Strategies for Procuring New Generation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000" dirty="0" smtClean="0"/>
              <a:t>September 18, 2013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INDIANA POWER OF WIND COALITION</a:t>
            </a:r>
            <a:endParaRPr lang="en-US" i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323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648200" y="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INDIANA POWER OF WIND COALITION</a:t>
            </a:r>
            <a:endParaRPr lang="en-US" i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2514600"/>
            <a:ext cx="304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04800" y="838200"/>
            <a:ext cx="8839200" cy="5334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smtClean="0">
                <a:solidFill>
                  <a:schemeClr val="accent2">
                    <a:lumMod val="75000"/>
                  </a:schemeClr>
                </a:solidFill>
              </a:rPr>
              <a:t>The Challenge</a:t>
            </a:r>
            <a:r>
              <a:rPr lang="en-US" sz="3600" b="1" i="1" dirty="0" smtClean="0"/>
              <a:t>		</a:t>
            </a:r>
            <a:endParaRPr lang="en-US" sz="36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447800"/>
            <a:ext cx="8915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There is no “free market” for procurement of energy and resources.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Utilities in regulated states are vertically integrated monopolies with a franchise agreement that entitles them to serve customers within the franchise area.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Currently, utilities develop integrated resource plans (IRP) which identify supply needs for customers.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Generally, utilities fulfill energy/capacity shortfall through request for proposals (RFP) and the utility typically chooses themselves.</a:t>
            </a:r>
          </a:p>
        </p:txBody>
      </p:sp>
    </p:spTree>
    <p:extLst>
      <p:ext uri="{BB962C8B-B14F-4D97-AF65-F5344CB8AC3E}">
        <p14:creationId xmlns:p14="http://schemas.microsoft.com/office/powerpoint/2010/main" val="730453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648200" y="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INDIANA POWER OF WIND COALITION</a:t>
            </a:r>
            <a:endParaRPr lang="en-US" i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2514600"/>
            <a:ext cx="304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04800" y="838200"/>
            <a:ext cx="8839200" cy="5334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smtClean="0">
                <a:solidFill>
                  <a:schemeClr val="accent2">
                    <a:lumMod val="75000"/>
                  </a:schemeClr>
                </a:solidFill>
              </a:rPr>
              <a:t>Other Challenges</a:t>
            </a:r>
            <a:r>
              <a:rPr lang="en-US" sz="3600" b="1" i="1" dirty="0" smtClean="0"/>
              <a:t>		</a:t>
            </a:r>
            <a:endParaRPr lang="en-US" sz="36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447800"/>
            <a:ext cx="8915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Self build options don’t always take into account all transmission and interconnection costs.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Risk of construction delay and cost overruns are often not accounted for in self build options.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Utilities have the ability to recover additional costs from ratepayers.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Independent power producers (IPP) provide an all-in, binding cost when responding to request for proposals.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This includes all costs – including transmission and interconnection costs.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If the project is completed over budget, the risk is borne by the IPP as opposed to the ratepayer. </a:t>
            </a:r>
          </a:p>
        </p:txBody>
      </p:sp>
    </p:spTree>
    <p:extLst>
      <p:ext uri="{BB962C8B-B14F-4D97-AF65-F5344CB8AC3E}">
        <p14:creationId xmlns:p14="http://schemas.microsoft.com/office/powerpoint/2010/main" val="1998000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839200" cy="533400"/>
          </a:xfrm>
        </p:spPr>
        <p:txBody>
          <a:bodyPr>
            <a:noAutofit/>
          </a:bodyPr>
          <a:lstStyle/>
          <a:p>
            <a:r>
              <a:rPr lang="en-US" sz="3600" b="1" i="1" dirty="0" smtClean="0">
                <a:solidFill>
                  <a:schemeClr val="accent2">
                    <a:lumMod val="75000"/>
                  </a:schemeClr>
                </a:solidFill>
              </a:rPr>
              <a:t>Example of Utility Share of Supply Resources</a:t>
            </a:r>
            <a:endParaRPr lang="en-US" sz="3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8200" y="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INDIANA POWER OF WIND COALITION</a:t>
            </a:r>
            <a:endParaRPr lang="en-US" i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418373"/>
              </p:ext>
            </p:extLst>
          </p:nvPr>
        </p:nvGraphicFramePr>
        <p:xfrm>
          <a:off x="838200" y="2514600"/>
          <a:ext cx="7467601" cy="2514598"/>
        </p:xfrm>
        <a:graphic>
          <a:graphicData uri="http://schemas.openxmlformats.org/drawingml/2006/table">
            <a:tbl>
              <a:tblPr/>
              <a:tblGrid>
                <a:gridCol w="1356839"/>
                <a:gridCol w="1676094"/>
                <a:gridCol w="1481548"/>
                <a:gridCol w="1516467"/>
                <a:gridCol w="1436653"/>
              </a:tblGrid>
              <a:tr h="1055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 Black"/>
                        </a:rPr>
                        <a:t>Utility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 Black"/>
                        </a:rPr>
                        <a:t>Total Resources (MW)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 Black"/>
                        </a:rPr>
                        <a:t>Owned Resources (MW)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 Black"/>
                        </a:rPr>
                        <a:t>PPA Resources (MW)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 Black"/>
                        </a:rPr>
                        <a:t>% Owned Resources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917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AEP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5,279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5,012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267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94.9%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7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Duke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6,830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6,722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98.4%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7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IPL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3,353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3,053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91.1%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7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NIPSCO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3,422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3,322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97.1%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7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Vectren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1,498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1,288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210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86.0%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172200" y="6550223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SOURCE: 2011 Utilities IRPs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1447800"/>
            <a:ext cx="89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Approx. 95% of all electricity comes from generation owned by the IOUs </a:t>
            </a: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648200" y="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INDIANA POWER OF WIND COALITION</a:t>
            </a:r>
            <a:endParaRPr lang="en-US" i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2514600"/>
            <a:ext cx="304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04800" y="838200"/>
            <a:ext cx="8839200" cy="5334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b="1" i="1" dirty="0" smtClean="0">
                <a:solidFill>
                  <a:schemeClr val="accent2">
                    <a:lumMod val="75000"/>
                  </a:schemeClr>
                </a:solidFill>
              </a:rPr>
              <a:t>Comparison of Self-Build to Third Party Supply</a:t>
            </a:r>
            <a:r>
              <a:rPr lang="en-US" sz="3200" b="1" i="1" dirty="0" smtClean="0"/>
              <a:t>	</a:t>
            </a:r>
            <a:r>
              <a:rPr lang="en-US" sz="3600" b="1" i="1" dirty="0" smtClean="0"/>
              <a:t>	</a:t>
            </a:r>
            <a:endParaRPr lang="en-US" sz="36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447800"/>
            <a:ext cx="8915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Utilities receive no rate of return on power purchase agreement (PPA) and as a result forfeit potential returns for shareholders.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Lower cost to ratepayer for power purchase agreement, however this may not be the successful proposal.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316344"/>
              </p:ext>
            </p:extLst>
          </p:nvPr>
        </p:nvGraphicFramePr>
        <p:xfrm>
          <a:off x="327023" y="3200400"/>
          <a:ext cx="3276600" cy="2315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/>
                <a:gridCol w="1638300"/>
              </a:tblGrid>
              <a:tr h="79158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Utility Self-Build –</a:t>
                      </a:r>
                      <a:r>
                        <a:rPr lang="en-US" sz="1600" baseline="0" dirty="0" smtClean="0">
                          <a:solidFill>
                            <a:sysClr val="windowText" lastClr="000000"/>
                          </a:solidFill>
                        </a:rPr>
                        <a:t> 100 MW Thermal Plant</a:t>
                      </a:r>
                      <a:r>
                        <a:rPr lang="en-US" sz="1600" baseline="30000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r>
                        <a:rPr lang="en-US" sz="1600" baseline="0" dirty="0" smtClean="0">
                          <a:solidFill>
                            <a:sysClr val="windowText" lastClr="000000"/>
                          </a:solidFill>
                        </a:rPr>
                        <a:t> (excludes operating costs)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570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$427,488,000 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Resource Investment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670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8%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Rate of Return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70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$ 34,199,040</a:t>
                      </a:r>
                      <a:endParaRPr lang="en-US" sz="1600" b="1" baseline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</a:rPr>
                        <a:t>Total Return</a:t>
                      </a:r>
                      <a:endParaRPr lang="en-US" sz="1600" b="1" baseline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652750"/>
              </p:ext>
            </p:extLst>
          </p:nvPr>
        </p:nvGraphicFramePr>
        <p:xfrm>
          <a:off x="5280023" y="3234348"/>
          <a:ext cx="36576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Power Purchase</a:t>
                      </a:r>
                      <a:r>
                        <a:rPr lang="en-US" sz="1600" baseline="0" dirty="0" smtClean="0">
                          <a:solidFill>
                            <a:sysClr val="windowText" lastClr="000000"/>
                          </a:solidFill>
                        </a:rPr>
                        <a:t> Agreement – 100 MW Plant</a:t>
                      </a:r>
                      <a:r>
                        <a:rPr lang="en-US" sz="1600" baseline="300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1600" baseline="30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$336,384,000 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Purchase Agreement Cost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0%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Rate of Return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</a:rPr>
                        <a:t>$0</a:t>
                      </a:r>
                      <a:endParaRPr lang="en-US" sz="1600" b="1" baseline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</a:rPr>
                        <a:t>Total Return</a:t>
                      </a:r>
                    </a:p>
                    <a:p>
                      <a:endParaRPr lang="en-US" sz="1600" b="1" baseline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Left Brace 8"/>
          <p:cNvSpPr/>
          <p:nvPr/>
        </p:nvSpPr>
        <p:spPr>
          <a:xfrm rot="10800000">
            <a:off x="3689348" y="3281020"/>
            <a:ext cx="304800" cy="2156802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1" name="Left Brace 10"/>
          <p:cNvSpPr/>
          <p:nvPr/>
        </p:nvSpPr>
        <p:spPr>
          <a:xfrm>
            <a:off x="4899023" y="3314968"/>
            <a:ext cx="304800" cy="2027580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89348" y="3890620"/>
            <a:ext cx="152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Current structure </a:t>
            </a:r>
          </a:p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leads to inefficient outcomes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5768796"/>
            <a:ext cx="8591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Lazard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Levelized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Cost of Energy Analysis Version 6.0, June 2012. Assumes Gas Combined Cycle at 40% capacity factor for 20 years at $61/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MWh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14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Lazard </a:t>
            </a:r>
            <a:r>
              <a:rPr lang="en-US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Levelized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Cost of Energy Analysis Version 6.0, June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2012.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Assumes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Wind at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40% capacity factor for 20 years at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$48/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MWh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400" baseline="30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499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648200" y="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INDIANA POWER OF WIND COALITION</a:t>
            </a:r>
            <a:endParaRPr lang="en-US" i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2514600"/>
            <a:ext cx="304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04800" y="838200"/>
            <a:ext cx="8839200" cy="5334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b="1" i="1" dirty="0" smtClean="0">
                <a:solidFill>
                  <a:schemeClr val="accent2">
                    <a:lumMod val="75000"/>
                  </a:schemeClr>
                </a:solidFill>
              </a:rPr>
              <a:t>Example of Competitive Procurement Proposal</a:t>
            </a:r>
            <a:r>
              <a:rPr lang="en-US" sz="3600" b="1" i="1" dirty="0" smtClean="0"/>
              <a:t>	</a:t>
            </a:r>
            <a:endParaRPr lang="en-US" sz="36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447800"/>
            <a:ext cx="89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Allowing an earned rate of return still provides a lower cost to ratepayer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80670"/>
              </p:ext>
            </p:extLst>
          </p:nvPr>
        </p:nvGraphicFramePr>
        <p:xfrm>
          <a:off x="730799" y="4258005"/>
          <a:ext cx="2903930" cy="2199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1965"/>
                <a:gridCol w="1451965"/>
              </a:tblGrid>
              <a:tr h="73786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Utility Self-Build –</a:t>
                      </a:r>
                      <a:r>
                        <a:rPr lang="en-US" sz="1600" baseline="0" dirty="0" smtClean="0">
                          <a:solidFill>
                            <a:sysClr val="windowText" lastClr="000000"/>
                          </a:solidFill>
                        </a:rPr>
                        <a:t> 100 MW Thermal Plant</a:t>
                      </a:r>
                      <a:r>
                        <a:rPr lang="en-US" sz="1600" baseline="30000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r>
                        <a:rPr lang="en-US" sz="1600" baseline="0" dirty="0" smtClean="0">
                          <a:solidFill>
                            <a:sysClr val="windowText" lastClr="000000"/>
                          </a:solidFill>
                        </a:rPr>
                        <a:t> (excludes operating costs)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1040" marR="81040" marT="40520" marB="4052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189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$427,488,000 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1040" marR="81040" marT="40520" marB="4052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Resource Investment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1040" marR="81040" marT="40520" marB="405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613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8%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1040" marR="81040" marT="40520" marB="4052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Rate of Return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1040" marR="81040" marT="40520" marB="405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36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$ 34,199,040</a:t>
                      </a:r>
                      <a:endParaRPr lang="en-US" sz="1600" b="1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81040" marR="81040" marT="40520" marB="4052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</a:rPr>
                        <a:t>Total Return</a:t>
                      </a:r>
                      <a:endParaRPr lang="en-US" sz="1600" b="1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81040" marR="81040" marT="40520" marB="405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182953"/>
              </p:ext>
            </p:extLst>
          </p:nvPr>
        </p:nvGraphicFramePr>
        <p:xfrm>
          <a:off x="5122373" y="4243369"/>
          <a:ext cx="3587692" cy="2092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3846"/>
                <a:gridCol w="1793846"/>
              </a:tblGrid>
              <a:tr h="57432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Power Purchase</a:t>
                      </a:r>
                      <a:r>
                        <a:rPr lang="en-US" sz="1600" baseline="0" dirty="0" smtClean="0">
                          <a:solidFill>
                            <a:sysClr val="windowText" lastClr="000000"/>
                          </a:solidFill>
                        </a:rPr>
                        <a:t> Agreement – 100 MW Plant</a:t>
                      </a:r>
                      <a:r>
                        <a:rPr lang="en-US" sz="1600" baseline="300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1600" baseline="30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9692" marR="89692" marT="44846" marB="44846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7432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$336,384,000 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9692" marR="89692" marT="44846" marB="4484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Purchase Agreement Cost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9692" marR="89692" marT="44846" marB="44846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375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0%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9692" marR="89692" marT="44846" marB="4484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Rate of Return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9692" marR="89692" marT="44846" marB="44846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74324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</a:rPr>
                        <a:t>$0</a:t>
                      </a:r>
                      <a:endParaRPr lang="en-US" sz="1600" b="1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89692" marR="89692" marT="44846" marB="4484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</a:rPr>
                        <a:t>Total Return</a:t>
                      </a:r>
                      <a:endParaRPr lang="en-US" sz="1600" b="1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89692" marR="89692" marT="44846" marB="44846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Left Brace 8"/>
          <p:cNvSpPr/>
          <p:nvPr/>
        </p:nvSpPr>
        <p:spPr>
          <a:xfrm rot="10800000">
            <a:off x="3661503" y="4428193"/>
            <a:ext cx="225643" cy="1726219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1" name="Left Brace 10"/>
          <p:cNvSpPr/>
          <p:nvPr/>
        </p:nvSpPr>
        <p:spPr>
          <a:xfrm>
            <a:off x="4888493" y="4503860"/>
            <a:ext cx="225642" cy="1574886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9822" y="4873028"/>
            <a:ext cx="112820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Current structure </a:t>
            </a:r>
          </a:p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leads to inefficient outcomes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46548" y="2795059"/>
            <a:ext cx="24707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dirty="0" smtClean="0"/>
              <a:t>Ratepayer Savings:</a:t>
            </a:r>
          </a:p>
          <a:p>
            <a:r>
              <a:rPr lang="en-US" sz="1900" b="1" dirty="0" smtClean="0"/>
              <a:t>$98,392,320 </a:t>
            </a:r>
            <a:r>
              <a:rPr lang="en-US" sz="1900" dirty="0" smtClean="0"/>
              <a:t>	   	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298086"/>
              </p:ext>
            </p:extLst>
          </p:nvPr>
        </p:nvGraphicFramePr>
        <p:xfrm>
          <a:off x="856307" y="2205860"/>
          <a:ext cx="4126732" cy="1855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3366"/>
                <a:gridCol w="2063366"/>
              </a:tblGrid>
              <a:tr h="58079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Alternative</a:t>
                      </a:r>
                      <a:r>
                        <a:rPr lang="en-US" sz="1600" baseline="0" dirty="0" smtClean="0"/>
                        <a:t> Procurement – Utilized Wind PPA</a:t>
                      </a:r>
                      <a:endParaRPr lang="en-US" sz="1600" dirty="0"/>
                    </a:p>
                  </a:txBody>
                  <a:tcPr marL="91705" marR="91705" marT="45853" marB="45853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80799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$336,384,000 </a:t>
                      </a:r>
                      <a:endParaRPr lang="en-US" sz="1600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91705" marR="91705" marT="45853" marB="45853"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Resource Investment</a:t>
                      </a:r>
                      <a:endParaRPr lang="en-US" sz="1600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91705" marR="91705" marT="45853" marB="45853"/>
                </a:tc>
              </a:tr>
              <a:tr h="346954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8%</a:t>
                      </a:r>
                      <a:endParaRPr lang="en-US" sz="1600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91705" marR="91705" marT="45853" marB="45853"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Rate of Return</a:t>
                      </a:r>
                      <a:endParaRPr lang="en-US" sz="1600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91705" marR="91705" marT="45853" marB="45853"/>
                </a:tc>
              </a:tr>
              <a:tr h="34695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$ 26,910,720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marL="91705" marR="91705" marT="45853" marB="45853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Total Return</a:t>
                      </a:r>
                      <a:endParaRPr lang="en-US" sz="1600" b="1" dirty="0">
                        <a:solidFill>
                          <a:srgbClr val="000000"/>
                        </a:solidFill>
                      </a:endParaRPr>
                    </a:p>
                  </a:txBody>
                  <a:tcPr marL="91705" marR="91705" marT="45853" marB="45853"/>
                </a:tc>
              </a:tr>
            </a:tbl>
          </a:graphicData>
        </a:graphic>
      </p:graphicFrame>
      <p:sp>
        <p:nvSpPr>
          <p:cNvPr id="16" name="Left Brace 15"/>
          <p:cNvSpPr/>
          <p:nvPr/>
        </p:nvSpPr>
        <p:spPr>
          <a:xfrm rot="10800000">
            <a:off x="5005525" y="2310042"/>
            <a:ext cx="274524" cy="1647142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35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648200" y="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INDIANA POWER OF WIND COALITION</a:t>
            </a:r>
            <a:endParaRPr lang="en-US" i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2514600"/>
            <a:ext cx="304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04800" y="838200"/>
            <a:ext cx="8839200" cy="5334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smtClean="0">
                <a:solidFill>
                  <a:schemeClr val="accent2">
                    <a:lumMod val="75000"/>
                  </a:schemeClr>
                </a:solidFill>
              </a:rPr>
              <a:t>Benefits</a:t>
            </a:r>
            <a:r>
              <a:rPr lang="en-US" sz="3600" b="1" i="1" dirty="0" smtClean="0"/>
              <a:t>		</a:t>
            </a:r>
            <a:endParaRPr lang="en-US" sz="36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447800"/>
            <a:ext cx="8915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Ensure ratepayer is served at lowest, efficient cost. Allow utility sector to balance the utility shareholder interests with the ratepayer’s desire for low cost energy.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Reduce ratepayer exposure to cost overrun risk.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Does not change the regulatory process that currently exists in each state.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Cooperative working relationships between utilities and independent power producers.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Alternative for utilities if capital constrained due to generation fleet retirement/retrofit costs, transmission expansion costs, and other system improvement costs. Leverage third parties to provide capital needed to maintain supply adequacy.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Provide appropriate human resources to support utilities in building new resources. Some utilities no longer have in-house capability for design, project management, and commissioning of new generation resources. The projected utility attrition rate is also a potential concern.</a:t>
            </a:r>
          </a:p>
        </p:txBody>
      </p:sp>
    </p:spTree>
    <p:extLst>
      <p:ext uri="{BB962C8B-B14F-4D97-AF65-F5344CB8AC3E}">
        <p14:creationId xmlns:p14="http://schemas.microsoft.com/office/powerpoint/2010/main" val="761649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1"/>
            <a:ext cx="4038600" cy="3276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Speakers:</a:t>
            </a:r>
          </a:p>
          <a:p>
            <a:pPr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Jason Minalga</a:t>
            </a:r>
          </a:p>
          <a:p>
            <a:pPr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Manager, Regulatory Affairs</a:t>
            </a:r>
          </a:p>
          <a:p>
            <a:pPr>
              <a:buNone/>
            </a:pP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Invenergy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312-582-1500  </a:t>
            </a:r>
          </a:p>
          <a:p>
            <a:pPr>
              <a:buNone/>
            </a:pP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jminalga@invenergyllc.com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213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Consultants:</a:t>
            </a:r>
          </a:p>
          <a:p>
            <a:pPr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Tony Samuel</a:t>
            </a:r>
          </a:p>
          <a:p>
            <a:pPr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President</a:t>
            </a:r>
          </a:p>
          <a:p>
            <a:pPr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Samuel Solutions</a:t>
            </a:r>
          </a:p>
          <a:p>
            <a:pPr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317-403-2339</a:t>
            </a:r>
          </a:p>
          <a:p>
            <a:pPr>
              <a:buNone/>
            </a:pP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tsamuel@samuelsolutionsgroup.com</a:t>
            </a:r>
          </a:p>
          <a:p>
            <a:pPr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8200" y="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INDIANA POWER OF WIND COALITION</a:t>
            </a:r>
            <a:endParaRPr lang="en-US" i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838200"/>
            <a:ext cx="8839200" cy="5334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smtClean="0">
                <a:solidFill>
                  <a:schemeClr val="accent2">
                    <a:lumMod val="75000"/>
                  </a:schemeClr>
                </a:solidFill>
              </a:rPr>
              <a:t>Questions/Follow Up</a:t>
            </a:r>
            <a:r>
              <a:rPr lang="en-US" sz="3600" b="1" i="1" dirty="0" smtClean="0"/>
              <a:t>		</a:t>
            </a:r>
            <a:endParaRPr lang="en-US" sz="3600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15068</TotalTime>
  <Words>710</Words>
  <Application>Microsoft Office PowerPoint</Application>
  <PresentationFormat>On-screen Show (4:3)</PresentationFormat>
  <Paragraphs>140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Regulatory Flexibility Committee</vt:lpstr>
      <vt:lpstr>PowerPoint Presentation</vt:lpstr>
      <vt:lpstr>PowerPoint Presentation</vt:lpstr>
      <vt:lpstr>Example of Utility Share of Supply Resources</vt:lpstr>
      <vt:lpstr>PowerPoint Presentation</vt:lpstr>
      <vt:lpstr>PowerPoint Presentation</vt:lpstr>
      <vt:lpstr>PowerPoint Presentation</vt:lpstr>
      <vt:lpstr>PowerPoint Presentation</vt:lpstr>
    </vt:vector>
  </TitlesOfParts>
  <Company>Wind On The Wires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sbrady</dc:creator>
  <cp:lastModifiedBy>Owner</cp:lastModifiedBy>
  <cp:revision>103</cp:revision>
  <cp:lastPrinted>2012-08-16T18:20:51Z</cp:lastPrinted>
  <dcterms:created xsi:type="dcterms:W3CDTF">2012-03-19T21:22:21Z</dcterms:created>
  <dcterms:modified xsi:type="dcterms:W3CDTF">2014-02-17T18:31:12Z</dcterms:modified>
</cp:coreProperties>
</file>