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</p:sldMasterIdLst>
  <p:notesMasterIdLst>
    <p:notesMasterId r:id="rId13"/>
  </p:notesMasterIdLst>
  <p:handoutMasterIdLst>
    <p:handoutMasterId r:id="rId14"/>
  </p:handoutMasterIdLst>
  <p:sldIdLst>
    <p:sldId id="258" r:id="rId3"/>
    <p:sldId id="431" r:id="rId4"/>
    <p:sldId id="433" r:id="rId5"/>
    <p:sldId id="435" r:id="rId6"/>
    <p:sldId id="439" r:id="rId7"/>
    <p:sldId id="437" r:id="rId8"/>
    <p:sldId id="445" r:id="rId9"/>
    <p:sldId id="428" r:id="rId10"/>
    <p:sldId id="442" r:id="rId11"/>
    <p:sldId id="43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Perrone" initials="J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3F9"/>
    <a:srgbClr val="E2E2E2"/>
    <a:srgbClr val="80BBEC"/>
    <a:srgbClr val="F6ED3C"/>
    <a:srgbClr val="E08948"/>
    <a:srgbClr val="D5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52806" autoAdjust="0"/>
  </p:normalViewPr>
  <p:slideViewPr>
    <p:cSldViewPr>
      <p:cViewPr>
        <p:scale>
          <a:sx n="79" d="100"/>
          <a:sy n="79" d="100"/>
        </p:scale>
        <p:origin x="-418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322EDBEF-6AA4-47DD-9DFF-C15A5C8476B1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20E55C3-0F16-4520-831B-A0C8F856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C37AF3-9C48-4882-A359-8439CA303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9D5BD407-0811-49B0-ADB4-248A9DB1DE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9" tIns="46580" rIns="93159" bIns="46580" anchor="b"/>
          <a:lstStyle/>
          <a:p>
            <a:pPr algn="r"/>
            <a:fld id="{8898EA51-6D5D-419D-B91D-D84A428339AF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159" tIns="46580" rIns="93159" bIns="46580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7AF3-9C48-4882-A359-8439CA303E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7AF3-9C48-4882-A359-8439CA303E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37AF3-9C48-4882-A359-8439CA303E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6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13B-E93D-4E7D-A259-54616D64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C71E-8DD8-462C-BDEF-8AF45F47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4376-E2E6-4FD7-8BA5-F26428AB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1FE1-ED46-4667-B655-EB8EAFA21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6EEB-CC3B-48A9-A105-CBF76E89C5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2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046FA-56FB-4699-8BF5-B0B40BA88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5E26-0B30-4E4E-96D1-2BE5B68CFB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6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11E8-E5D5-4861-B146-18487DBF0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212A-7F04-453B-8C7C-5B34FF11F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4D88-8498-4D0C-AF15-5C95AB8FFC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9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DA5B-1F1D-412C-8184-683A1312D8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A813-D738-4D8F-B15F-DE0414E0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40" descr="SC-Horiz-2-color-dark-bkg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159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EC02-3FE1-4426-A1A8-A00CFE27D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9264-06B6-43CD-9692-FCCF069BB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0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CF128-D2FB-4722-8719-0B92A77EA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20A6-9CCD-4544-9A63-784551935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B28F-D571-4631-B473-EA6CE1E6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38A4-4325-4EBF-BB45-5BECF3DD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40" descr="SC-Horiz-2-color-dark-bkg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159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E076-1C15-4A56-8E55-BEEF7DD96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40" descr="SC-Horiz-2-color-dark-bkg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159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108D-664A-4BCC-AD98-F53EB658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40" descr="SC-Horiz-2-color-dark-bkg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159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1E2B-BF50-46FD-8939-F6ADFA1AA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40" descr="SC-Horiz-2-color-dark-bkg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0400" cy="6159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5256-68DC-4C85-BA5C-548D2E4F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20C3-08C6-440B-BEA7-465D7F4B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041152-D3AF-4CCD-B4ED-DF280165F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40" descr="SC-Horiz-2-color-dark-bkgr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981200" y="274638"/>
            <a:ext cx="7010400" cy="6159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C41C8AF-8C55-4CEF-91B0-B1531697B58A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40" descr="SC-Horiz-2-color-dark-bkgr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wrrc.or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544053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dirty="0" smtClean="0"/>
              <a:t>Indiana’s Clean Energy Future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400" b="1" dirty="0" smtClean="0"/>
              <a:t>Presentation to Regulatory Flexibility Committee</a:t>
            </a:r>
          </a:p>
          <a:p>
            <a:pPr marL="0" indent="0" algn="ctr">
              <a:buNone/>
            </a:pPr>
            <a:r>
              <a:rPr lang="en-US" sz="2400" b="1" dirty="0" smtClean="0"/>
              <a:t>Sept. 18, 2013</a:t>
            </a:r>
            <a:endParaRPr lang="en-US" sz="2400" b="1" dirty="0"/>
          </a:p>
        </p:txBody>
      </p:sp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62399"/>
            <a:ext cx="33528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399"/>
            <a:ext cx="7620000" cy="8470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Thank You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9"/>
          <a:stretch/>
        </p:blipFill>
        <p:spPr bwMode="auto">
          <a:xfrm>
            <a:off x="-52136" y="1066800"/>
            <a:ext cx="9220200" cy="59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7000" y="1799851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Jodi </a:t>
            </a:r>
            <a:r>
              <a:rPr lang="en-US" sz="2800" dirty="0" err="1" smtClean="0"/>
              <a:t>Perras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Indiana Campaign Representative</a:t>
            </a:r>
          </a:p>
          <a:p>
            <a:r>
              <a:rPr lang="en-US" sz="2800" dirty="0" smtClean="0"/>
              <a:t>Sierra Club Beyond Coal</a:t>
            </a:r>
          </a:p>
          <a:p>
            <a:r>
              <a:rPr lang="en-US" sz="2800" dirty="0" smtClean="0"/>
              <a:t>Jodi.perras@sierraclub.org</a:t>
            </a:r>
          </a:p>
          <a:p>
            <a:r>
              <a:rPr lang="en-US" sz="2800" dirty="0" smtClean="0"/>
              <a:t>317-296-8395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93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5647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Be </a:t>
            </a:r>
            <a:r>
              <a:rPr lang="en-US" sz="2800" dirty="0" smtClean="0"/>
              <a:t>affordable (including </a:t>
            </a:r>
            <a:r>
              <a:rPr lang="en-US" sz="2800" dirty="0"/>
              <a:t>the ability </a:t>
            </a:r>
            <a:r>
              <a:rPr lang="en-US" sz="2800" dirty="0" smtClean="0"/>
              <a:t>to </a:t>
            </a:r>
            <a:r>
              <a:rPr lang="en-US" sz="2800" dirty="0"/>
              <a:t>decline in </a:t>
            </a:r>
            <a:r>
              <a:rPr lang="en-US" sz="2800" dirty="0" smtClean="0"/>
              <a:t>cost over time)</a:t>
            </a:r>
            <a:endParaRPr lang="en-US" sz="2800" dirty="0"/>
          </a:p>
          <a:p>
            <a:pPr lvl="0"/>
            <a:r>
              <a:rPr lang="en-US" sz="2800" dirty="0"/>
              <a:t>Be </a:t>
            </a:r>
            <a:r>
              <a:rPr lang="en-US" sz="2800" dirty="0" smtClean="0"/>
              <a:t>reliable</a:t>
            </a:r>
            <a:endParaRPr lang="en-US" sz="2800" dirty="0"/>
          </a:p>
          <a:p>
            <a:pPr lvl="0"/>
            <a:r>
              <a:rPr lang="en-US" sz="2800" dirty="0" smtClean="0"/>
              <a:t>Use and </a:t>
            </a:r>
            <a:r>
              <a:rPr lang="en-US" sz="2800" dirty="0"/>
              <a:t>consume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least amount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water</a:t>
            </a:r>
            <a:endParaRPr lang="en-US" sz="2800" dirty="0"/>
          </a:p>
          <a:p>
            <a:pPr lvl="0"/>
            <a:r>
              <a:rPr lang="en-US" sz="2800" dirty="0" smtClean="0"/>
              <a:t>Rely </a:t>
            </a:r>
            <a:r>
              <a:rPr lang="en-US" sz="2800" dirty="0"/>
              <a:t>on the least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polluting resources </a:t>
            </a:r>
            <a:br>
              <a:rPr lang="en-US" sz="2800" dirty="0" smtClean="0"/>
            </a:br>
            <a:r>
              <a:rPr lang="en-US" sz="2800" dirty="0" smtClean="0"/>
              <a:t>and methods</a:t>
            </a:r>
            <a:endParaRPr lang="en-US" sz="2800" dirty="0"/>
          </a:p>
          <a:p>
            <a:pPr lvl="0"/>
            <a:r>
              <a:rPr lang="en-US" sz="2800" dirty="0" smtClean="0"/>
              <a:t>Effectively </a:t>
            </a:r>
            <a:r>
              <a:rPr lang="en-US" sz="2800" dirty="0"/>
              <a:t>reduce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greenhouse gases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348734"/>
            <a:ext cx="737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Sustainable Electric Generation Would…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499810" cy="337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199" y="5393976"/>
            <a:ext cx="413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Trinity Episcopal Church, Bloomington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Certificate of need required by statute in exchange for least-cost service</a:t>
            </a:r>
          </a:p>
          <a:p>
            <a:pPr lvl="1"/>
            <a:r>
              <a:rPr lang="en-US" dirty="0" smtClean="0"/>
              <a:t>Utilities must review, but not implement, least-cost options</a:t>
            </a:r>
          </a:p>
          <a:p>
            <a:pPr lvl="1"/>
            <a:r>
              <a:rPr lang="en-US" dirty="0" smtClean="0"/>
              <a:t>No agreed-upon formula</a:t>
            </a:r>
          </a:p>
          <a:p>
            <a:r>
              <a:rPr lang="en-US" sz="2800" dirty="0" smtClean="0"/>
              <a:t>Health and environmental costs not taken into account</a:t>
            </a:r>
          </a:p>
          <a:p>
            <a:r>
              <a:rPr lang="en-US" sz="2800" dirty="0" smtClean="0"/>
              <a:t>Automatic </a:t>
            </a:r>
            <a:r>
              <a:rPr lang="en-US" sz="2800" dirty="0"/>
              <a:t>rate adjustment mechanisms (trackers), including CWIP, also contribute to rising costs </a:t>
            </a:r>
            <a:endParaRPr lang="en-US" sz="2800" dirty="0" smtClean="0"/>
          </a:p>
          <a:p>
            <a:r>
              <a:rPr lang="en-US" sz="2800" dirty="0" smtClean="0"/>
              <a:t>Ratepayers exposed to volatile fuel prices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46976" y="348734"/>
            <a:ext cx="707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Affordability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No coordinated policy </a:t>
            </a:r>
            <a:br>
              <a:rPr lang="en-US" dirty="0" smtClean="0"/>
            </a:br>
            <a:r>
              <a:rPr lang="en-US" dirty="0" smtClean="0"/>
              <a:t>on water availability</a:t>
            </a:r>
          </a:p>
          <a:p>
            <a:r>
              <a:rPr lang="en-US" dirty="0" smtClean="0"/>
              <a:t>65% of Indiana’s </a:t>
            </a:r>
            <a:br>
              <a:rPr lang="en-US" dirty="0" smtClean="0"/>
            </a:br>
            <a:r>
              <a:rPr lang="en-US" dirty="0" smtClean="0"/>
              <a:t>total water use is for </a:t>
            </a:r>
            <a:br>
              <a:rPr lang="en-US" dirty="0" smtClean="0"/>
            </a:br>
            <a:r>
              <a:rPr lang="en-US" dirty="0" smtClean="0"/>
              <a:t>cooling in coal-fired power plants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Coal-related water quality problems and unsafe mercury levels in fish throughout the state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7029" y="35913"/>
            <a:ext cx="707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Water Availability/Quantity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11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Indiana Water Resources </a:t>
            </a:r>
            <a:r>
              <a:rPr lang="en-US" dirty="0"/>
              <a:t>Research Center: </a:t>
            </a:r>
            <a:r>
              <a:rPr lang="en-US" dirty="0">
                <a:hlinkClick r:id="rId2"/>
              </a:rPr>
              <a:t>http://www.iwrrc.org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aseline="30000" dirty="0" smtClean="0"/>
              <a:t>2</a:t>
            </a:r>
            <a:r>
              <a:rPr lang="en-US" dirty="0" smtClean="0"/>
              <a:t>ISDH: State of the Young Hoosier Child Environmental Health Report</a:t>
            </a:r>
            <a:endParaRPr lang="en-US" dirty="0"/>
          </a:p>
        </p:txBody>
      </p:sp>
      <p:pic>
        <p:nvPicPr>
          <p:cNvPr id="1026" name="Picture 2" descr="http://valleywatch.net/wp-content/uploads/docs/ROCKPO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 bwMode="auto">
          <a:xfrm>
            <a:off x="5653641" y="1077035"/>
            <a:ext cx="3518433" cy="23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3581400" cy="4754563"/>
          </a:xfrm>
        </p:spPr>
        <p:txBody>
          <a:bodyPr/>
          <a:lstStyle/>
          <a:p>
            <a:r>
              <a:rPr lang="en-US" dirty="0" smtClean="0"/>
              <a:t>Federal carbon rules coming</a:t>
            </a:r>
          </a:p>
          <a:p>
            <a:r>
              <a:rPr lang="en-US" dirty="0" smtClean="0"/>
              <a:t>No state climate policy or plan</a:t>
            </a:r>
          </a:p>
          <a:p>
            <a:r>
              <a:rPr lang="en-US" dirty="0" smtClean="0"/>
              <a:t>Coal-fired power plants are largest carbon dioxide contributors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6976" y="348734"/>
            <a:ext cx="707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Carbon Pollution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6505"/>
            <a:ext cx="4856746" cy="38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94618"/>
            <a:ext cx="8229600" cy="4525963"/>
          </a:xfrm>
        </p:spPr>
        <p:txBody>
          <a:bodyPr/>
          <a:lstStyle/>
          <a:p>
            <a:r>
              <a:rPr lang="en-US" sz="2800" dirty="0" smtClean="0"/>
              <a:t>Energy </a:t>
            </a:r>
            <a:r>
              <a:rPr lang="en-US" sz="2800" dirty="0"/>
              <a:t>efficiency (building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efficiency</a:t>
            </a:r>
            <a:r>
              <a:rPr lang="en-US" sz="2800" dirty="0"/>
              <a:t>) as the foundation </a:t>
            </a:r>
          </a:p>
          <a:p>
            <a:r>
              <a:rPr lang="en-US" sz="2800" dirty="0" smtClean="0"/>
              <a:t>Distributed </a:t>
            </a:r>
            <a:r>
              <a:rPr lang="en-US" sz="2800" dirty="0"/>
              <a:t>power – including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wind </a:t>
            </a:r>
            <a:r>
              <a:rPr lang="en-US" sz="2800" dirty="0"/>
              <a:t>and rooftop </a:t>
            </a:r>
            <a:r>
              <a:rPr lang="en-US" sz="2800" dirty="0" smtClean="0"/>
              <a:t>solar, </a:t>
            </a:r>
            <a:br>
              <a:rPr lang="en-US" sz="2800" dirty="0" smtClean="0"/>
            </a:br>
            <a:r>
              <a:rPr lang="en-US" sz="2800" dirty="0" smtClean="0"/>
              <a:t>biomass </a:t>
            </a:r>
            <a:r>
              <a:rPr lang="en-US" sz="2800" dirty="0"/>
              <a:t>and less polluting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resources</a:t>
            </a:r>
            <a:endParaRPr lang="en-US" sz="2800" dirty="0"/>
          </a:p>
          <a:p>
            <a:pPr lvl="0"/>
            <a:r>
              <a:rPr lang="en-US" sz="2800" dirty="0" smtClean="0"/>
              <a:t>Demand-response management</a:t>
            </a:r>
            <a:endParaRPr lang="en-US" sz="2800" dirty="0"/>
          </a:p>
          <a:p>
            <a:pPr lvl="0"/>
            <a:r>
              <a:rPr lang="en-US" sz="2800" dirty="0"/>
              <a:t>Storage </a:t>
            </a:r>
            <a:r>
              <a:rPr lang="en-US" sz="2800" dirty="0" smtClean="0"/>
              <a:t>technologies</a:t>
            </a:r>
            <a:endParaRPr lang="en-US" sz="2800" dirty="0"/>
          </a:p>
          <a:p>
            <a:pPr lvl="0"/>
            <a:r>
              <a:rPr lang="en-US" sz="2800" dirty="0"/>
              <a:t>The least amount of natural gas achievable, with its eventual </a:t>
            </a:r>
            <a:r>
              <a:rPr lang="en-US" sz="2800" dirty="0" smtClean="0"/>
              <a:t>phase-out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6976" y="348734"/>
            <a:ext cx="707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Our Clean Energy Future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6" name="Picture 4" descr="http://thinkprogress.org/wp-content/uploads/2013/03/energy-star-hom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 bwMode="auto">
          <a:xfrm>
            <a:off x="5414211" y="1094873"/>
            <a:ext cx="4231602" cy="27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istributed renewable generation</a:t>
            </a:r>
            <a:r>
              <a:rPr lang="en-US" dirty="0"/>
              <a:t>, </a:t>
            </a:r>
            <a:r>
              <a:rPr lang="en-US" dirty="0" smtClean="0"/>
              <a:t>storage, end-use energy efficiency</a:t>
            </a:r>
            <a:r>
              <a:rPr lang="en-US" dirty="0"/>
              <a:t> and </a:t>
            </a:r>
            <a:r>
              <a:rPr lang="en-US" dirty="0" smtClean="0"/>
              <a:t>micro-grids</a:t>
            </a:r>
          </a:p>
          <a:p>
            <a:pPr lvl="1"/>
            <a:r>
              <a:rPr lang="en-US" dirty="0" smtClean="0"/>
              <a:t>Competitive business opportunities that expand economic opportunity</a:t>
            </a:r>
          </a:p>
          <a:p>
            <a:pPr lvl="1"/>
            <a:r>
              <a:rPr lang="en-US" dirty="0" smtClean="0"/>
              <a:t>Greater potential for </a:t>
            </a:r>
            <a:br>
              <a:rPr lang="en-US" dirty="0" smtClean="0"/>
            </a:br>
            <a:r>
              <a:rPr lang="en-US" dirty="0" smtClean="0"/>
              <a:t>customer choice, </a:t>
            </a:r>
            <a:br>
              <a:rPr lang="en-US" dirty="0" smtClean="0"/>
            </a:br>
            <a:r>
              <a:rPr lang="en-US" dirty="0" smtClean="0"/>
              <a:t>diversity and competition</a:t>
            </a:r>
          </a:p>
          <a:p>
            <a:pPr lvl="1"/>
            <a:r>
              <a:rPr lang="en-US" dirty="0" smtClean="0"/>
              <a:t>Can be implemented </a:t>
            </a:r>
            <a:br>
              <a:rPr lang="en-US" dirty="0" smtClean="0"/>
            </a:br>
            <a:r>
              <a:rPr lang="en-US" dirty="0" smtClean="0"/>
              <a:t>with protections for </a:t>
            </a:r>
            <a:br>
              <a:rPr lang="en-US" dirty="0" smtClean="0"/>
            </a:br>
            <a:r>
              <a:rPr lang="en-US" dirty="0" smtClean="0"/>
              <a:t>ratepayers</a:t>
            </a:r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46976" y="348734"/>
            <a:ext cx="707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Opportunities and Choice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 descr="A neighborhood in Sacramento, CA where PV panels are standard on every 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47" y="3657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that Hold Us Back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41158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Centralized generation of electricity </a:t>
            </a:r>
          </a:p>
          <a:p>
            <a:r>
              <a:rPr lang="en-US" sz="2800" dirty="0" smtClean="0"/>
              <a:t>No mandatory renewable energy standard to encourage gradual shift toward carbon-free energy</a:t>
            </a:r>
          </a:p>
          <a:p>
            <a:r>
              <a:rPr lang="en-US" sz="2800" dirty="0" smtClean="0"/>
              <a:t>Weak standards for protecting consumers in utility rate cases (CPCN, CWIP, trackers)</a:t>
            </a:r>
          </a:p>
          <a:p>
            <a:r>
              <a:rPr lang="en-US" sz="2800" dirty="0" smtClean="0"/>
              <a:t>No competition or least-cost decision-making required in utility capital decisions</a:t>
            </a:r>
          </a:p>
          <a:p>
            <a:r>
              <a:rPr lang="en-US" sz="2800" dirty="0" smtClean="0"/>
              <a:t>Restrictions on distributed generation (who can participate, how it’s financed)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We Support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Protect and improve the Commission-imposed energy efficiency requirements</a:t>
            </a:r>
          </a:p>
          <a:p>
            <a:r>
              <a:rPr lang="en-US" sz="2800" dirty="0"/>
              <a:t>Improve incentives for renewables and efficiency </a:t>
            </a:r>
          </a:p>
          <a:p>
            <a:r>
              <a:rPr lang="en-US" sz="2800" dirty="0" smtClean="0"/>
              <a:t>Improve net </a:t>
            </a:r>
            <a:r>
              <a:rPr lang="en-US" sz="2800" dirty="0"/>
              <a:t>metering </a:t>
            </a:r>
            <a:r>
              <a:rPr lang="en-US" sz="2800" dirty="0" smtClean="0"/>
              <a:t>and feed-in tariff opportunities for renewable energy</a:t>
            </a:r>
          </a:p>
          <a:p>
            <a:pPr lvl="1"/>
            <a:r>
              <a:rPr lang="en-US" sz="2400" dirty="0" smtClean="0"/>
              <a:t>Expand participation</a:t>
            </a:r>
          </a:p>
          <a:p>
            <a:pPr lvl="1"/>
            <a:r>
              <a:rPr lang="en-US" sz="2400" dirty="0" smtClean="0"/>
              <a:t>Allow creative financing</a:t>
            </a:r>
          </a:p>
          <a:p>
            <a:pPr lvl="1"/>
            <a:r>
              <a:rPr lang="en-US" sz="2400" dirty="0" smtClean="0"/>
              <a:t>Increase energy savings opportunities for schools, local governments, universities, etc.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4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BCC Template</Template>
  <TotalTime>324</TotalTime>
  <Words>287</Words>
  <Application>Microsoft Office PowerPoint</Application>
  <PresentationFormat>On-screen Show (4:3)</PresentationFormat>
  <Paragraphs>64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BCC Template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Policies that Hold Us Back</vt:lpstr>
      <vt:lpstr>Policies We Support</vt:lpstr>
      <vt:lpstr>PowerPoint Presentation</vt:lpstr>
    </vt:vector>
  </TitlesOfParts>
  <Company>Sierra 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Perras</dc:creator>
  <cp:lastModifiedBy>Mark St. John</cp:lastModifiedBy>
  <cp:revision>28</cp:revision>
  <cp:lastPrinted>2012-04-18T18:39:02Z</cp:lastPrinted>
  <dcterms:created xsi:type="dcterms:W3CDTF">2013-06-12T02:42:27Z</dcterms:created>
  <dcterms:modified xsi:type="dcterms:W3CDTF">2013-09-19T16:16:05Z</dcterms:modified>
</cp:coreProperties>
</file>