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notesMasterIdLst>
    <p:notesMasterId r:id="rId13"/>
  </p:notesMasterIdLst>
  <p:sldIdLst>
    <p:sldId id="256" r:id="rId2"/>
    <p:sldId id="265" r:id="rId3"/>
    <p:sldId id="259" r:id="rId4"/>
    <p:sldId id="260" r:id="rId5"/>
    <p:sldId id="295" r:id="rId6"/>
    <p:sldId id="296" r:id="rId7"/>
    <p:sldId id="299" r:id="rId8"/>
    <p:sldId id="267" r:id="rId9"/>
    <p:sldId id="297" r:id="rId10"/>
    <p:sldId id="298" r:id="rId11"/>
    <p:sldId id="300"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76D"/>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547" y="37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90E9A25-43DB-47C5-B723-ED7BD8AD6AA6}" type="datetimeFigureOut">
              <a:rPr lang="en-US"/>
              <a:pPr>
                <a:defRPr/>
              </a:pPr>
              <a:t>9/19/2013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8E46D65-CC08-41D1-BB8D-169093B269B2}" type="slidenum">
              <a:rPr lang="en-US"/>
              <a:pPr>
                <a:defRPr/>
              </a:pPr>
              <a:t>‹#›</a:t>
            </a:fld>
            <a:endParaRPr lang="en-US"/>
          </a:p>
        </p:txBody>
      </p:sp>
    </p:spTree>
    <p:extLst>
      <p:ext uri="{BB962C8B-B14F-4D97-AF65-F5344CB8AC3E}">
        <p14:creationId xmlns:p14="http://schemas.microsoft.com/office/powerpoint/2010/main" val="27678686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386A531-F59A-4D33-ADB4-D36BE0C3D470}" type="slidenum">
              <a:rPr lang="en-US" altLang="en-US" smtClean="0"/>
              <a:pPr/>
              <a:t>7</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pPr>
              <a:defRPr/>
            </a:pPr>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defRPr/>
            </a:pPr>
            <a:fld id="{5D10F3C1-1C90-4C1D-AFEE-5BCF989E78A5}" type="slidenum">
              <a:rPr lang="en-US" smtClean="0"/>
              <a:pPr>
                <a:defRPr/>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pPr>
              <a:defRPr/>
            </a:pPr>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7A827C-FE1F-4904-9363-680906F4D64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pPr>
              <a:defRPr/>
            </a:pPr>
            <a:fld id="{A7924F5F-B5F0-4E4B-BAB9-7079CC565B91}"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204419-0DFF-4D86-895C-BFA56778DE98}" type="slidenum">
              <a:rPr lang="en-US" smtClean="0"/>
              <a:pPr>
                <a:defRPr/>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pPr>
              <a:defRPr/>
            </a:pPr>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defRPr/>
            </a:pPr>
            <a:fld id="{48DBB27D-1D7C-4AB9-BAA4-538B09A1030E}" type="slidenum">
              <a:rPr lang="en-US" smtClean="0"/>
              <a:pPr>
                <a:defRPr/>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pPr>
              <a:defRPr/>
            </a:pPr>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B5A9F2A-71BA-4F76-8227-ED3FDD9F542C}" type="slidenum">
              <a:rPr lang="en-US" smtClean="0"/>
              <a:pPr>
                <a:defRPr/>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E375D54-8AB7-481E-A310-9ACFD33211BE}" type="slidenum">
              <a:rPr lang="en-US" smtClean="0"/>
              <a:pPr>
                <a:defRPr/>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ACF54C0-A616-4305-B1EE-83E0BDD39FC8}" type="slidenum">
              <a:rPr lang="en-US" smtClean="0"/>
              <a:pPr>
                <a:defRPr/>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13FAE41-297A-4E28-B0B2-8575FB3B585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pPr>
              <a:defRPr/>
            </a:pPr>
            <a:fld id="{CA3E789C-3B68-4569-8E5F-82809F3DCF7B}" type="slidenum">
              <a:rPr lang="en-US" smtClean="0"/>
              <a:pPr>
                <a:defRPr/>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5F94DB4-D8ED-4C67-BC3F-0B003F8DC1A1}" type="slidenum">
              <a:rPr lang="en-US" smtClean="0"/>
              <a:pPr>
                <a:defRPr/>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a:defRPr/>
            </a:pPr>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defRPr/>
            </a:pPr>
            <a:fld id="{F9498480-E905-4E4D-8AB7-0BF75EC56AEE}"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kolson@citact.org"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066800" y="2590800"/>
            <a:ext cx="6400800" cy="2486025"/>
          </a:xfrm>
        </p:spPr>
        <p:txBody>
          <a:bodyPr/>
          <a:lstStyle/>
          <a:p>
            <a:pPr eaLnBrk="1" hangingPunct="1">
              <a:lnSpc>
                <a:spcPct val="90000"/>
              </a:lnSpc>
              <a:defRPr/>
            </a:pPr>
            <a:r>
              <a:rPr lang="en-US" sz="2400" b="1" dirty="0" smtClean="0"/>
              <a:t>September 18, 2013</a:t>
            </a:r>
          </a:p>
          <a:p>
            <a:pPr eaLnBrk="1" hangingPunct="1">
              <a:lnSpc>
                <a:spcPct val="90000"/>
              </a:lnSpc>
              <a:defRPr/>
            </a:pPr>
            <a:endParaRPr lang="en-US" sz="2400" b="1" dirty="0" smtClean="0"/>
          </a:p>
          <a:p>
            <a:pPr eaLnBrk="1" hangingPunct="1">
              <a:lnSpc>
                <a:spcPct val="90000"/>
              </a:lnSpc>
              <a:defRPr/>
            </a:pPr>
            <a:r>
              <a:rPr lang="en-US" sz="2400" b="1" dirty="0" smtClean="0"/>
              <a:t>Presentation to Regulatory Flexibility Committee</a:t>
            </a:r>
          </a:p>
          <a:p>
            <a:pPr eaLnBrk="1" hangingPunct="1">
              <a:lnSpc>
                <a:spcPct val="90000"/>
              </a:lnSpc>
              <a:defRPr/>
            </a:pPr>
            <a:r>
              <a:rPr lang="en-US" sz="2400" dirty="0" smtClean="0"/>
              <a:t> </a:t>
            </a:r>
          </a:p>
        </p:txBody>
      </p:sp>
      <p:sp>
        <p:nvSpPr>
          <p:cNvPr id="2050" name="Rectangle 2"/>
          <p:cNvSpPr>
            <a:spLocks noGrp="1" noChangeArrowheads="1"/>
          </p:cNvSpPr>
          <p:nvPr>
            <p:ph type="title"/>
          </p:nvPr>
        </p:nvSpPr>
        <p:spPr>
          <a:xfrm>
            <a:off x="685800" y="609600"/>
            <a:ext cx="7772400" cy="1524000"/>
          </a:xfrm>
        </p:spPr>
        <p:txBody>
          <a:bodyPr>
            <a:normAutofit fontScale="90000"/>
          </a:bodyPr>
          <a:lstStyle/>
          <a:p>
            <a:pPr algn="l" eaLnBrk="1" hangingPunct="1">
              <a:defRPr/>
            </a:pPr>
            <a:r>
              <a:rPr lang="en-US" b="1" dirty="0" smtClean="0"/>
              <a:t>Residential &amp; </a:t>
            </a:r>
            <a:br>
              <a:rPr lang="en-US" b="1" dirty="0" smtClean="0"/>
            </a:br>
            <a:r>
              <a:rPr lang="en-US" b="1" dirty="0" smtClean="0"/>
              <a:t>Low-Income Consumers </a:t>
            </a:r>
            <a:br>
              <a:rPr lang="en-US" b="1" dirty="0" smtClean="0"/>
            </a:br>
            <a:r>
              <a:rPr lang="en-US" b="1" dirty="0" smtClean="0"/>
              <a:t>&amp; Customer Choice</a:t>
            </a:r>
            <a:r>
              <a:rPr lang="en-US" dirty="0" smtClean="0"/>
              <a:t>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4876800"/>
            <a:ext cx="7924800" cy="119276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52400" y="228600"/>
            <a:ext cx="8839200" cy="1295400"/>
          </a:xfrm>
        </p:spPr>
        <p:txBody>
          <a:bodyPr/>
          <a:lstStyle/>
          <a:p>
            <a:pPr eaLnBrk="1" hangingPunct="1">
              <a:defRPr/>
            </a:pPr>
            <a:r>
              <a:rPr lang="en-US" sz="5400" dirty="0" smtClean="0"/>
              <a:t>Thank You!</a:t>
            </a:r>
          </a:p>
        </p:txBody>
      </p:sp>
      <p:sp>
        <p:nvSpPr>
          <p:cNvPr id="57347" name="Rectangle 3"/>
          <p:cNvSpPr>
            <a:spLocks noGrp="1" noChangeArrowheads="1"/>
          </p:cNvSpPr>
          <p:nvPr>
            <p:ph type="body" idx="4294967295"/>
          </p:nvPr>
        </p:nvSpPr>
        <p:spPr>
          <a:xfrm>
            <a:off x="762000" y="1981200"/>
            <a:ext cx="7467600" cy="3886200"/>
          </a:xfrm>
        </p:spPr>
        <p:txBody>
          <a:bodyPr>
            <a:normAutofit/>
          </a:bodyPr>
          <a:lstStyle/>
          <a:p>
            <a:pPr marL="0" indent="0" algn="ctr" eaLnBrk="1" hangingPunct="1">
              <a:buFont typeface="Wingdings" pitchFamily="2" charset="2"/>
              <a:buNone/>
              <a:defRPr/>
            </a:pPr>
            <a:endParaRPr lang="en-US" sz="2400" dirty="0" smtClean="0"/>
          </a:p>
          <a:p>
            <a:pPr marL="0" indent="0" algn="ctr" eaLnBrk="1" hangingPunct="1">
              <a:buFont typeface="Wingdings" pitchFamily="2" charset="2"/>
              <a:buNone/>
              <a:defRPr/>
            </a:pPr>
            <a:r>
              <a:rPr lang="en-US" sz="2400" dirty="0" smtClean="0"/>
              <a:t>Citizens Action Coalition </a:t>
            </a:r>
          </a:p>
          <a:p>
            <a:pPr marL="0" indent="0" algn="ctr" eaLnBrk="1" hangingPunct="1">
              <a:buFont typeface="Wingdings" pitchFamily="2" charset="2"/>
              <a:buNone/>
              <a:defRPr/>
            </a:pPr>
            <a:r>
              <a:rPr lang="en-US" sz="2400" dirty="0" smtClean="0"/>
              <a:t>603 E. Washington St, Suite 502</a:t>
            </a:r>
          </a:p>
          <a:p>
            <a:pPr marL="0" indent="0" algn="ctr" eaLnBrk="1" hangingPunct="1">
              <a:buFont typeface="Wingdings" pitchFamily="2" charset="2"/>
              <a:buNone/>
              <a:defRPr/>
            </a:pPr>
            <a:r>
              <a:rPr lang="en-US" sz="2400" dirty="0" smtClean="0"/>
              <a:t>Indianapolis, IN 46204</a:t>
            </a:r>
          </a:p>
          <a:p>
            <a:pPr marL="0" indent="0" algn="ctr" eaLnBrk="1" hangingPunct="1">
              <a:buFont typeface="Wingdings" pitchFamily="2" charset="2"/>
              <a:buNone/>
              <a:defRPr/>
            </a:pPr>
            <a:r>
              <a:rPr lang="en-US" sz="2400" dirty="0" smtClean="0"/>
              <a:t>(317) 205-3535</a:t>
            </a:r>
          </a:p>
          <a:p>
            <a:pPr marL="0" indent="0" algn="ctr" eaLnBrk="1" hangingPunct="1">
              <a:buFont typeface="Wingdings" pitchFamily="2" charset="2"/>
              <a:buNone/>
              <a:defRPr/>
            </a:pPr>
            <a:r>
              <a:rPr lang="en-US" sz="2400" dirty="0" smtClean="0">
                <a:solidFill>
                  <a:srgbClr val="C00000"/>
                </a:solidFill>
                <a:hlinkClick r:id="rId2"/>
              </a:rPr>
              <a:t>kolson@citact.org</a:t>
            </a:r>
            <a:endParaRPr lang="en-US" sz="2400" dirty="0" smtClean="0">
              <a:solidFill>
                <a:srgbClr val="C00000"/>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5410200"/>
            <a:ext cx="8557267" cy="12192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457200" y="1676401"/>
            <a:ext cx="8229600" cy="4191000"/>
          </a:xfrm>
        </p:spPr>
        <p:txBody>
          <a:bodyPr>
            <a:normAutofit fontScale="92500" lnSpcReduction="20000"/>
          </a:bodyPr>
          <a:lstStyle/>
          <a:p>
            <a:pPr>
              <a:spcAft>
                <a:spcPts val="600"/>
              </a:spcAft>
              <a:buSzPct val="125000"/>
              <a:buFont typeface="Arial" panose="020B0604020202020204" pitchFamily="34" charset="0"/>
              <a:buChar char="•"/>
              <a:defRPr/>
            </a:pPr>
            <a:r>
              <a:rPr lang="en-US" sz="2400" b="1" u="sng" dirty="0">
                <a:latin typeface="Calibri" panose="020F0502020204030204" pitchFamily="34" charset="0"/>
                <a:cs typeface="Calibri" panose="020F0502020204030204" pitchFamily="34" charset="0"/>
              </a:rPr>
              <a:t>New York</a:t>
            </a:r>
            <a:r>
              <a:rPr lang="en-US" sz="2400" b="1" dirty="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 Direct Testimony of William D. Yates, C.P.A., on behalf of the Public Utility Law Project of New York, Inc., before the </a:t>
            </a:r>
            <a:r>
              <a:rPr lang="en-US" sz="2400" dirty="0" smtClean="0">
                <a:latin typeface="Calibri" panose="020F0502020204030204" pitchFamily="34" charset="0"/>
                <a:cs typeface="Calibri" panose="020F0502020204030204" pitchFamily="34" charset="0"/>
              </a:rPr>
              <a:t>NY PSC, </a:t>
            </a:r>
            <a:r>
              <a:rPr lang="en-US" sz="2400" dirty="0">
                <a:latin typeface="Calibri" panose="020F0502020204030204" pitchFamily="34" charset="0"/>
                <a:cs typeface="Calibri" panose="020F0502020204030204" pitchFamily="34" charset="0"/>
              </a:rPr>
              <a:t>Proceeding for Niagara Mohawk Power Co. for Natural Gas and Electric Rates, Case No. 12-G-0202 and Case No. 12-E-0201 (August 31, </a:t>
            </a:r>
            <a:r>
              <a:rPr lang="en-US" sz="2400" dirty="0" smtClean="0">
                <a:latin typeface="Calibri" panose="020F0502020204030204" pitchFamily="34" charset="0"/>
                <a:cs typeface="Calibri" panose="020F0502020204030204" pitchFamily="34" charset="0"/>
              </a:rPr>
              <a:t>2012)</a:t>
            </a:r>
          </a:p>
          <a:p>
            <a:pPr>
              <a:spcAft>
                <a:spcPts val="600"/>
              </a:spcAft>
              <a:buSzPct val="125000"/>
              <a:buFont typeface="Arial" panose="020B0604020202020204" pitchFamily="34" charset="0"/>
              <a:buChar char="•"/>
              <a:defRPr/>
            </a:pPr>
            <a:r>
              <a:rPr lang="en-US" sz="2400" b="1" u="sng" dirty="0">
                <a:latin typeface="Calibri" panose="020F0502020204030204" pitchFamily="34" charset="0"/>
                <a:cs typeface="Calibri" panose="020F0502020204030204" pitchFamily="34" charset="0"/>
              </a:rPr>
              <a:t>Pennsylvania</a:t>
            </a:r>
            <a:r>
              <a:rPr lang="en-US" sz="2400" b="1" dirty="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 Direct Testimony of Stephen Krone, on behalf of Coalition for Affordable Utility Services and Energy Efficiency in Pennsylvania, before the </a:t>
            </a:r>
            <a:r>
              <a:rPr lang="en-US" sz="2400" dirty="0" smtClean="0">
                <a:latin typeface="Calibri" panose="020F0502020204030204" pitchFamily="34" charset="0"/>
                <a:cs typeface="Calibri" panose="020F0502020204030204" pitchFamily="34" charset="0"/>
              </a:rPr>
              <a:t>PA PUC, </a:t>
            </a:r>
            <a:r>
              <a:rPr lang="en-US" sz="2400" dirty="0">
                <a:latin typeface="Calibri" panose="020F0502020204030204" pitchFamily="34" charset="0"/>
                <a:cs typeface="Calibri" panose="020F0502020204030204" pitchFamily="34" charset="0"/>
              </a:rPr>
              <a:t>Petition of PPL Electric Utilities Corporation for Approval of a Default Service Program and Procurement </a:t>
            </a:r>
            <a:r>
              <a:rPr lang="en-US" sz="2400" dirty="0" smtClean="0">
                <a:latin typeface="Calibri" panose="020F0502020204030204" pitchFamily="34" charset="0"/>
                <a:cs typeface="Calibri" panose="020F0502020204030204" pitchFamily="34" charset="0"/>
              </a:rPr>
              <a:t>Plan, </a:t>
            </a:r>
            <a:r>
              <a:rPr lang="en-US" sz="2400" dirty="0">
                <a:latin typeface="Calibri" panose="020F0502020204030204" pitchFamily="34" charset="0"/>
                <a:cs typeface="Calibri" panose="020F0502020204030204" pitchFamily="34" charset="0"/>
              </a:rPr>
              <a:t>Docket No. P-2012-2302074 (July 20, 2012). </a:t>
            </a:r>
            <a:endParaRPr lang="en-US" sz="2400" dirty="0" smtClean="0">
              <a:latin typeface="Calibri" panose="020F0502020204030204" pitchFamily="34" charset="0"/>
              <a:cs typeface="Calibri" panose="020F0502020204030204" pitchFamily="34" charset="0"/>
            </a:endParaRPr>
          </a:p>
          <a:p>
            <a:pPr>
              <a:spcAft>
                <a:spcPts val="600"/>
              </a:spcAft>
              <a:buSzPct val="125000"/>
              <a:buFont typeface="Arial" panose="020B0604020202020204" pitchFamily="34" charset="0"/>
              <a:buChar char="•"/>
              <a:defRPr/>
            </a:pPr>
            <a:r>
              <a:rPr lang="en-US" sz="2400" b="1" u="sng" dirty="0">
                <a:latin typeface="Calibri" panose="020F0502020204030204" pitchFamily="34" charset="0"/>
                <a:cs typeface="Calibri" panose="020F0502020204030204" pitchFamily="34" charset="0"/>
              </a:rPr>
              <a:t>Canada</a:t>
            </a:r>
            <a:r>
              <a:rPr lang="en-US" sz="2400" b="1" dirty="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 This Report is available from the </a:t>
            </a:r>
            <a:r>
              <a:rPr lang="en-US" sz="2400" dirty="0" smtClean="0">
                <a:latin typeface="Calibri" panose="020F0502020204030204" pitchFamily="34" charset="0"/>
                <a:cs typeface="Calibri" panose="020F0502020204030204" pitchFamily="34" charset="0"/>
              </a:rPr>
              <a:t>Auditor General at </a:t>
            </a:r>
            <a:r>
              <a:rPr lang="en-US" sz="2200" dirty="0">
                <a:latin typeface="Calibri" panose="020F0502020204030204" pitchFamily="34" charset="0"/>
                <a:cs typeface="Calibri" panose="020F0502020204030204" pitchFamily="34" charset="0"/>
              </a:rPr>
              <a:t>http://www.auditor.on.ca/en/reports_en/en11/302en11.pdf </a:t>
            </a:r>
            <a:endParaRPr lang="en-US" sz="2200" dirty="0" smtClean="0">
              <a:latin typeface="Calibri" panose="020F0502020204030204" pitchFamily="34" charset="0"/>
              <a:cs typeface="Calibri" panose="020F0502020204030204" pitchFamily="34" charset="0"/>
            </a:endParaRPr>
          </a:p>
        </p:txBody>
      </p:sp>
      <p:sp>
        <p:nvSpPr>
          <p:cNvPr id="45058" name="Rectangle 2"/>
          <p:cNvSpPr>
            <a:spLocks noGrp="1" noChangeArrowheads="1"/>
          </p:cNvSpPr>
          <p:nvPr>
            <p:ph type="title"/>
          </p:nvPr>
        </p:nvSpPr>
        <p:spPr>
          <a:xfrm>
            <a:off x="381000" y="152401"/>
            <a:ext cx="8381260" cy="1295400"/>
          </a:xfrm>
        </p:spPr>
        <p:txBody>
          <a:bodyPr>
            <a:normAutofit/>
          </a:bodyPr>
          <a:lstStyle/>
          <a:p>
            <a:pPr eaLnBrk="1" hangingPunct="1">
              <a:defRPr/>
            </a:pPr>
            <a:r>
              <a:rPr lang="en-US" sz="4000" dirty="0" smtClean="0"/>
              <a:t>Additional sources</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1600" y="6096000"/>
            <a:ext cx="3657600" cy="521118"/>
          </a:xfrm>
          <a:prstGeom prst="rect">
            <a:avLst/>
          </a:prstGeom>
        </p:spPr>
      </p:pic>
    </p:spTree>
    <p:extLst>
      <p:ext uri="{BB962C8B-B14F-4D97-AF65-F5344CB8AC3E}">
        <p14:creationId xmlns:p14="http://schemas.microsoft.com/office/powerpoint/2010/main" val="2042229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762000" y="609600"/>
            <a:ext cx="7772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Font typeface="Wingdings" pitchFamily="2" charset="2"/>
              <a:buChar char="§"/>
              <a:defRPr sz="2400">
                <a:solidFill>
                  <a:schemeClr val="tx1"/>
                </a:solidFill>
                <a:latin typeface="Tahoma" charset="0"/>
              </a:defRPr>
            </a:lvl3pPr>
            <a:lvl4pPr marL="1600200" indent="-228600">
              <a:spcBef>
                <a:spcPct val="20000"/>
              </a:spcBef>
              <a:buChar char="–"/>
              <a:defRPr sz="2000">
                <a:solidFill>
                  <a:schemeClr val="tx1"/>
                </a:solidFill>
                <a:latin typeface="Tahoma" charset="0"/>
              </a:defRPr>
            </a:lvl4pPr>
            <a:lvl5pPr marL="2057400" indent="-228600">
              <a:spcBef>
                <a:spcPct val="20000"/>
              </a:spcBef>
              <a:buClr>
                <a:schemeClr val="hlink"/>
              </a:buClr>
              <a:buFont typeface="Wingdings" pitchFamily="2" charset="2"/>
              <a:buChar char="§"/>
              <a:defRPr sz="2000">
                <a:solidFill>
                  <a:schemeClr val="tx1"/>
                </a:solidFill>
                <a:latin typeface="Tahoma"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9pPr>
          </a:lstStyle>
          <a:p>
            <a:pPr>
              <a:spcBef>
                <a:spcPct val="0"/>
              </a:spcBef>
              <a:buClrTx/>
              <a:buSzTx/>
              <a:buFontTx/>
              <a:buNone/>
            </a:pPr>
            <a:r>
              <a:rPr lang="en-US" altLang="en-US" sz="2400" dirty="0">
                <a:latin typeface="Calibri" panose="020F0502020204030204" pitchFamily="34" charset="0"/>
                <a:cs typeface="Calibri" panose="020F0502020204030204" pitchFamily="34" charset="0"/>
              </a:rPr>
              <a:t>“Basic electric and natural gas service are essential to all residential customers and the affordability of those services for low income customers whose energy burden is high in relationship to their income is crucial. </a:t>
            </a:r>
            <a:r>
              <a:rPr lang="en-US" altLang="en-US" sz="2400" b="1" u="sng" dirty="0">
                <a:latin typeface="Calibri" panose="020F0502020204030204" pitchFamily="34" charset="0"/>
                <a:cs typeface="Calibri" panose="020F0502020204030204" pitchFamily="34" charset="0"/>
              </a:rPr>
              <a:t>The lack of affordable electricity and natural gas for home heating, refrigeration, and cooling is not the equivalent of the retail market for most other consumer goods and services, for which substitutes </a:t>
            </a:r>
            <a:r>
              <a:rPr lang="en-US" altLang="en-US" sz="2400" b="1" u="sng" dirty="0" smtClean="0">
                <a:latin typeface="Calibri" panose="020F0502020204030204" pitchFamily="34" charset="0"/>
                <a:cs typeface="Calibri" panose="020F0502020204030204" pitchFamily="34" charset="0"/>
              </a:rPr>
              <a:t>exist.</a:t>
            </a:r>
            <a:r>
              <a:rPr lang="en-US" altLang="en-US" sz="2400" dirty="0" smtClean="0">
                <a:latin typeface="Calibri" panose="020F0502020204030204" pitchFamily="34" charset="0"/>
                <a:cs typeface="Calibri" panose="020F0502020204030204" pitchFamily="34" charset="0"/>
              </a:rPr>
              <a:t>  The </a:t>
            </a:r>
            <a:r>
              <a:rPr lang="en-US" altLang="en-US" sz="2400" dirty="0">
                <a:latin typeface="Calibri" panose="020F0502020204030204" pitchFamily="34" charset="0"/>
                <a:cs typeface="Calibri" panose="020F0502020204030204" pitchFamily="34" charset="0"/>
              </a:rPr>
              <a:t>lack of affordable electricity or natural gas for heating and cooling has dire consequences for residential customer health and safety</a:t>
            </a:r>
            <a:r>
              <a:rPr lang="en-US" altLang="en-US" sz="2400" dirty="0" smtClean="0">
                <a:latin typeface="Calibri" panose="020F0502020204030204" pitchFamily="34" charset="0"/>
                <a:cs typeface="Calibri" panose="020F0502020204030204" pitchFamily="34" charset="0"/>
              </a:rPr>
              <a:t>.”</a:t>
            </a:r>
            <a:endParaRPr lang="en-US" altLang="en-US" sz="2400" dirty="0">
              <a:latin typeface="Calibri" panose="020F0502020204030204" pitchFamily="34" charset="0"/>
              <a:cs typeface="Calibri" panose="020F0502020204030204" pitchFamily="34" charset="0"/>
            </a:endParaRPr>
          </a:p>
        </p:txBody>
      </p:sp>
      <p:sp>
        <p:nvSpPr>
          <p:cNvPr id="4099" name="TextBox 9"/>
          <p:cNvSpPr txBox="1">
            <a:spLocks noChangeArrowheads="1"/>
          </p:cNvSpPr>
          <p:nvPr/>
        </p:nvSpPr>
        <p:spPr bwMode="auto">
          <a:xfrm>
            <a:off x="749300" y="4724400"/>
            <a:ext cx="77851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8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Font typeface="Wingdings" pitchFamily="2" charset="2"/>
              <a:buChar char="§"/>
              <a:defRPr sz="2400">
                <a:solidFill>
                  <a:schemeClr val="tx1"/>
                </a:solidFill>
                <a:latin typeface="Tahoma" charset="0"/>
              </a:defRPr>
            </a:lvl3pPr>
            <a:lvl4pPr marL="1600200" indent="-228600">
              <a:spcBef>
                <a:spcPct val="20000"/>
              </a:spcBef>
              <a:buChar char="–"/>
              <a:defRPr sz="2000">
                <a:solidFill>
                  <a:schemeClr val="tx1"/>
                </a:solidFill>
                <a:latin typeface="Tahoma" charset="0"/>
              </a:defRPr>
            </a:lvl4pPr>
            <a:lvl5pPr marL="2057400" indent="-228600">
              <a:spcBef>
                <a:spcPct val="20000"/>
              </a:spcBef>
              <a:buClr>
                <a:schemeClr val="hlink"/>
              </a:buClr>
              <a:buFont typeface="Wingdings" pitchFamily="2" charset="2"/>
              <a:buChar char="§"/>
              <a:defRPr sz="2000">
                <a:solidFill>
                  <a:schemeClr val="tx1"/>
                </a:solidFill>
                <a:latin typeface="Tahoma"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9pPr>
          </a:lstStyle>
          <a:p>
            <a:pPr>
              <a:spcBef>
                <a:spcPct val="0"/>
              </a:spcBef>
              <a:buClrTx/>
              <a:buSzTx/>
              <a:buFontTx/>
              <a:buNone/>
            </a:pPr>
            <a:r>
              <a:rPr lang="en-US" altLang="en-US" sz="1600" dirty="0" smtClean="0">
                <a:latin typeface="Calibri" panose="020F0502020204030204" pitchFamily="34" charset="0"/>
                <a:cs typeface="Calibri" panose="020F0502020204030204" pitchFamily="34" charset="0"/>
              </a:rPr>
              <a:t>AN </a:t>
            </a:r>
            <a:r>
              <a:rPr lang="en-US" altLang="en-US" sz="1600" dirty="0">
                <a:latin typeface="Calibri" panose="020F0502020204030204" pitchFamily="34" charset="0"/>
                <a:cs typeface="Calibri" panose="020F0502020204030204" pitchFamily="34" charset="0"/>
              </a:rPr>
              <a:t>ANALYSIS OF RETAIL ELECTRIC AND NATURAL GAS COMPETITION:  </a:t>
            </a:r>
            <a:endParaRPr lang="en-US" altLang="en-US" sz="1600" dirty="0" smtClean="0">
              <a:latin typeface="Calibri" panose="020F0502020204030204" pitchFamily="34" charset="0"/>
              <a:cs typeface="Calibri" panose="020F0502020204030204" pitchFamily="34" charset="0"/>
            </a:endParaRPr>
          </a:p>
          <a:p>
            <a:pPr>
              <a:spcBef>
                <a:spcPct val="0"/>
              </a:spcBef>
              <a:buClrTx/>
              <a:buSzTx/>
              <a:buFontTx/>
              <a:buNone/>
            </a:pPr>
            <a:r>
              <a:rPr lang="en-US" altLang="en-US" sz="1600" dirty="0" smtClean="0">
                <a:latin typeface="Calibri" panose="020F0502020204030204" pitchFamily="34" charset="0"/>
                <a:cs typeface="Calibri" panose="020F0502020204030204" pitchFamily="34" charset="0"/>
              </a:rPr>
              <a:t>RECENT </a:t>
            </a:r>
            <a:r>
              <a:rPr lang="en-US" altLang="en-US" sz="1600" dirty="0">
                <a:latin typeface="Calibri" panose="020F0502020204030204" pitchFamily="34" charset="0"/>
                <a:cs typeface="Calibri" panose="020F0502020204030204" pitchFamily="34" charset="0"/>
              </a:rPr>
              <a:t>DEVELOPMENTS AND POLICY IMPLICATIONS FOR LOW INCOME </a:t>
            </a:r>
            <a:r>
              <a:rPr lang="en-US" altLang="en-US" sz="1600" dirty="0" smtClean="0">
                <a:latin typeface="Calibri" panose="020F0502020204030204" pitchFamily="34" charset="0"/>
                <a:cs typeface="Calibri" panose="020F0502020204030204" pitchFamily="34" charset="0"/>
              </a:rPr>
              <a:t>CUSTOMERS</a:t>
            </a:r>
          </a:p>
          <a:p>
            <a:pPr>
              <a:spcBef>
                <a:spcPct val="0"/>
              </a:spcBef>
              <a:buClrTx/>
              <a:buSzTx/>
              <a:buFontTx/>
              <a:buNone/>
            </a:pPr>
            <a:r>
              <a:rPr lang="en-US" altLang="en-US" sz="1600" dirty="0" smtClean="0">
                <a:latin typeface="Calibri" panose="020F0502020204030204" pitchFamily="34" charset="0"/>
                <a:cs typeface="Calibri" panose="020F0502020204030204" pitchFamily="34" charset="0"/>
              </a:rPr>
              <a:t>June 2013, </a:t>
            </a:r>
            <a:r>
              <a:rPr lang="en-US" altLang="en-US" sz="1600" dirty="0">
                <a:latin typeface="Calibri" panose="020F0502020204030204" pitchFamily="34" charset="0"/>
                <a:cs typeface="Calibri" panose="020F0502020204030204" pitchFamily="34" charset="0"/>
              </a:rPr>
              <a:t>Barbara Alexander</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1600" y="6096000"/>
            <a:ext cx="3657600" cy="52111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457200" y="1841500"/>
            <a:ext cx="8229600" cy="3657600"/>
          </a:xfrm>
        </p:spPr>
        <p:txBody>
          <a:bodyPr>
            <a:normAutofit lnSpcReduction="10000"/>
          </a:bodyPr>
          <a:lstStyle/>
          <a:p>
            <a:pPr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NIPSCO Commodity Price (per therm):  September 2013 (changes monthly) = $0.293</a:t>
            </a:r>
          </a:p>
          <a:p>
            <a:pPr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Constellation = $0.539</a:t>
            </a:r>
          </a:p>
          <a:p>
            <a:pPr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Just Energy = $0.530 to $0.650</a:t>
            </a:r>
          </a:p>
          <a:p>
            <a:pPr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Direct Energy = $0.629</a:t>
            </a:r>
          </a:p>
          <a:p>
            <a:pPr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Santanna Energy	= $0.539</a:t>
            </a:r>
          </a:p>
          <a:p>
            <a:pPr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Spark Energy = $0.525</a:t>
            </a:r>
          </a:p>
          <a:p>
            <a:pPr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Xoom Energy = $0.607</a:t>
            </a:r>
          </a:p>
        </p:txBody>
      </p:sp>
      <p:sp>
        <p:nvSpPr>
          <p:cNvPr id="44034" name="Rectangle 2"/>
          <p:cNvSpPr>
            <a:spLocks noGrp="1" noChangeArrowheads="1"/>
          </p:cNvSpPr>
          <p:nvPr>
            <p:ph type="title"/>
          </p:nvPr>
        </p:nvSpPr>
        <p:spPr>
          <a:xfrm>
            <a:off x="457200" y="228600"/>
            <a:ext cx="8229600" cy="1143000"/>
          </a:xfrm>
        </p:spPr>
        <p:txBody>
          <a:bodyPr>
            <a:normAutofit/>
          </a:bodyPr>
          <a:lstStyle/>
          <a:p>
            <a:pPr eaLnBrk="1" hangingPunct="1">
              <a:defRPr/>
            </a:pPr>
            <a:r>
              <a:rPr lang="en-US" dirty="0" smtClean="0"/>
              <a:t>Indiana’s experience </a:t>
            </a:r>
            <a:br>
              <a:rPr lang="en-US" dirty="0" smtClean="0"/>
            </a:br>
            <a:r>
              <a:rPr lang="en-US" dirty="0" smtClean="0"/>
              <a:t>NIPSCO Residential Choice	</a:t>
            </a:r>
          </a:p>
        </p:txBody>
      </p:sp>
      <p:sp>
        <p:nvSpPr>
          <p:cNvPr id="5125" name="TextBox 2"/>
          <p:cNvSpPr txBox="1">
            <a:spLocks noChangeArrowheads="1"/>
          </p:cNvSpPr>
          <p:nvPr/>
        </p:nvSpPr>
        <p:spPr bwMode="auto">
          <a:xfrm>
            <a:off x="304800" y="5633998"/>
            <a:ext cx="8839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8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Font typeface="Wingdings" pitchFamily="2" charset="2"/>
              <a:buChar char="§"/>
              <a:defRPr sz="2400">
                <a:solidFill>
                  <a:schemeClr val="tx1"/>
                </a:solidFill>
                <a:latin typeface="Tahoma" charset="0"/>
              </a:defRPr>
            </a:lvl3pPr>
            <a:lvl4pPr marL="1600200" indent="-228600">
              <a:spcBef>
                <a:spcPct val="20000"/>
              </a:spcBef>
              <a:buChar char="–"/>
              <a:defRPr sz="2000">
                <a:solidFill>
                  <a:schemeClr val="tx1"/>
                </a:solidFill>
                <a:latin typeface="Tahoma" charset="0"/>
              </a:defRPr>
            </a:lvl4pPr>
            <a:lvl5pPr marL="2057400" indent="-228600">
              <a:spcBef>
                <a:spcPct val="20000"/>
              </a:spcBef>
              <a:buClr>
                <a:schemeClr val="hlink"/>
              </a:buClr>
              <a:buFont typeface="Wingdings" pitchFamily="2" charset="2"/>
              <a:buChar char="§"/>
              <a:defRPr sz="2000">
                <a:solidFill>
                  <a:schemeClr val="tx1"/>
                </a:solidFill>
                <a:latin typeface="Tahoma"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9pPr>
          </a:lstStyle>
          <a:p>
            <a:pPr>
              <a:spcBef>
                <a:spcPct val="0"/>
              </a:spcBef>
              <a:buClrTx/>
              <a:buSzTx/>
              <a:buFontTx/>
              <a:buNone/>
            </a:pPr>
            <a:r>
              <a:rPr lang="en-US" altLang="en-US" sz="1800" dirty="0" smtClean="0">
                <a:latin typeface="Calibri" panose="020F0502020204030204" pitchFamily="34" charset="0"/>
                <a:cs typeface="Calibri" panose="020F0502020204030204" pitchFamily="34" charset="0"/>
              </a:rPr>
              <a:t>http</a:t>
            </a:r>
            <a:r>
              <a:rPr lang="en-US" altLang="en-US" sz="1800" dirty="0">
                <a:latin typeface="Calibri" panose="020F0502020204030204" pitchFamily="34" charset="0"/>
                <a:cs typeface="Calibri" panose="020F0502020204030204" pitchFamily="34" charset="0"/>
              </a:rPr>
              <a:t>://www.nipsco.com/en/our-services/NIPSCO-Choice/choice-residential-plans.aspx</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1600" y="6096000"/>
            <a:ext cx="3657600" cy="52111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838200" y="1828800"/>
            <a:ext cx="8407893" cy="4407408"/>
          </a:xfrm>
        </p:spPr>
        <p:txBody>
          <a:bodyPr>
            <a:normAutofit/>
          </a:bodyPr>
          <a:lstStyle/>
          <a:p>
            <a:pPr eaLnBrk="1" hangingPunct="1">
              <a:spcAft>
                <a:spcPts val="600"/>
              </a:spcAft>
              <a:buSzPct val="125000"/>
              <a:buFont typeface="Arial" panose="020B0604020202020204" pitchFamily="34" charset="0"/>
              <a:buChar char="•"/>
              <a:defRPr/>
            </a:pPr>
            <a:r>
              <a:rPr lang="en-US" sz="3200" dirty="0" smtClean="0">
                <a:latin typeface="Calibri" panose="020F0502020204030204" pitchFamily="34" charset="0"/>
                <a:cs typeface="Calibri" panose="020F0502020204030204" pitchFamily="34" charset="0"/>
              </a:rPr>
              <a:t> Constellation: </a:t>
            </a:r>
            <a:r>
              <a:rPr lang="en-US" sz="3200" u="sng" dirty="0" smtClean="0">
                <a:latin typeface="Calibri" panose="020F0502020204030204" pitchFamily="34" charset="0"/>
                <a:cs typeface="Calibri" panose="020F0502020204030204" pitchFamily="34" charset="0"/>
              </a:rPr>
              <a:t>67.2%</a:t>
            </a:r>
            <a:r>
              <a:rPr lang="en-US" sz="3200" dirty="0" smtClean="0">
                <a:latin typeface="Calibri" panose="020F0502020204030204" pitchFamily="34" charset="0"/>
                <a:cs typeface="Calibri" panose="020F0502020204030204" pitchFamily="34" charset="0"/>
              </a:rPr>
              <a:t> higher</a:t>
            </a:r>
          </a:p>
          <a:p>
            <a:pPr eaLnBrk="1" hangingPunct="1">
              <a:spcAft>
                <a:spcPts val="600"/>
              </a:spcAft>
              <a:buSzPct val="125000"/>
              <a:buFont typeface="Arial" panose="020B0604020202020204" pitchFamily="34" charset="0"/>
              <a:buChar char="•"/>
              <a:defRPr/>
            </a:pPr>
            <a:r>
              <a:rPr lang="en-US" sz="3200" dirty="0" smtClean="0">
                <a:latin typeface="Calibri" panose="020F0502020204030204" pitchFamily="34" charset="0"/>
                <a:cs typeface="Calibri" panose="020F0502020204030204" pitchFamily="34" charset="0"/>
              </a:rPr>
              <a:t> Just Energy: </a:t>
            </a:r>
            <a:r>
              <a:rPr lang="en-US" sz="3200" u="sng" dirty="0" smtClean="0">
                <a:latin typeface="Calibri" panose="020F0502020204030204" pitchFamily="34" charset="0"/>
                <a:cs typeface="Calibri" panose="020F0502020204030204" pitchFamily="34" charset="0"/>
              </a:rPr>
              <a:t>62.9%</a:t>
            </a:r>
            <a:r>
              <a:rPr lang="en-US" sz="3200" dirty="0" smtClean="0">
                <a:latin typeface="Calibri" panose="020F0502020204030204" pitchFamily="34" charset="0"/>
                <a:cs typeface="Calibri" panose="020F0502020204030204" pitchFamily="34" charset="0"/>
              </a:rPr>
              <a:t> - </a:t>
            </a:r>
            <a:r>
              <a:rPr lang="en-US" sz="3200" u="sng" dirty="0" smtClean="0">
                <a:latin typeface="Calibri" panose="020F0502020204030204" pitchFamily="34" charset="0"/>
                <a:cs typeface="Calibri" panose="020F0502020204030204" pitchFamily="34" charset="0"/>
              </a:rPr>
              <a:t>94.9%</a:t>
            </a:r>
            <a:r>
              <a:rPr lang="en-US" sz="3200" dirty="0" smtClean="0">
                <a:latin typeface="Calibri" panose="020F0502020204030204" pitchFamily="34" charset="0"/>
                <a:cs typeface="Calibri" panose="020F0502020204030204" pitchFamily="34" charset="0"/>
              </a:rPr>
              <a:t> higher</a:t>
            </a:r>
          </a:p>
          <a:p>
            <a:pPr eaLnBrk="1" hangingPunct="1">
              <a:spcAft>
                <a:spcPts val="600"/>
              </a:spcAft>
              <a:buSzPct val="125000"/>
              <a:buFont typeface="Arial" panose="020B0604020202020204" pitchFamily="34" charset="0"/>
              <a:buChar char="•"/>
              <a:defRPr/>
            </a:pPr>
            <a:r>
              <a:rPr lang="en-US" sz="3200" dirty="0" smtClean="0">
                <a:latin typeface="Calibri" panose="020F0502020204030204" pitchFamily="34" charset="0"/>
                <a:cs typeface="Calibri" panose="020F0502020204030204" pitchFamily="34" charset="0"/>
              </a:rPr>
              <a:t> Direct Energy: </a:t>
            </a:r>
            <a:r>
              <a:rPr lang="en-US" sz="3200" u="sng" dirty="0" smtClean="0">
                <a:latin typeface="Calibri" panose="020F0502020204030204" pitchFamily="34" charset="0"/>
                <a:cs typeface="Calibri" panose="020F0502020204030204" pitchFamily="34" charset="0"/>
              </a:rPr>
              <a:t>86.4%</a:t>
            </a:r>
            <a:r>
              <a:rPr lang="en-US" sz="3200" dirty="0" smtClean="0">
                <a:latin typeface="Calibri" panose="020F0502020204030204" pitchFamily="34" charset="0"/>
                <a:cs typeface="Calibri" panose="020F0502020204030204" pitchFamily="34" charset="0"/>
              </a:rPr>
              <a:t> higher</a:t>
            </a:r>
          </a:p>
          <a:p>
            <a:pPr eaLnBrk="1" hangingPunct="1">
              <a:spcAft>
                <a:spcPts val="600"/>
              </a:spcAft>
              <a:buSzPct val="125000"/>
              <a:buFont typeface="Arial" panose="020B0604020202020204" pitchFamily="34" charset="0"/>
              <a:buChar char="•"/>
              <a:defRPr/>
            </a:pPr>
            <a:r>
              <a:rPr lang="en-US" sz="3200" dirty="0" smtClean="0">
                <a:latin typeface="Calibri" panose="020F0502020204030204" pitchFamily="34" charset="0"/>
                <a:cs typeface="Calibri" panose="020F0502020204030204" pitchFamily="34" charset="0"/>
              </a:rPr>
              <a:t> Santanna: </a:t>
            </a:r>
            <a:r>
              <a:rPr lang="en-US" sz="3200" u="sng" dirty="0" smtClean="0">
                <a:latin typeface="Calibri" panose="020F0502020204030204" pitchFamily="34" charset="0"/>
                <a:cs typeface="Calibri" panose="020F0502020204030204" pitchFamily="34" charset="0"/>
              </a:rPr>
              <a:t>65.1%</a:t>
            </a:r>
            <a:r>
              <a:rPr lang="en-US" sz="3200" dirty="0" smtClean="0">
                <a:latin typeface="Calibri" panose="020F0502020204030204" pitchFamily="34" charset="0"/>
                <a:cs typeface="Calibri" panose="020F0502020204030204" pitchFamily="34" charset="0"/>
              </a:rPr>
              <a:t> higher</a:t>
            </a:r>
          </a:p>
          <a:p>
            <a:pPr eaLnBrk="1" hangingPunct="1">
              <a:spcAft>
                <a:spcPts val="600"/>
              </a:spcAft>
              <a:buSzPct val="125000"/>
              <a:buFont typeface="Arial" panose="020B0604020202020204" pitchFamily="34" charset="0"/>
              <a:buChar char="•"/>
              <a:defRPr/>
            </a:pPr>
            <a:r>
              <a:rPr lang="en-US" sz="3200" dirty="0" smtClean="0">
                <a:latin typeface="Calibri" panose="020F0502020204030204" pitchFamily="34" charset="0"/>
                <a:cs typeface="Calibri" panose="020F0502020204030204" pitchFamily="34" charset="0"/>
              </a:rPr>
              <a:t> Spark: </a:t>
            </a:r>
            <a:r>
              <a:rPr lang="en-US" sz="3200" u="sng" dirty="0" smtClean="0">
                <a:latin typeface="Calibri" panose="020F0502020204030204" pitchFamily="34" charset="0"/>
                <a:cs typeface="Calibri" panose="020F0502020204030204" pitchFamily="34" charset="0"/>
              </a:rPr>
              <a:t>64.3%</a:t>
            </a:r>
            <a:r>
              <a:rPr lang="en-US" sz="3200" dirty="0" smtClean="0">
                <a:latin typeface="Calibri" panose="020F0502020204030204" pitchFamily="34" charset="0"/>
                <a:cs typeface="Calibri" panose="020F0502020204030204" pitchFamily="34" charset="0"/>
              </a:rPr>
              <a:t> higher</a:t>
            </a:r>
          </a:p>
          <a:p>
            <a:pPr eaLnBrk="1" hangingPunct="1">
              <a:spcAft>
                <a:spcPts val="600"/>
              </a:spcAft>
              <a:buSzPct val="125000"/>
              <a:buFont typeface="Arial" panose="020B0604020202020204" pitchFamily="34" charset="0"/>
              <a:buChar char="•"/>
              <a:defRPr/>
            </a:pPr>
            <a:r>
              <a:rPr lang="en-US" sz="3200" dirty="0" smtClean="0">
                <a:latin typeface="Calibri" panose="020F0502020204030204" pitchFamily="34" charset="0"/>
                <a:cs typeface="Calibri" panose="020F0502020204030204" pitchFamily="34" charset="0"/>
              </a:rPr>
              <a:t> Xoom: </a:t>
            </a:r>
            <a:r>
              <a:rPr lang="en-US" sz="3200" u="sng" dirty="0" smtClean="0">
                <a:latin typeface="Calibri" panose="020F0502020204030204" pitchFamily="34" charset="0"/>
                <a:cs typeface="Calibri" panose="020F0502020204030204" pitchFamily="34" charset="0"/>
              </a:rPr>
              <a:t>85.9%</a:t>
            </a:r>
            <a:r>
              <a:rPr lang="en-US" sz="3200" dirty="0" smtClean="0">
                <a:latin typeface="Calibri" panose="020F0502020204030204" pitchFamily="34" charset="0"/>
                <a:cs typeface="Calibri" panose="020F0502020204030204" pitchFamily="34" charset="0"/>
              </a:rPr>
              <a:t> higher</a:t>
            </a:r>
          </a:p>
          <a:p>
            <a:pPr eaLnBrk="1" hangingPunct="1">
              <a:spcAft>
                <a:spcPts val="600"/>
              </a:spcAft>
              <a:buSzPct val="125000"/>
              <a:buFont typeface="Arial" panose="020B0604020202020204" pitchFamily="34" charset="0"/>
              <a:buChar char="•"/>
              <a:defRPr/>
            </a:pPr>
            <a:endParaRPr lang="en-US" sz="3200" dirty="0" smtClean="0">
              <a:latin typeface="Calibri" panose="020F0502020204030204" pitchFamily="34" charset="0"/>
              <a:cs typeface="Calibri" panose="020F0502020204030204" pitchFamily="34" charset="0"/>
            </a:endParaRPr>
          </a:p>
        </p:txBody>
      </p:sp>
      <p:sp>
        <p:nvSpPr>
          <p:cNvPr id="45058" name="Rectangle 2"/>
          <p:cNvSpPr>
            <a:spLocks noGrp="1" noChangeArrowheads="1"/>
          </p:cNvSpPr>
          <p:nvPr>
            <p:ph type="title"/>
          </p:nvPr>
        </p:nvSpPr>
        <p:spPr>
          <a:xfrm>
            <a:off x="381000" y="228600"/>
            <a:ext cx="8381260" cy="1054394"/>
          </a:xfrm>
        </p:spPr>
        <p:txBody>
          <a:bodyPr>
            <a:normAutofit fontScale="90000"/>
          </a:bodyPr>
          <a:lstStyle/>
          <a:p>
            <a:pPr eaLnBrk="1" hangingPunct="1">
              <a:defRPr/>
            </a:pPr>
            <a:r>
              <a:rPr lang="en-US" sz="3200" dirty="0" smtClean="0"/>
              <a:t>NIPSCO CHOICE (cont’d)</a:t>
            </a:r>
            <a:br>
              <a:rPr lang="en-US" sz="3200" dirty="0" smtClean="0"/>
            </a:br>
            <a:r>
              <a:rPr lang="en-US" sz="2200" dirty="0" smtClean="0"/>
              <a:t>commodity $ + storage/transportation $ per therm</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1600" y="6096000"/>
            <a:ext cx="3657600" cy="52111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228600" y="2232025"/>
            <a:ext cx="9067800" cy="3863975"/>
          </a:xfrm>
        </p:spPr>
        <p:txBody>
          <a:bodyPr>
            <a:normAutofit/>
          </a:bodyPr>
          <a:lstStyle/>
          <a:p>
            <a:pPr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Consumers Utility Board (CUB) – Gas Market Monitor</a:t>
            </a:r>
          </a:p>
          <a:p>
            <a:pPr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Analyzed 6,063 plans since 2003</a:t>
            </a:r>
          </a:p>
          <a:p>
            <a:pPr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94% of consumers who chose alternative supplier lost money</a:t>
            </a:r>
          </a:p>
          <a:p>
            <a:pPr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$1,190.64 average loss over the life of the plan</a:t>
            </a:r>
          </a:p>
          <a:p>
            <a:pPr marL="45720" indent="0" eaLnBrk="1" hangingPunct="1">
              <a:spcAft>
                <a:spcPts val="600"/>
              </a:spcAft>
              <a:buSzPct val="125000"/>
              <a:buNone/>
              <a:defRPr/>
            </a:pPr>
            <a:endParaRPr lang="en-US" sz="2400" dirty="0" smtClean="0">
              <a:latin typeface="Calibri" panose="020F0502020204030204" pitchFamily="34" charset="0"/>
              <a:cs typeface="Calibri" panose="020F0502020204030204" pitchFamily="34" charset="0"/>
            </a:endParaRPr>
          </a:p>
          <a:p>
            <a:pPr marL="45720" indent="0" eaLnBrk="1" hangingPunct="1">
              <a:spcAft>
                <a:spcPts val="600"/>
              </a:spcAft>
              <a:buSzPct val="125000"/>
              <a:buNone/>
              <a:defRPr/>
            </a:pPr>
            <a:r>
              <a:rPr lang="en-US" sz="2400" dirty="0" smtClean="0">
                <a:latin typeface="Calibri" panose="020F0502020204030204" pitchFamily="34" charset="0"/>
                <a:cs typeface="Calibri" panose="020F0502020204030204" pitchFamily="34" charset="0"/>
              </a:rPr>
              <a:t>http://www.citizensutilityboard.org/GasMarketMonitor.php</a:t>
            </a:r>
          </a:p>
        </p:txBody>
      </p:sp>
      <p:sp>
        <p:nvSpPr>
          <p:cNvPr id="45058" name="Rectangle 2"/>
          <p:cNvSpPr>
            <a:spLocks noGrp="1" noChangeArrowheads="1"/>
          </p:cNvSpPr>
          <p:nvPr>
            <p:ph type="title"/>
          </p:nvPr>
        </p:nvSpPr>
        <p:spPr>
          <a:xfrm>
            <a:off x="152400" y="304800"/>
            <a:ext cx="8839200" cy="1054394"/>
          </a:xfrm>
        </p:spPr>
        <p:txBody>
          <a:bodyPr>
            <a:normAutofit fontScale="90000"/>
          </a:bodyPr>
          <a:lstStyle/>
          <a:p>
            <a:pPr eaLnBrk="1" hangingPunct="1">
              <a:defRPr/>
            </a:pPr>
            <a:r>
              <a:rPr lang="en-US" sz="4800" dirty="0" smtClean="0"/>
              <a:t>Illinois Residential </a:t>
            </a:r>
            <a:br>
              <a:rPr lang="en-US" sz="4800" dirty="0" smtClean="0"/>
            </a:br>
            <a:r>
              <a:rPr lang="en-US" sz="4800" dirty="0" smtClean="0"/>
              <a:t>Gas Choice</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1600" y="6096000"/>
            <a:ext cx="3657600" cy="52111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457200" y="1905000"/>
            <a:ext cx="8229600" cy="4549775"/>
          </a:xfrm>
        </p:spPr>
        <p:txBody>
          <a:bodyPr>
            <a:normAutofit/>
          </a:bodyPr>
          <a:lstStyle/>
          <a:p>
            <a:pPr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Evaluated 8,709,449 residential customer gas and electric bills over 24 months.</a:t>
            </a:r>
          </a:p>
          <a:p>
            <a:pPr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84% of electric bills and 92% of gas bills of those who switched were higher.</a:t>
            </a:r>
          </a:p>
          <a:p>
            <a:pPr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$500 more for electricity and $260 for gas. </a:t>
            </a:r>
          </a:p>
          <a:p>
            <a:pPr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This represents approximately $130M  more for 24 months than they would have paid.</a:t>
            </a:r>
          </a:p>
          <a:p>
            <a:pPr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Low Income – 91.5% of electric and 93.4% of gas bills were higher.</a:t>
            </a:r>
          </a:p>
          <a:p>
            <a:pPr eaLnBrk="1" hangingPunct="1">
              <a:spcAft>
                <a:spcPts val="600"/>
              </a:spcAft>
              <a:buSzPct val="125000"/>
              <a:buFont typeface="Arial" panose="020B0604020202020204" pitchFamily="34" charset="0"/>
              <a:buChar char="•"/>
              <a:defRPr/>
            </a:pPr>
            <a:endParaRPr lang="en-US" sz="2400" dirty="0" smtClean="0">
              <a:latin typeface="Calibri" panose="020F0502020204030204" pitchFamily="34" charset="0"/>
              <a:cs typeface="Calibri" panose="020F0502020204030204" pitchFamily="34" charset="0"/>
            </a:endParaRPr>
          </a:p>
        </p:txBody>
      </p:sp>
      <p:sp>
        <p:nvSpPr>
          <p:cNvPr id="45058" name="Rectangle 2"/>
          <p:cNvSpPr>
            <a:spLocks noGrp="1" noChangeArrowheads="1"/>
          </p:cNvSpPr>
          <p:nvPr>
            <p:ph type="title"/>
          </p:nvPr>
        </p:nvSpPr>
        <p:spPr>
          <a:xfrm>
            <a:off x="381000" y="381000"/>
            <a:ext cx="8381260" cy="1410241"/>
          </a:xfrm>
        </p:spPr>
        <p:txBody>
          <a:bodyPr>
            <a:normAutofit fontScale="90000"/>
          </a:bodyPr>
          <a:lstStyle/>
          <a:p>
            <a:pPr eaLnBrk="1" hangingPunct="1">
              <a:defRPr/>
            </a:pPr>
            <a:r>
              <a:rPr lang="en-US" sz="4000" dirty="0" smtClean="0"/>
              <a:t>New York: Niagara Mohawk (National Grid affiliate)</a:t>
            </a:r>
            <a:br>
              <a:rPr lang="en-US" sz="4000" dirty="0" smtClean="0"/>
            </a:br>
            <a:endParaRPr lang="en-US" sz="4000" dirty="0" smtClean="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1600" y="6096000"/>
            <a:ext cx="3657600" cy="52111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457200" y="1625600"/>
            <a:ext cx="8229600" cy="1124634"/>
          </a:xfrm>
        </p:spPr>
        <p:txBody>
          <a:bodyPr>
            <a:normAutofit/>
          </a:bodyPr>
          <a:lstStyle/>
          <a:p>
            <a:pPr eaLnBrk="1" hangingPunct="1">
              <a:spcAft>
                <a:spcPts val="600"/>
              </a:spcAft>
              <a:buSzPct val="125000"/>
              <a:buFont typeface="Arial" panose="020B0604020202020204" pitchFamily="34" charset="0"/>
              <a:buChar char="•"/>
              <a:defRPr/>
            </a:pPr>
            <a:r>
              <a:rPr lang="en-US" sz="1800" dirty="0" smtClean="0">
                <a:latin typeface="Calibri" panose="020F0502020204030204" pitchFamily="34" charset="0"/>
                <a:cs typeface="Calibri" panose="020F0502020204030204" pitchFamily="34" charset="0"/>
              </a:rPr>
              <a:t>Customers </a:t>
            </a:r>
            <a:r>
              <a:rPr lang="en-US" sz="1800" dirty="0">
                <a:latin typeface="Calibri" panose="020F0502020204030204" pitchFamily="34" charset="0"/>
                <a:cs typeface="Calibri" panose="020F0502020204030204" pitchFamily="34" charset="0"/>
              </a:rPr>
              <a:t>paid $3,000 in added costs over the last ten years because of </a:t>
            </a:r>
            <a:r>
              <a:rPr lang="en-US" sz="1800" dirty="0" smtClean="0">
                <a:latin typeface="Calibri" panose="020F0502020204030204" pitchFamily="34" charset="0"/>
                <a:cs typeface="Calibri" panose="020F0502020204030204" pitchFamily="34" charset="0"/>
              </a:rPr>
              <a:t>deregulation</a:t>
            </a:r>
            <a:r>
              <a:rPr lang="en-US" sz="1800" dirty="0">
                <a:latin typeface="Calibri" panose="020F0502020204030204" pitchFamily="34" charset="0"/>
                <a:cs typeface="Calibri" panose="020F0502020204030204" pitchFamily="34" charset="0"/>
              </a:rPr>
              <a:t>.</a:t>
            </a:r>
            <a:endParaRPr lang="en-US" sz="1800" dirty="0" smtClean="0">
              <a:latin typeface="Calibri" panose="020F0502020204030204" pitchFamily="34" charset="0"/>
              <a:cs typeface="Calibri" panose="020F0502020204030204" pitchFamily="34" charset="0"/>
            </a:endParaRPr>
          </a:p>
          <a:p>
            <a:pPr eaLnBrk="1" hangingPunct="1">
              <a:spcAft>
                <a:spcPts val="600"/>
              </a:spcAft>
              <a:buSzPct val="125000"/>
              <a:buFont typeface="Arial" panose="020B0604020202020204" pitchFamily="34" charset="0"/>
              <a:buChar char="•"/>
              <a:defRPr/>
            </a:pPr>
            <a:r>
              <a:rPr lang="en-US" sz="1800" dirty="0" smtClean="0">
                <a:latin typeface="Calibri" panose="020F0502020204030204" pitchFamily="34" charset="0"/>
                <a:cs typeface="Calibri" panose="020F0502020204030204" pitchFamily="34" charset="0"/>
              </a:rPr>
              <a:t>This amounted to Texans spending </a:t>
            </a:r>
            <a:r>
              <a:rPr lang="en-US" sz="1800" dirty="0">
                <a:latin typeface="Calibri" panose="020F0502020204030204" pitchFamily="34" charset="0"/>
                <a:cs typeface="Calibri" panose="020F0502020204030204" pitchFamily="34" charset="0"/>
              </a:rPr>
              <a:t>$11 billion </a:t>
            </a:r>
            <a:r>
              <a:rPr lang="en-US" sz="1800" b="1" u="sng" dirty="0" smtClean="0">
                <a:latin typeface="Calibri" panose="020F0502020204030204" pitchFamily="34" charset="0"/>
                <a:cs typeface="Calibri" panose="020F0502020204030204" pitchFamily="34" charset="0"/>
              </a:rPr>
              <a:t>more</a:t>
            </a:r>
            <a:r>
              <a:rPr lang="en-US" sz="1800" dirty="0" smtClean="0">
                <a:latin typeface="Calibri" panose="020F0502020204030204" pitchFamily="34" charset="0"/>
                <a:cs typeface="Calibri" panose="020F0502020204030204" pitchFamily="34" charset="0"/>
              </a:rPr>
              <a:t> cumulatively.</a:t>
            </a:r>
          </a:p>
        </p:txBody>
      </p:sp>
      <p:sp>
        <p:nvSpPr>
          <p:cNvPr id="45058" name="Rectangle 2"/>
          <p:cNvSpPr>
            <a:spLocks noGrp="1" noChangeArrowheads="1"/>
          </p:cNvSpPr>
          <p:nvPr>
            <p:ph type="title"/>
          </p:nvPr>
        </p:nvSpPr>
        <p:spPr>
          <a:xfrm>
            <a:off x="457200" y="304800"/>
            <a:ext cx="8229600" cy="901700"/>
          </a:xfrm>
        </p:spPr>
        <p:txBody>
          <a:bodyPr>
            <a:normAutofit/>
          </a:bodyPr>
          <a:lstStyle/>
          <a:p>
            <a:pPr eaLnBrk="1" hangingPunct="1">
              <a:defRPr/>
            </a:pPr>
            <a:r>
              <a:rPr lang="en-US" sz="4000" dirty="0" smtClean="0"/>
              <a:t>Texas</a:t>
            </a:r>
          </a:p>
        </p:txBody>
      </p:sp>
      <p:pic>
        <p:nvPicPr>
          <p:cNvPr id="9221"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2724834"/>
            <a:ext cx="83058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TextBox 2"/>
          <p:cNvSpPr txBox="1">
            <a:spLocks noChangeArrowheads="1"/>
          </p:cNvSpPr>
          <p:nvPr/>
        </p:nvSpPr>
        <p:spPr bwMode="auto">
          <a:xfrm>
            <a:off x="457200" y="5772834"/>
            <a:ext cx="6324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8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Font typeface="Wingdings" pitchFamily="2" charset="2"/>
              <a:buChar char="§"/>
              <a:defRPr sz="2400">
                <a:solidFill>
                  <a:schemeClr val="tx1"/>
                </a:solidFill>
                <a:latin typeface="Tahoma" charset="0"/>
              </a:defRPr>
            </a:lvl3pPr>
            <a:lvl4pPr marL="1600200" indent="-228600">
              <a:spcBef>
                <a:spcPct val="20000"/>
              </a:spcBef>
              <a:buChar char="–"/>
              <a:defRPr sz="2000">
                <a:solidFill>
                  <a:schemeClr val="tx1"/>
                </a:solidFill>
                <a:latin typeface="Tahoma" charset="0"/>
              </a:defRPr>
            </a:lvl4pPr>
            <a:lvl5pPr marL="2057400" indent="-228600">
              <a:spcBef>
                <a:spcPct val="20000"/>
              </a:spcBef>
              <a:buClr>
                <a:schemeClr val="hlink"/>
              </a:buClr>
              <a:buFont typeface="Wingdings" pitchFamily="2" charset="2"/>
              <a:buChar char="§"/>
              <a:defRPr sz="2000">
                <a:solidFill>
                  <a:schemeClr val="tx1"/>
                </a:solidFill>
                <a:latin typeface="Tahoma"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9pPr>
          </a:lstStyle>
          <a:p>
            <a:pPr>
              <a:spcBef>
                <a:spcPct val="0"/>
              </a:spcBef>
              <a:buClrTx/>
              <a:buSzTx/>
              <a:buFontTx/>
              <a:buNone/>
            </a:pPr>
            <a:r>
              <a:rPr lang="en-US" altLang="en-US" sz="1800" dirty="0" smtClean="0">
                <a:latin typeface="Calibri" panose="020F0502020204030204" pitchFamily="34" charset="0"/>
                <a:cs typeface="Calibri" panose="020F0502020204030204" pitchFamily="34" charset="0"/>
              </a:rPr>
              <a:t>January </a:t>
            </a:r>
            <a:r>
              <a:rPr lang="en-US" altLang="en-US" sz="1800" dirty="0">
                <a:latin typeface="Calibri" panose="020F0502020204030204" pitchFamily="34" charset="0"/>
                <a:cs typeface="Calibri" panose="020F0502020204030204" pitchFamily="34" charset="0"/>
              </a:rPr>
              <a:t>2012, report by Texas Coalition for Affordable </a:t>
            </a:r>
            <a:r>
              <a:rPr lang="en-US" altLang="en-US" sz="1800" dirty="0" smtClean="0">
                <a:latin typeface="Calibri" panose="020F0502020204030204" pitchFamily="34" charset="0"/>
                <a:cs typeface="Calibri" panose="020F0502020204030204" pitchFamily="34" charset="0"/>
              </a:rPr>
              <a:t>Energy</a:t>
            </a:r>
          </a:p>
          <a:p>
            <a:pPr>
              <a:spcBef>
                <a:spcPct val="0"/>
              </a:spcBef>
              <a:buClrTx/>
              <a:buSzTx/>
              <a:buFontTx/>
              <a:buNone/>
            </a:pPr>
            <a:r>
              <a:rPr lang="en-US" altLang="en-US" sz="1800" dirty="0" smtClean="0">
                <a:latin typeface="Calibri" panose="020F0502020204030204" pitchFamily="34" charset="0"/>
                <a:cs typeface="Calibri" panose="020F0502020204030204" pitchFamily="34" charset="0"/>
              </a:rPr>
              <a:t>http</a:t>
            </a:r>
            <a:r>
              <a:rPr lang="en-US" altLang="en-US" sz="1800" dirty="0">
                <a:latin typeface="Calibri" panose="020F0502020204030204" pitchFamily="34" charset="0"/>
                <a:cs typeface="Calibri" panose="020F0502020204030204" pitchFamily="34" charset="0"/>
              </a:rPr>
              <a:t>://historyofderegulation.tcaptx.com/  </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1600" y="6096000"/>
            <a:ext cx="3657600" cy="52111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en-US" dirty="0" smtClean="0"/>
              <a:t>Other experiences</a:t>
            </a:r>
          </a:p>
        </p:txBody>
      </p:sp>
      <p:sp>
        <p:nvSpPr>
          <p:cNvPr id="57347" name="Rectangle 3"/>
          <p:cNvSpPr>
            <a:spLocks noGrp="1" noChangeArrowheads="1"/>
          </p:cNvSpPr>
          <p:nvPr>
            <p:ph type="body" idx="4294967295"/>
          </p:nvPr>
        </p:nvSpPr>
        <p:spPr>
          <a:xfrm>
            <a:off x="457200" y="1981199"/>
            <a:ext cx="8229600" cy="4652305"/>
          </a:xfrm>
        </p:spPr>
        <p:txBody>
          <a:bodyPr>
            <a:normAutofit/>
          </a:bodyPr>
          <a:lstStyle/>
          <a:p>
            <a:pPr marL="457200" indent="-412750"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Pennsylvania – 70% of PPL Electric low income customers paid more than they otherwise would have if they had stayed with default provider.</a:t>
            </a:r>
          </a:p>
          <a:p>
            <a:pPr marL="457200" indent="-412750"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Ohio - Columbia Gas of Ohio indicates that customers who switched providers have paid over $861 million more for natural gas. </a:t>
            </a:r>
          </a:p>
          <a:p>
            <a:pPr marL="457200" indent="-412750"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Canada - 2011 Report by the Office of the Auditor General of Ontario showed a customer using 1K kWh/year would pay about $2,000 more for electricity over a 5 year period.</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1600" y="6096000"/>
            <a:ext cx="3657600" cy="52111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en-US" dirty="0" smtClean="0"/>
              <a:t>Risks to Residential Customers*</a:t>
            </a:r>
          </a:p>
        </p:txBody>
      </p:sp>
      <p:sp>
        <p:nvSpPr>
          <p:cNvPr id="57347" name="Rectangle 3"/>
          <p:cNvSpPr>
            <a:spLocks noGrp="1" noChangeArrowheads="1"/>
          </p:cNvSpPr>
          <p:nvPr>
            <p:ph type="body" idx="4294967295"/>
          </p:nvPr>
        </p:nvSpPr>
        <p:spPr>
          <a:xfrm>
            <a:off x="152400" y="1752600"/>
            <a:ext cx="8763000" cy="3581400"/>
          </a:xfrm>
        </p:spPr>
        <p:txBody>
          <a:bodyPr>
            <a:normAutofit/>
          </a:bodyPr>
          <a:lstStyle/>
          <a:p>
            <a:pPr marL="406400" indent="-361950"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Higher prices for essential service;</a:t>
            </a:r>
          </a:p>
          <a:p>
            <a:pPr marL="406400" indent="-361950"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Predatory, deceptive market practices;</a:t>
            </a:r>
          </a:p>
          <a:p>
            <a:pPr marL="406400" indent="-361950"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Volatile and unaffordable bill impacts;</a:t>
            </a:r>
          </a:p>
          <a:p>
            <a:pPr marL="406400" indent="-361950"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Poor customer service from suppliers;</a:t>
            </a:r>
          </a:p>
          <a:p>
            <a:pPr marL="406400" indent="-361950"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Hidden fees, additional costs;</a:t>
            </a:r>
          </a:p>
          <a:p>
            <a:pPr marL="406400" indent="-361950" eaLnBrk="1" hangingPunct="1">
              <a:spcAft>
                <a:spcPts val="600"/>
              </a:spcAft>
              <a:buSzPct val="125000"/>
              <a:buFont typeface="Arial" panose="020B0604020202020204" pitchFamily="34" charset="0"/>
              <a:buChar char="•"/>
              <a:defRPr/>
            </a:pPr>
            <a:r>
              <a:rPr lang="en-US" sz="2400" dirty="0" smtClean="0">
                <a:latin typeface="Calibri" panose="020F0502020204030204" pitchFamily="34" charset="0"/>
                <a:cs typeface="Calibri" panose="020F0502020204030204" pitchFamily="34" charset="0"/>
              </a:rPr>
              <a:t>Higher prices for distribution services due to costs associated with the transition to a restructured market </a:t>
            </a:r>
          </a:p>
        </p:txBody>
      </p:sp>
      <p:sp>
        <p:nvSpPr>
          <p:cNvPr id="11269" name="TextBox 1"/>
          <p:cNvSpPr txBox="1">
            <a:spLocks noChangeArrowheads="1"/>
          </p:cNvSpPr>
          <p:nvPr/>
        </p:nvSpPr>
        <p:spPr bwMode="auto">
          <a:xfrm>
            <a:off x="228600" y="5257800"/>
            <a:ext cx="5334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80000"/>
              <a:buFont typeface="Wingdings" pitchFamily="2" charset="2"/>
              <a:buChar char="n"/>
              <a:defRPr sz="3200">
                <a:solidFill>
                  <a:schemeClr val="tx1"/>
                </a:solidFill>
                <a:latin typeface="Tahoma" charset="0"/>
              </a:defRPr>
            </a:lvl1pPr>
            <a:lvl2pPr marL="742950" indent="-285750">
              <a:spcBef>
                <a:spcPct val="20000"/>
              </a:spcBef>
              <a:buClr>
                <a:schemeClr val="tx1"/>
              </a:buClr>
              <a:buChar char="–"/>
              <a:defRPr sz="2800">
                <a:solidFill>
                  <a:schemeClr val="tx1"/>
                </a:solidFill>
                <a:latin typeface="Tahoma" charset="0"/>
              </a:defRPr>
            </a:lvl2pPr>
            <a:lvl3pPr marL="1143000" indent="-228600">
              <a:spcBef>
                <a:spcPct val="20000"/>
              </a:spcBef>
              <a:buClr>
                <a:schemeClr val="hlink"/>
              </a:buClr>
              <a:buFont typeface="Wingdings" pitchFamily="2" charset="2"/>
              <a:buChar char="§"/>
              <a:defRPr sz="2400">
                <a:solidFill>
                  <a:schemeClr val="tx1"/>
                </a:solidFill>
                <a:latin typeface="Tahoma" charset="0"/>
              </a:defRPr>
            </a:lvl3pPr>
            <a:lvl4pPr marL="1600200" indent="-228600">
              <a:spcBef>
                <a:spcPct val="20000"/>
              </a:spcBef>
              <a:buChar char="–"/>
              <a:defRPr sz="2000">
                <a:solidFill>
                  <a:schemeClr val="tx1"/>
                </a:solidFill>
                <a:latin typeface="Tahoma" charset="0"/>
              </a:defRPr>
            </a:lvl4pPr>
            <a:lvl5pPr marL="2057400" indent="-228600">
              <a:spcBef>
                <a:spcPct val="20000"/>
              </a:spcBef>
              <a:buClr>
                <a:schemeClr val="hlink"/>
              </a:buClr>
              <a:buFont typeface="Wingdings" pitchFamily="2" charset="2"/>
              <a:buChar char="§"/>
              <a:defRPr sz="2000">
                <a:solidFill>
                  <a:schemeClr val="tx1"/>
                </a:solidFill>
                <a:latin typeface="Tahoma"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charset="0"/>
              </a:defRPr>
            </a:lvl9pPr>
          </a:lstStyle>
          <a:p>
            <a:pPr>
              <a:spcBef>
                <a:spcPct val="0"/>
              </a:spcBef>
              <a:buClrTx/>
              <a:buSzTx/>
              <a:buFontTx/>
              <a:buNone/>
            </a:pPr>
            <a:r>
              <a:rPr lang="en-US" altLang="en-US" sz="1800" dirty="0" smtClean="0">
                <a:latin typeface="Calibri" panose="020F0502020204030204" pitchFamily="34" charset="0"/>
                <a:cs typeface="Calibri" panose="020F0502020204030204" pitchFamily="34" charset="0"/>
              </a:rPr>
              <a:t>Comments </a:t>
            </a:r>
            <a:r>
              <a:rPr lang="en-US" altLang="en-US" sz="1800" dirty="0">
                <a:latin typeface="Calibri" panose="020F0502020204030204" pitchFamily="34" charset="0"/>
                <a:cs typeface="Calibri" panose="020F0502020204030204" pitchFamily="34" charset="0"/>
              </a:rPr>
              <a:t>by AARP, AZ Corporation </a:t>
            </a:r>
            <a:r>
              <a:rPr lang="en-US" altLang="en-US" sz="1800" dirty="0" smtClean="0">
                <a:latin typeface="Calibri" panose="020F0502020204030204" pitchFamily="34" charset="0"/>
                <a:cs typeface="Calibri" panose="020F0502020204030204" pitchFamily="34" charset="0"/>
              </a:rPr>
              <a:t>Commission</a:t>
            </a:r>
          </a:p>
          <a:p>
            <a:pPr>
              <a:spcBef>
                <a:spcPct val="0"/>
              </a:spcBef>
              <a:buClrTx/>
              <a:buSzTx/>
              <a:buFontTx/>
              <a:buNone/>
            </a:pPr>
            <a:r>
              <a:rPr lang="en-US" altLang="en-US" sz="1800" dirty="0" smtClean="0">
                <a:latin typeface="Calibri" panose="020F0502020204030204" pitchFamily="34" charset="0"/>
                <a:cs typeface="Calibri" panose="020F0502020204030204" pitchFamily="34" charset="0"/>
              </a:rPr>
              <a:t>Generic </a:t>
            </a:r>
            <a:r>
              <a:rPr lang="en-US" altLang="en-US" sz="1800" dirty="0">
                <a:latin typeface="Calibri" panose="020F0502020204030204" pitchFamily="34" charset="0"/>
                <a:cs typeface="Calibri" panose="020F0502020204030204" pitchFamily="34" charset="0"/>
              </a:rPr>
              <a:t>Docket No. E-00000W-13-0135, July 15, 2013</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81600" y="6096000"/>
            <a:ext cx="3657600" cy="52111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2">
      <a:dk1>
        <a:sysClr val="windowText" lastClr="000000"/>
      </a:dk1>
      <a:lt1>
        <a:sysClr val="window" lastClr="FFFFFF"/>
      </a:lt1>
      <a:dk2>
        <a:srgbClr val="534949"/>
      </a:dk2>
      <a:lt2>
        <a:srgbClr val="CCD1B9"/>
      </a:lt2>
      <a:accent1>
        <a:srgbClr val="9B2E20"/>
      </a:accent1>
      <a:accent2>
        <a:srgbClr val="BF974D"/>
      </a:accent2>
      <a:accent3>
        <a:srgbClr val="928B70"/>
      </a:accent3>
      <a:accent4>
        <a:srgbClr val="87706B"/>
      </a:accent4>
      <a:accent5>
        <a:srgbClr val="94734E"/>
      </a:accent5>
      <a:accent6>
        <a:srgbClr val="6F777D"/>
      </a:accent6>
      <a:hlink>
        <a:srgbClr val="9B2E2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1291</TotalTime>
  <Words>687</Words>
  <Application>Microsoft Office PowerPoint</Application>
  <PresentationFormat>On-screen Show (4:3)</PresentationFormat>
  <Paragraphs>68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Grid</vt:lpstr>
      <vt:lpstr>Residential &amp;  Low-Income Consumers  &amp; Customer Choice </vt:lpstr>
      <vt:lpstr>PowerPoint Presentation</vt:lpstr>
      <vt:lpstr>Indiana’s experience  NIPSCO Residential Choice </vt:lpstr>
      <vt:lpstr>NIPSCO CHOICE (cont’d) commodity $ + storage/transportation $ per therm</vt:lpstr>
      <vt:lpstr>Illinois Residential  Gas Choice</vt:lpstr>
      <vt:lpstr>New York: Niagara Mohawk (National Grid affiliate) </vt:lpstr>
      <vt:lpstr>Texas</vt:lpstr>
      <vt:lpstr>Other experiences</vt:lpstr>
      <vt:lpstr>Risks to Residential Customers*</vt:lpstr>
      <vt:lpstr>Thank You!</vt:lpstr>
      <vt:lpstr>Additional sources</vt:lpstr>
    </vt:vector>
  </TitlesOfParts>
  <Company>CAC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CCS in Indiana</dc:title>
  <dc:creator>Kerwin</dc:creator>
  <cp:lastModifiedBy>Mark St. John</cp:lastModifiedBy>
  <cp:revision>42</cp:revision>
  <dcterms:created xsi:type="dcterms:W3CDTF">2009-09-19T16:10:45Z</dcterms:created>
  <dcterms:modified xsi:type="dcterms:W3CDTF">2013-09-19T16:16:43Z</dcterms:modified>
</cp:coreProperties>
</file>