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5"/>
  </p:notesMasterIdLst>
  <p:handoutMasterIdLst>
    <p:handoutMasterId r:id="rId16"/>
  </p:handoutMasterIdLst>
  <p:sldIdLst>
    <p:sldId id="410" r:id="rId2"/>
    <p:sldId id="391" r:id="rId3"/>
    <p:sldId id="411" r:id="rId4"/>
    <p:sldId id="417" r:id="rId5"/>
    <p:sldId id="395" r:id="rId6"/>
    <p:sldId id="415" r:id="rId7"/>
    <p:sldId id="413" r:id="rId8"/>
    <p:sldId id="408" r:id="rId9"/>
    <p:sldId id="414" r:id="rId10"/>
    <p:sldId id="403" r:id="rId11"/>
    <p:sldId id="404" r:id="rId12"/>
    <p:sldId id="405" r:id="rId13"/>
    <p:sldId id="407" r:id="rId14"/>
  </p:sldIdLst>
  <p:sldSz cx="9601200" cy="7772400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81013" indent="-23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63613" indent="-49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447800" indent="-76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930400" indent="-10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70A3F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3" autoAdjust="0"/>
    <p:restoredTop sz="70147" autoAdjust="0"/>
  </p:normalViewPr>
  <p:slideViewPr>
    <p:cSldViewPr snapToGrid="0">
      <p:cViewPr>
        <p:scale>
          <a:sx n="49" d="100"/>
          <a:sy n="49" d="100"/>
        </p:scale>
        <p:origin x="-1164" y="18"/>
      </p:cViewPr>
      <p:guideLst>
        <p:guide orient="horz" pos="2448"/>
        <p:guide pos="3024"/>
      </p:guideLst>
    </p:cSldViewPr>
  </p:slideViewPr>
  <p:outlineViewPr>
    <p:cViewPr>
      <p:scale>
        <a:sx n="33" d="100"/>
        <a:sy n="33" d="100"/>
      </p:scale>
      <p:origin x="0" y="80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32" y="-62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otfilp50pw.shared.state.in.us\OUCC\shared\Presentations\Data%20for%20Presentations\2013%20-%20FY\IEA%202013\Agency%20cases%20Report%20iea%202013%20FY.xlsm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11170148446893E-2"/>
          <c:y val="9.4140841090515862E-2"/>
          <c:w val="0.83038786818314381"/>
          <c:h val="0.8161949321552206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Summary!$V$10</c:f>
              <c:strCache>
                <c:ptCount val="1"/>
                <c:pt idx="0">
                  <c:v>FY 2011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Summary!$A$45:$B$49</c:f>
              <c:strCache>
                <c:ptCount val="5"/>
                <c:pt idx="0">
                  <c:v>Electric</c:v>
                </c:pt>
                <c:pt idx="1">
                  <c:v>Gas</c:v>
                </c:pt>
                <c:pt idx="2">
                  <c:v>Telecomm/Video</c:v>
                </c:pt>
                <c:pt idx="3">
                  <c:v>Water/Wastewater</c:v>
                </c:pt>
                <c:pt idx="4">
                  <c:v>TOTAL</c:v>
                </c:pt>
              </c:strCache>
            </c:strRef>
          </c:cat>
          <c:val>
            <c:numRef>
              <c:f>Summary!$E$45:$E$49</c:f>
              <c:numCache>
                <c:formatCode>General</c:formatCode>
                <c:ptCount val="5"/>
                <c:pt idx="0">
                  <c:v>202</c:v>
                </c:pt>
                <c:pt idx="1">
                  <c:v>123</c:v>
                </c:pt>
                <c:pt idx="2">
                  <c:v>51</c:v>
                </c:pt>
                <c:pt idx="3">
                  <c:v>46</c:v>
                </c:pt>
                <c:pt idx="4">
                  <c:v>422</c:v>
                </c:pt>
              </c:numCache>
            </c:numRef>
          </c:val>
        </c:ser>
        <c:ser>
          <c:idx val="3"/>
          <c:order val="1"/>
          <c:tx>
            <c:strRef>
              <c:f>Summary!$X$10</c:f>
              <c:strCache>
                <c:ptCount val="1"/>
                <c:pt idx="0">
                  <c:v>FY 2012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Summary!$F$45:$F$49</c:f>
              <c:numCache>
                <c:formatCode>General</c:formatCode>
                <c:ptCount val="5"/>
                <c:pt idx="0">
                  <c:v>189</c:v>
                </c:pt>
                <c:pt idx="1">
                  <c:v>118</c:v>
                </c:pt>
                <c:pt idx="2">
                  <c:v>92</c:v>
                </c:pt>
                <c:pt idx="3">
                  <c:v>46</c:v>
                </c:pt>
                <c:pt idx="4">
                  <c:v>445</c:v>
                </c:pt>
              </c:numCache>
            </c:numRef>
          </c:val>
        </c:ser>
        <c:ser>
          <c:idx val="4"/>
          <c:order val="2"/>
          <c:tx>
            <c:strRef>
              <c:f>Summary!$Z$10</c:f>
              <c:strCache>
                <c:ptCount val="1"/>
                <c:pt idx="0">
                  <c:v>FY 2013</c:v>
                </c:pt>
              </c:strCache>
            </c:strRef>
          </c:tx>
          <c:spPr>
            <a:solidFill>
              <a:srgbClr val="B8E2F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Summary!$H$45:$H$49</c:f>
              <c:numCache>
                <c:formatCode>General</c:formatCode>
                <c:ptCount val="5"/>
                <c:pt idx="0">
                  <c:v>187</c:v>
                </c:pt>
                <c:pt idx="1">
                  <c:v>123</c:v>
                </c:pt>
                <c:pt idx="2">
                  <c:v>61</c:v>
                </c:pt>
                <c:pt idx="3">
                  <c:v>60</c:v>
                </c:pt>
                <c:pt idx="4">
                  <c:v>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315008"/>
        <c:axId val="117960640"/>
      </c:barChart>
      <c:catAx>
        <c:axId val="11831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960640"/>
        <c:crosses val="autoZero"/>
        <c:auto val="1"/>
        <c:lblAlgn val="ctr"/>
        <c:lblOffset val="100"/>
        <c:noMultiLvlLbl val="0"/>
      </c:catAx>
      <c:valAx>
        <c:axId val="117960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831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1175" cy="4583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>
            <a:lvl1pPr defTabSz="91262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6" y="1"/>
            <a:ext cx="3051175" cy="45833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>
            <a:lvl1pPr algn="r" defTabSz="91262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8742"/>
            <a:ext cx="3051175" cy="4583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defTabSz="91262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6" y="8758742"/>
            <a:ext cx="3051175" cy="45833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algn="r" defTabSz="91262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73B45BD-EF6B-4F60-B8BB-36E47C487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32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41438" y="234950"/>
            <a:ext cx="4270375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66700" y="4228956"/>
            <a:ext cx="6613525" cy="430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8" tIns="45669" rIns="91338" bIns="45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742"/>
            <a:ext cx="3036888" cy="4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defTabSz="91262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58742"/>
            <a:ext cx="3036888" cy="46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8" tIns="45669" rIns="91338" bIns="45669" numCol="1" anchor="b" anchorCtr="0" compatLnSpc="1">
            <a:prstTxWarp prst="textNoShape">
              <a:avLst/>
            </a:prstTxWarp>
          </a:bodyPr>
          <a:lstStyle>
            <a:lvl1pPr algn="r" defTabSz="912627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7B5B887-1AEB-4AD5-AC22-CEEF44A0CE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0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81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63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478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304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416361" algn="l" defTabSz="966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633" algn="l" defTabSz="966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2905" algn="l" defTabSz="966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178" algn="l" defTabSz="9665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3C26D0-99A6-462B-8929-6048B024B95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692150"/>
            <a:ext cx="4270375" cy="34575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A3A4C1-D7BD-4C8C-9F6D-0199301BE4CC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2D02E2-53D1-4BFC-A399-439893C4371A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BE6A7C-CC62-4A79-950A-55E0D7E4292F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92150"/>
            <a:ext cx="4270375" cy="3457575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A7137B-2230-41E0-B42A-81C6FCB68C4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92150"/>
            <a:ext cx="4270375" cy="3457575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FF32A5-0963-47E0-AE92-793C44D6BDE7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015F2E-8FD8-4790-B1DA-B1AF572D0118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92150"/>
            <a:ext cx="4270375" cy="3457575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541ED5-AD13-4EBD-9296-8DA0D4888153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692150"/>
            <a:ext cx="4270375" cy="345757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endParaRPr lang="en-US" sz="1800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8C4E4B-09E0-45BD-A874-599CC4DEFE75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20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256C95-1265-4CDC-927F-77C425EC4853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2D98CD-485E-460B-BCE4-140AA532D1B4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47C3840-DBFF-4793-A8EE-ADC150C522A0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DC6FE8-6C09-4A9B-B229-3E03AB80B4EA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0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0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0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0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0" y="699"/>
                <a:ext cx="12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3420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20140" y="2263353"/>
            <a:ext cx="7440930" cy="1622849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420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140" y="4404360"/>
            <a:ext cx="6720840" cy="198628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1075" y="7081838"/>
            <a:ext cx="3040063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0563" y="7081838"/>
            <a:ext cx="200025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4DAB-2B7D-4FB1-ABA3-00E5D3D8C4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457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8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119478809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8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0882" y="345440"/>
            <a:ext cx="1980248" cy="6563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142" y="345440"/>
            <a:ext cx="5780723" cy="6563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235198523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8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3373838025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8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994488"/>
            <a:ext cx="8161020" cy="154368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294278"/>
            <a:ext cx="8161020" cy="1700211"/>
          </a:xfrm>
        </p:spPr>
        <p:txBody>
          <a:bodyPr anchor="b"/>
          <a:lstStyle>
            <a:lvl1pPr marL="0" indent="0">
              <a:buNone/>
              <a:defRPr sz="2100"/>
            </a:lvl1pPr>
            <a:lvl2pPr marL="483272" indent="0">
              <a:buNone/>
              <a:defRPr sz="1800"/>
            </a:lvl2pPr>
            <a:lvl3pPr marL="966544" indent="0">
              <a:buNone/>
              <a:defRPr sz="1700"/>
            </a:lvl3pPr>
            <a:lvl4pPr marL="1449816" indent="0">
              <a:buNone/>
              <a:defRPr sz="1500"/>
            </a:lvl4pPr>
            <a:lvl5pPr marL="1933088" indent="0">
              <a:buNone/>
              <a:defRPr sz="1500"/>
            </a:lvl5pPr>
            <a:lvl6pPr marL="2416361" indent="0">
              <a:buNone/>
              <a:defRPr sz="1500"/>
            </a:lvl6pPr>
            <a:lvl7pPr marL="2899633" indent="0">
              <a:buNone/>
              <a:defRPr sz="1500"/>
            </a:lvl7pPr>
            <a:lvl8pPr marL="3382905" indent="0">
              <a:buNone/>
              <a:defRPr sz="1500"/>
            </a:lvl8pPr>
            <a:lvl9pPr marL="386617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425099073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9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141" y="2245360"/>
            <a:ext cx="3880485" cy="466344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0646" y="2245360"/>
            <a:ext cx="3880485" cy="466344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2381384044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8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21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11256"/>
            <a:ext cx="864108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1" y="1739795"/>
            <a:ext cx="4242197" cy="72506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272" indent="0">
              <a:buNone/>
              <a:defRPr sz="2100" b="1"/>
            </a:lvl2pPr>
            <a:lvl3pPr marL="966544" indent="0">
              <a:buNone/>
              <a:defRPr sz="1800" b="1"/>
            </a:lvl3pPr>
            <a:lvl4pPr marL="1449816" indent="0">
              <a:buNone/>
              <a:defRPr sz="1700" b="1"/>
            </a:lvl4pPr>
            <a:lvl5pPr marL="1933088" indent="0">
              <a:buNone/>
              <a:defRPr sz="1700" b="1"/>
            </a:lvl5pPr>
            <a:lvl6pPr marL="2416361" indent="0">
              <a:buNone/>
              <a:defRPr sz="1700" b="1"/>
            </a:lvl6pPr>
            <a:lvl7pPr marL="2899633" indent="0">
              <a:buNone/>
              <a:defRPr sz="1700" b="1"/>
            </a:lvl7pPr>
            <a:lvl8pPr marL="3382905" indent="0">
              <a:buNone/>
              <a:defRPr sz="1700" b="1"/>
            </a:lvl8pPr>
            <a:lvl9pPr marL="38661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1" y="2464859"/>
            <a:ext cx="4242197" cy="44781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1739795"/>
            <a:ext cx="4243864" cy="725064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272" indent="0">
              <a:buNone/>
              <a:defRPr sz="2100" b="1"/>
            </a:lvl2pPr>
            <a:lvl3pPr marL="966544" indent="0">
              <a:buNone/>
              <a:defRPr sz="1800" b="1"/>
            </a:lvl3pPr>
            <a:lvl4pPr marL="1449816" indent="0">
              <a:buNone/>
              <a:defRPr sz="1700" b="1"/>
            </a:lvl4pPr>
            <a:lvl5pPr marL="1933088" indent="0">
              <a:buNone/>
              <a:defRPr sz="1700" b="1"/>
            </a:lvl5pPr>
            <a:lvl6pPr marL="2416361" indent="0">
              <a:buNone/>
              <a:defRPr sz="1700" b="1"/>
            </a:lvl6pPr>
            <a:lvl7pPr marL="2899633" indent="0">
              <a:buNone/>
              <a:defRPr sz="1700" b="1"/>
            </a:lvl7pPr>
            <a:lvl8pPr marL="3382905" indent="0">
              <a:buNone/>
              <a:defRPr sz="1700" b="1"/>
            </a:lvl8pPr>
            <a:lvl9pPr marL="386617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2464859"/>
            <a:ext cx="4243864" cy="44781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2128539537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6" name="Group 26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6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7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1331937319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6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19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963684191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9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2" y="309456"/>
            <a:ext cx="3158729" cy="131699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309459"/>
            <a:ext cx="5367338" cy="663352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2" y="1626449"/>
            <a:ext cx="3158729" cy="5316539"/>
          </a:xfrm>
        </p:spPr>
        <p:txBody>
          <a:bodyPr/>
          <a:lstStyle>
            <a:lvl1pPr marL="0" indent="0">
              <a:buNone/>
              <a:defRPr sz="1500"/>
            </a:lvl1pPr>
            <a:lvl2pPr marL="483272" indent="0">
              <a:buNone/>
              <a:defRPr sz="1300"/>
            </a:lvl2pPr>
            <a:lvl3pPr marL="966544" indent="0">
              <a:buNone/>
              <a:defRPr sz="1100"/>
            </a:lvl3pPr>
            <a:lvl4pPr marL="1449816" indent="0">
              <a:buNone/>
              <a:defRPr sz="1000"/>
            </a:lvl4pPr>
            <a:lvl5pPr marL="1933088" indent="0">
              <a:buNone/>
              <a:defRPr sz="1000"/>
            </a:lvl5pPr>
            <a:lvl6pPr marL="2416361" indent="0">
              <a:buNone/>
              <a:defRPr sz="1000"/>
            </a:lvl6pPr>
            <a:lvl7pPr marL="2899633" indent="0">
              <a:buNone/>
              <a:defRPr sz="1000"/>
            </a:lvl7pPr>
            <a:lvl8pPr marL="3382905" indent="0">
              <a:buNone/>
              <a:defRPr sz="1000"/>
            </a:lvl8pPr>
            <a:lvl9pPr marL="38661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3684657302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9" name="Picture 22" descr="col2_top_b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 descr="seal-trans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440681"/>
            <a:ext cx="5760720" cy="64230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94479"/>
            <a:ext cx="5760720" cy="4663440"/>
          </a:xfrm>
        </p:spPr>
        <p:txBody>
          <a:bodyPr/>
          <a:lstStyle>
            <a:lvl1pPr marL="0" indent="0">
              <a:buNone/>
              <a:defRPr sz="3400"/>
            </a:lvl1pPr>
            <a:lvl2pPr marL="483272" indent="0">
              <a:buNone/>
              <a:defRPr sz="3000"/>
            </a:lvl2pPr>
            <a:lvl3pPr marL="966544" indent="0">
              <a:buNone/>
              <a:defRPr sz="2500"/>
            </a:lvl3pPr>
            <a:lvl4pPr marL="1449816" indent="0">
              <a:buNone/>
              <a:defRPr sz="2100"/>
            </a:lvl4pPr>
            <a:lvl5pPr marL="1933088" indent="0">
              <a:buNone/>
              <a:defRPr sz="2100"/>
            </a:lvl5pPr>
            <a:lvl6pPr marL="2416361" indent="0">
              <a:buNone/>
              <a:defRPr sz="2100"/>
            </a:lvl6pPr>
            <a:lvl7pPr marL="2899633" indent="0">
              <a:buNone/>
              <a:defRPr sz="2100"/>
            </a:lvl7pPr>
            <a:lvl8pPr marL="3382905" indent="0">
              <a:buNone/>
              <a:defRPr sz="2100"/>
            </a:lvl8pPr>
            <a:lvl9pPr marL="3866178" indent="0">
              <a:buNone/>
              <a:defRPr sz="21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6082985"/>
            <a:ext cx="5760720" cy="912176"/>
          </a:xfrm>
        </p:spPr>
        <p:txBody>
          <a:bodyPr/>
          <a:lstStyle>
            <a:lvl1pPr marL="0" indent="0">
              <a:buNone/>
              <a:defRPr sz="1500"/>
            </a:lvl1pPr>
            <a:lvl2pPr marL="483272" indent="0">
              <a:buNone/>
              <a:defRPr sz="1300"/>
            </a:lvl2pPr>
            <a:lvl3pPr marL="966544" indent="0">
              <a:buNone/>
              <a:defRPr sz="1100"/>
            </a:lvl3pPr>
            <a:lvl4pPr marL="1449816" indent="0">
              <a:buNone/>
              <a:defRPr sz="1000"/>
            </a:lvl4pPr>
            <a:lvl5pPr marL="1933088" indent="0">
              <a:buNone/>
              <a:defRPr sz="1000"/>
            </a:lvl5pPr>
            <a:lvl6pPr marL="2416361" indent="0">
              <a:buNone/>
              <a:defRPr sz="1000"/>
            </a:lvl6pPr>
            <a:lvl7pPr marL="2899633" indent="0">
              <a:buNone/>
              <a:defRPr sz="1000"/>
            </a:lvl7pPr>
            <a:lvl8pPr marL="3382905" indent="0">
              <a:buNone/>
              <a:defRPr sz="1000"/>
            </a:lvl8pPr>
            <a:lvl9pPr marL="386617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2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</p:spTree>
    <p:extLst>
      <p:ext uri="{BB962C8B-B14F-4D97-AF65-F5344CB8AC3E}">
        <p14:creationId xmlns:p14="http://schemas.microsoft.com/office/powerpoint/2010/main" val="3903654203"/>
      </p:ext>
    </p:extLst>
  </p:cSld>
  <p:clrMapOvr>
    <a:masterClrMapping/>
  </p:clrMapOvr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7938"/>
            <a:ext cx="9598025" cy="7764462"/>
            <a:chOff x="0" y="4"/>
            <a:chExt cx="5758" cy="4316"/>
          </a:xfrm>
        </p:grpSpPr>
        <p:sp>
          <p:nvSpPr>
            <p:cNvPr id="3409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3409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grpSp>
          <p:nvGrpSpPr>
            <p:cNvPr id="103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409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09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3410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</p:grpSp>
      </p:grpSp>
      <p:sp>
        <p:nvSpPr>
          <p:cNvPr id="3410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346075"/>
            <a:ext cx="7920038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10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2244725"/>
            <a:ext cx="79200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0775" y="7081838"/>
            <a:ext cx="2000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3410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7081838"/>
            <a:ext cx="3040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sp>
        <p:nvSpPr>
          <p:cNvPr id="3410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1388" y="7426325"/>
            <a:ext cx="1039812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8" rIns="96654" bIns="483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(Feb 2008)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561138" y="6843713"/>
            <a:ext cx="2640012" cy="711200"/>
            <a:chOff x="3936" y="3804"/>
            <a:chExt cx="1584" cy="395"/>
          </a:xfrm>
        </p:grpSpPr>
        <p:pic>
          <p:nvPicPr>
            <p:cNvPr id="1033" name="Picture 22" descr="col2_top_b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860"/>
              <a:ext cx="1543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23" descr="seal-trans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3804"/>
              <a:ext cx="33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1016" name="Text Box 24"/>
            <p:cNvSpPr txBox="1">
              <a:spLocks noChangeArrowheads="1"/>
            </p:cNvSpPr>
            <p:nvPr userDrawn="1"/>
          </p:nvSpPr>
          <p:spPr bwMode="auto">
            <a:xfrm>
              <a:off x="4451" y="4037"/>
              <a:ext cx="9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300" dirty="0">
                  <a:latin typeface="Arial" charset="0"/>
                </a:rPr>
                <a:t>www.IN.gov/OUCC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32" r:id="rId1"/>
    <p:sldLayoutId id="2147485633" r:id="rId2"/>
    <p:sldLayoutId id="2147485634" r:id="rId3"/>
    <p:sldLayoutId id="2147485635" r:id="rId4"/>
    <p:sldLayoutId id="2147485636" r:id="rId5"/>
    <p:sldLayoutId id="2147485637" r:id="rId6"/>
    <p:sldLayoutId id="2147485638" r:id="rId7"/>
    <p:sldLayoutId id="2147485639" r:id="rId8"/>
    <p:sldLayoutId id="2147485640" r:id="rId9"/>
    <p:sldLayoutId id="2147485641" r:id="rId10"/>
    <p:sldLayoutId id="2147485642" r:id="rId11"/>
  </p:sldLayoutIdLst>
  <p:transition spd="med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1" grpId="0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83272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66544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449816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933088"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82638" indent="-3000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6500" indent="-2397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89100" indent="-2397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3288" indent="-2397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57997" indent="-2416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41269" indent="-2416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624541" indent="-2416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107813" indent="-24163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72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66544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816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088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361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633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905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178" algn="l" defTabSz="966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ouc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oucc/2718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5" name="Rectangle 5"/>
          <p:cNvSpPr>
            <a:spLocks noGrp="1" noChangeArrowheads="1"/>
          </p:cNvSpPr>
          <p:nvPr>
            <p:ph type="title"/>
          </p:nvPr>
        </p:nvSpPr>
        <p:spPr>
          <a:xfrm>
            <a:off x="1079500" y="161925"/>
            <a:ext cx="8521700" cy="1651000"/>
          </a:xfrm>
        </p:spPr>
        <p:txBody>
          <a:bodyPr/>
          <a:lstStyle/>
          <a:p>
            <a:pPr algn="ctr" eaLnBrk="1" hangingPunct="1"/>
            <a:r>
              <a:rPr lang="en-US" sz="3800" b="0" smtClean="0">
                <a:solidFill>
                  <a:srgbClr val="FFFF00"/>
                </a:solidFill>
                <a:effectLst/>
                <a:latin typeface="Verdana" pitchFamily="34" charset="0"/>
              </a:rPr>
              <a:t>Indiana Office of </a:t>
            </a:r>
            <a:br>
              <a:rPr lang="en-US" sz="3800" b="0" smtClean="0">
                <a:solidFill>
                  <a:srgbClr val="FFFF00"/>
                </a:solidFill>
                <a:effectLst/>
                <a:latin typeface="Verdana" pitchFamily="34" charset="0"/>
              </a:rPr>
            </a:br>
            <a:r>
              <a:rPr lang="en-US" sz="3800" b="0" smtClean="0">
                <a:solidFill>
                  <a:srgbClr val="FFFF00"/>
                </a:solidFill>
                <a:effectLst/>
                <a:latin typeface="Verdana" pitchFamily="34" charset="0"/>
              </a:rPr>
              <a:t>Utility Consumer Counselor</a:t>
            </a:r>
          </a:p>
        </p:txBody>
      </p:sp>
      <p:sp>
        <p:nvSpPr>
          <p:cNvPr id="430086" name="Rectangle 6"/>
          <p:cNvSpPr>
            <a:spLocks noGrp="1" noChangeArrowheads="1"/>
          </p:cNvSpPr>
          <p:nvPr>
            <p:ph idx="1"/>
          </p:nvPr>
        </p:nvSpPr>
        <p:spPr>
          <a:xfrm>
            <a:off x="1839913" y="2103438"/>
            <a:ext cx="6161087" cy="14811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1700" smtClean="0">
                <a:solidFill>
                  <a:srgbClr val="C00000"/>
                </a:solidFill>
                <a:effectLst/>
                <a:latin typeface="Verdana" pitchFamily="34" charset="0"/>
              </a:rPr>
              <a:t>A. David Stippler, Indiana Utility Consumer Counselor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700" smtClean="0">
                <a:effectLst/>
                <a:latin typeface="Verdana" pitchFamily="34" charset="0"/>
              </a:rPr>
              <a:t>Remarks to the Regulatory Flexibility Committee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1700" smtClean="0">
                <a:effectLst/>
                <a:latin typeface="Verdana" pitchFamily="34" charset="0"/>
              </a:rPr>
              <a:t>September 18, 2013</a:t>
            </a:r>
          </a:p>
        </p:txBody>
      </p:sp>
      <p:pic>
        <p:nvPicPr>
          <p:cNvPr id="13316" name="Picture 16" descr="wind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49600"/>
            <a:ext cx="280193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electricity_orig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732338"/>
            <a:ext cx="2689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2" descr="flame3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329113"/>
            <a:ext cx="23701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oil_p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2"/>
          <a:stretch>
            <a:fillRect/>
          </a:stretch>
        </p:blipFill>
        <p:spPr bwMode="auto">
          <a:xfrm>
            <a:off x="2740025" y="3690938"/>
            <a:ext cx="202088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CF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3360738"/>
            <a:ext cx="148748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C:\Users\kjweaver\AppData\Local\Microsoft\Windows\Temporary Internet Files\Content.Outlook\HN29S71F\Wate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5318125"/>
            <a:ext cx="2403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5" grpId="0"/>
      <p:bldP spid="43008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46075"/>
            <a:ext cx="7920038" cy="1171575"/>
          </a:xfrm>
        </p:spPr>
        <p:txBody>
          <a:bodyPr/>
          <a:lstStyle/>
          <a:p>
            <a:pPr algn="ctr">
              <a:defRPr/>
            </a:pPr>
            <a:r>
              <a:rPr lang="en-US" sz="3800" dirty="0" smtClean="0"/>
              <a:t>TDSIC Filings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25" y="2057400"/>
            <a:ext cx="8474075" cy="4851400"/>
          </a:xfrm>
        </p:spPr>
        <p:txBody>
          <a:bodyPr/>
          <a:lstStyle/>
          <a:p>
            <a:pPr marL="361925" indent="-361925">
              <a:defRPr/>
            </a:pPr>
            <a:r>
              <a:rPr lang="en-US" sz="2700" dirty="0" smtClean="0"/>
              <a:t>NIPSCO: First utility filing for TDSIC relief </a:t>
            </a:r>
            <a:br>
              <a:rPr lang="en-US" sz="2700" dirty="0" smtClean="0"/>
            </a:br>
            <a:r>
              <a:rPr lang="en-US" sz="2700" dirty="0" smtClean="0"/>
              <a:t>(July 19, 2013)</a:t>
            </a:r>
          </a:p>
          <a:p>
            <a:pPr marL="361925" indent="-361925">
              <a:defRPr/>
            </a:pPr>
            <a:r>
              <a:rPr lang="en-US" sz="2700" dirty="0" smtClean="0"/>
              <a:t>NIPSCO’s “Electric Infrastructure Modernization Plan”</a:t>
            </a:r>
          </a:p>
          <a:p>
            <a:pPr marL="784170" lvl="1" indent="-301604">
              <a:defRPr/>
            </a:pPr>
            <a:r>
              <a:rPr lang="en-US" sz="2300" dirty="0" smtClean="0"/>
              <a:t>7-year plan, 210-day IURC proceeding (Cause No. 44370)</a:t>
            </a:r>
          </a:p>
          <a:p>
            <a:pPr marL="361925" indent="-361925">
              <a:defRPr/>
            </a:pPr>
            <a:r>
              <a:rPr lang="en-US" sz="2700" dirty="0" smtClean="0"/>
              <a:t>NIPSCO concurrently filed a 90-day “shell” petition without specific proposed rate schedules (Cause No. 44371)</a:t>
            </a:r>
          </a:p>
          <a:p>
            <a:pPr marL="361925" indent="-361925">
              <a:defRPr/>
            </a:pPr>
            <a:r>
              <a:rPr lang="en-US" sz="2700" dirty="0" smtClean="0"/>
              <a:t>NIPSCO has waived its right to receive an IURC Order in 90 days, asking for schedule to run concurrently with 210-day proceeding</a:t>
            </a:r>
          </a:p>
          <a:p>
            <a:pPr marL="361925" indent="-361925">
              <a:buFont typeface="Wingdings" pitchFamily="2" charset="2"/>
              <a:buNone/>
              <a:defRPr/>
            </a:pPr>
            <a:endParaRPr lang="en-US" dirty="0" smtClean="0"/>
          </a:p>
          <a:p>
            <a:pPr marL="361925" indent="-361925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TDSIC Filings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75" y="2120900"/>
            <a:ext cx="7920038" cy="4787900"/>
          </a:xfrm>
        </p:spPr>
        <p:txBody>
          <a:bodyPr/>
          <a:lstStyle/>
          <a:p>
            <a:pPr marL="361925" indent="-361925">
              <a:defRPr/>
            </a:pPr>
            <a:r>
              <a:rPr lang="en-US" sz="3000" dirty="0" smtClean="0"/>
              <a:t>NIPSCO’s approach recognizes this is its initial filing under the new law</a:t>
            </a:r>
          </a:p>
          <a:p>
            <a:pPr marL="361925" indent="-361925">
              <a:defRPr/>
            </a:pPr>
            <a:r>
              <a:rPr lang="en-US" sz="3000" dirty="0" smtClean="0"/>
              <a:t>It further recognizes that the IURC must determine the appropriate cost allocation methodology before approving rate schedules</a:t>
            </a:r>
          </a:p>
          <a:p>
            <a:pPr marL="361925" indent="-361925">
              <a:defRPr/>
            </a:pPr>
            <a:r>
              <a:rPr lang="en-US" sz="3000" dirty="0" smtClean="0"/>
              <a:t>NIPSCO’s 7-year Plan projects the expenditures of about $1B over the term</a:t>
            </a:r>
            <a:endParaRPr lang="en-US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TDSIC Filings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25" indent="-361925">
              <a:defRPr/>
            </a:pPr>
            <a:r>
              <a:rPr lang="en-US" sz="3000" dirty="0" smtClean="0"/>
              <a:t>OUCC activities to date</a:t>
            </a:r>
          </a:p>
          <a:p>
            <a:pPr marL="784170" lvl="1" indent="-301604">
              <a:defRPr/>
            </a:pPr>
            <a:r>
              <a:rPr lang="en-US" sz="2500" dirty="0" smtClean="0"/>
              <a:t>Formulation of initial case team</a:t>
            </a:r>
          </a:p>
          <a:p>
            <a:pPr marL="784170" lvl="1" indent="-301604">
              <a:defRPr/>
            </a:pPr>
            <a:r>
              <a:rPr lang="en-US" sz="2500" dirty="0" smtClean="0"/>
              <a:t>Review and analysis of NIPSCO filings underway</a:t>
            </a:r>
          </a:p>
          <a:p>
            <a:pPr marL="784170" lvl="1" indent="-301604">
              <a:defRPr/>
            </a:pPr>
            <a:r>
              <a:rPr lang="en-US" sz="2500" dirty="0" smtClean="0"/>
              <a:t>OUCC’s testimony due on Oct. 11, 2013</a:t>
            </a:r>
          </a:p>
          <a:p>
            <a:pPr marL="784170" lvl="1" indent="-301604">
              <a:defRPr/>
            </a:pPr>
            <a:r>
              <a:rPr lang="en-US" sz="2500" dirty="0" smtClean="0"/>
              <a:t>Keeping track of costs related to activities</a:t>
            </a:r>
          </a:p>
          <a:p>
            <a:pPr marL="784170" lvl="1" indent="-301604">
              <a:defRPr/>
            </a:pPr>
            <a:r>
              <a:rPr lang="en-US" sz="2500" dirty="0" smtClean="0"/>
              <a:t>Ongoing assessment of new law’s impact on OUCC resources </a:t>
            </a:r>
          </a:p>
        </p:txBody>
      </p:sp>
      <p:pic>
        <p:nvPicPr>
          <p:cNvPr id="24580" name="Picture 4" descr="C:\Users\kjweaver\AppData\Local\Microsoft\Windows\Temporary Internet Files\Content.Outlook\HN29S71F\computer and b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5643563"/>
            <a:ext cx="28098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/>
              <a:t>Contact Information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2454" indent="-362454" eaLnBrk="1" hangingPunct="1">
              <a:buFont typeface="Wingdings" pitchFamily="2" charset="2"/>
              <a:buNone/>
              <a:defRPr/>
            </a:pPr>
            <a:endParaRPr lang="en-US" sz="2500" dirty="0" smtClean="0"/>
          </a:p>
          <a:p>
            <a:pPr marL="362454" indent="-362454" algn="ctr"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David Stippler</a:t>
            </a:r>
          </a:p>
          <a:p>
            <a:pPr marL="362454" indent="-362454" algn="ctr"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Utility Consumer Counselor</a:t>
            </a:r>
          </a:p>
          <a:p>
            <a:pPr marL="362454" indent="-362454" algn="ctr" eaLnBrk="1" hangingPunct="1">
              <a:buFont typeface="Wingdings" pitchFamily="2" charset="2"/>
              <a:buNone/>
              <a:defRPr/>
            </a:pPr>
            <a:r>
              <a:rPr lang="en-US" sz="3000" dirty="0" smtClean="0">
                <a:hlinkClick r:id="rId3"/>
              </a:rPr>
              <a:t>www.in.gov/oucc</a:t>
            </a:r>
            <a:endParaRPr lang="en-US" sz="3000" dirty="0" smtClean="0"/>
          </a:p>
          <a:p>
            <a:pPr marL="362454" indent="-362454" algn="ctr"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Phone: 317.232.2494</a:t>
            </a:r>
          </a:p>
          <a:p>
            <a:pPr marL="362454" indent="-362454" algn="ctr"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Direct: 317.233.3232</a:t>
            </a:r>
          </a:p>
          <a:p>
            <a:pPr marL="362454" indent="-362454" algn="ctr" eaLnBrk="1" hangingPunct="1">
              <a:buFont typeface="Wingdings" pitchFamily="2" charset="2"/>
              <a:buNone/>
              <a:defRPr/>
            </a:pPr>
            <a:r>
              <a:rPr lang="en-US" sz="3000" dirty="0" smtClean="0"/>
              <a:t>Toll Free: 1.888.441.2494</a:t>
            </a:r>
            <a:endParaRPr lang="en-US" sz="30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Overview</a:t>
            </a:r>
            <a:endParaRPr lang="en-US" sz="3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2838" y="2054225"/>
            <a:ext cx="7927975" cy="5094288"/>
          </a:xfrm>
        </p:spPr>
        <p:txBody>
          <a:bodyPr/>
          <a:lstStyle/>
          <a:p>
            <a:pPr marL="362454" indent="-362454">
              <a:defRPr/>
            </a:pPr>
            <a:endParaRPr lang="en-US" sz="3000" dirty="0" smtClean="0"/>
          </a:p>
          <a:p>
            <a:pPr marL="362454" indent="-362454">
              <a:defRPr/>
            </a:pPr>
            <a:r>
              <a:rPr lang="en-US" sz="3000" dirty="0" smtClean="0"/>
              <a:t>OUCC’s Mission Effectiveness</a:t>
            </a:r>
          </a:p>
          <a:p>
            <a:pPr marL="785317" lvl="1" indent="-302045">
              <a:defRPr/>
            </a:pPr>
            <a:r>
              <a:rPr lang="en-US" sz="2500" dirty="0" smtClean="0"/>
              <a:t>Dedicated Advocacy</a:t>
            </a:r>
          </a:p>
          <a:p>
            <a:pPr marL="785317" lvl="1" indent="-302045">
              <a:defRPr/>
            </a:pPr>
            <a:r>
              <a:rPr lang="en-US" sz="2500" dirty="0" smtClean="0"/>
              <a:t>Creative Problem Solving</a:t>
            </a:r>
          </a:p>
          <a:p>
            <a:pPr marL="785317" lvl="1" indent="-302045">
              <a:defRPr/>
            </a:pPr>
            <a:r>
              <a:rPr lang="en-US" sz="2500" dirty="0" smtClean="0"/>
              <a:t>Consumer Education</a:t>
            </a:r>
          </a:p>
          <a:p>
            <a:pPr marL="785317" lvl="1" indent="-302045">
              <a:defRPr/>
            </a:pPr>
            <a:endParaRPr lang="en-US" dirty="0" smtClean="0"/>
          </a:p>
          <a:p>
            <a:pPr marL="362454" indent="-362454">
              <a:defRPr/>
            </a:pPr>
            <a:r>
              <a:rPr lang="en-US" sz="3000" dirty="0" smtClean="0"/>
              <a:t>SB 560</a:t>
            </a:r>
          </a:p>
          <a:p>
            <a:pPr marL="785317" lvl="1" indent="-302045">
              <a:defRPr/>
            </a:pPr>
            <a:r>
              <a:rPr lang="en-US" sz="2500" dirty="0" smtClean="0"/>
              <a:t>OUCC Activities to Date </a:t>
            </a:r>
          </a:p>
          <a:p>
            <a:pPr marL="785317" lvl="1" indent="-302045">
              <a:defRPr/>
            </a:pPr>
            <a:r>
              <a:rPr lang="en-US" sz="2500" dirty="0" smtClean="0"/>
              <a:t>Associated Costs</a:t>
            </a:r>
          </a:p>
          <a:p>
            <a:pPr marL="362454" indent="-362454">
              <a:buFont typeface="Wingdings" pitchFamily="2" charset="2"/>
              <a:buNone/>
              <a:defRPr/>
            </a:pPr>
            <a:endParaRPr lang="en-US" sz="3000" dirty="0" smtClean="0"/>
          </a:p>
          <a:p>
            <a:pPr marL="1208180" lvl="2" indent="-241636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8" name="Picture 1" descr="S:\Presentations\IEA\Pictures for 09-24-10\Comp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33663"/>
            <a:ext cx="24558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OUCC Mission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087563"/>
            <a:ext cx="4010025" cy="4821237"/>
          </a:xfrm>
        </p:spPr>
        <p:txBody>
          <a:bodyPr/>
          <a:lstStyle/>
          <a:p>
            <a:pPr marL="362454" indent="-362454">
              <a:defRPr/>
            </a:pPr>
            <a:r>
              <a:rPr lang="en-US" sz="2400" dirty="0" smtClean="0"/>
              <a:t>“</a:t>
            </a:r>
            <a:r>
              <a:rPr lang="en-US" sz="2200" dirty="0" smtClean="0"/>
              <a:t>To represent all Indiana Consumers to ensure quality, reliable utility services at the most reasonable prices possible through:</a:t>
            </a:r>
          </a:p>
          <a:p>
            <a:pPr marL="784699" lvl="1" indent="-362454">
              <a:defRPr/>
            </a:pPr>
            <a:r>
              <a:rPr lang="en-US" sz="2100" dirty="0" smtClean="0"/>
              <a:t>dedicated advocacy, </a:t>
            </a:r>
          </a:p>
          <a:p>
            <a:pPr marL="784699" lvl="1" indent="-362454">
              <a:defRPr/>
            </a:pPr>
            <a:r>
              <a:rPr lang="en-US" sz="2100" dirty="0" smtClean="0"/>
              <a:t>consumer education, and </a:t>
            </a:r>
          </a:p>
          <a:p>
            <a:pPr marL="784699" lvl="1" indent="-362454">
              <a:defRPr/>
            </a:pPr>
            <a:r>
              <a:rPr lang="en-US" sz="2100" dirty="0" smtClean="0"/>
              <a:t>creative problem solving.”</a:t>
            </a:r>
          </a:p>
          <a:p>
            <a:pPr marL="362454" indent="-362454">
              <a:defRPr/>
            </a:pPr>
            <a:r>
              <a:rPr lang="en-US" sz="2200" dirty="0" smtClean="0"/>
              <a:t>Demonstrating value for all Indiana ratepayers: Over $1B in savings in FY’13.</a:t>
            </a:r>
          </a:p>
          <a:p>
            <a:pPr marL="361925" indent="-361925">
              <a:defRPr/>
            </a:pPr>
            <a:endParaRPr lang="en-US" dirty="0"/>
          </a:p>
        </p:txBody>
      </p:sp>
      <p:pic>
        <p:nvPicPr>
          <p:cNvPr id="15364" name="Picture 2" descr="C:\Users\kjweaver\AppData\Local\Microsoft\Windows\Temporary Internet Files\Content.Outlook\HN29S71F\Rees PFH Pi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3127375"/>
            <a:ext cx="3879850" cy="289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 sz="1800" b="1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r>
              <a:rPr lang="en-US" sz="3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Number of Cases With OUCC Activity During FY 2011, 2012 and 2013</a:t>
            </a:r>
            <a: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884228" y="1751024"/>
          <a:ext cx="8121035" cy="502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Dedicated Advocacy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2454" indent="-362454">
              <a:defRPr/>
            </a:pPr>
            <a:endParaRPr lang="en-US" sz="3000" dirty="0" smtClean="0"/>
          </a:p>
          <a:p>
            <a:pPr marL="362454" indent="-362454">
              <a:defRPr/>
            </a:pPr>
            <a:r>
              <a:rPr lang="en-US" sz="3000" dirty="0" smtClean="0"/>
              <a:t>Duke Energy (IGCC Edwardsport) </a:t>
            </a:r>
          </a:p>
          <a:p>
            <a:pPr marL="362454" indent="-362454">
              <a:buFont typeface="Wingdings" pitchFamily="2" charset="2"/>
              <a:buNone/>
              <a:defRPr/>
            </a:pPr>
            <a:r>
              <a:rPr lang="en-US" sz="3000" dirty="0" smtClean="0"/>
              <a:t>	(Cause No. 43114 IGCC4 S1)</a:t>
            </a:r>
          </a:p>
          <a:p>
            <a:pPr marL="785317" lvl="1" indent="-302045">
              <a:defRPr/>
            </a:pPr>
            <a:r>
              <a:rPr lang="en-US" sz="2500" dirty="0" smtClean="0"/>
              <a:t>Over $900M in ratepayer savings from settlement agreement</a:t>
            </a:r>
          </a:p>
          <a:p>
            <a:pPr marL="785317" lvl="1" indent="-302045">
              <a:defRPr/>
            </a:pPr>
            <a:r>
              <a:rPr lang="en-US" sz="2500" dirty="0" smtClean="0"/>
              <a:t>Capped cost savings of over $2B over </a:t>
            </a:r>
          </a:p>
          <a:p>
            <a:pPr marL="785317" lvl="1" indent="-302045">
              <a:buFontTx/>
              <a:buNone/>
              <a:defRPr/>
            </a:pPr>
            <a:r>
              <a:rPr lang="en-US" sz="2500" dirty="0" smtClean="0"/>
              <a:t>	next 30 years</a:t>
            </a:r>
          </a:p>
          <a:p>
            <a:pPr marL="785317" lvl="1" indent="-302045">
              <a:buFontTx/>
              <a:buNone/>
              <a:defRPr/>
            </a:pPr>
            <a:r>
              <a:rPr lang="en-US" dirty="0" smtClean="0"/>
              <a:t>												</a:t>
            </a:r>
          </a:p>
          <a:p>
            <a:pPr marL="785317" lvl="1" indent="-302045">
              <a:buFontTx/>
              <a:buNone/>
              <a:defRPr/>
            </a:pPr>
            <a:endParaRPr lang="en-US" dirty="0" smtClean="0"/>
          </a:p>
        </p:txBody>
      </p:sp>
      <p:pic>
        <p:nvPicPr>
          <p:cNvPr id="6" name="Picture 5" descr="LAY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5702300"/>
            <a:ext cx="167957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/>
              <a:t>Creative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2454" indent="-362454">
              <a:defRPr/>
            </a:pPr>
            <a:r>
              <a:rPr lang="en-US" sz="2400" dirty="0" smtClean="0"/>
              <a:t>Citizens Gas / LNG Indy, Inc.</a:t>
            </a:r>
          </a:p>
          <a:p>
            <a:pPr marL="785317" lvl="1" indent="-302045">
              <a:buFontTx/>
              <a:buNone/>
              <a:defRPr/>
            </a:pPr>
            <a:r>
              <a:rPr lang="en-US" sz="2400" dirty="0" smtClean="0"/>
              <a:t>(Cause No. 44277)</a:t>
            </a:r>
          </a:p>
          <a:p>
            <a:pPr marL="785317" lvl="1" indent="-302045">
              <a:defRPr/>
            </a:pPr>
            <a:r>
              <a:rPr lang="en-US" sz="2400" dirty="0" smtClean="0"/>
              <a:t>Approval of Liquefied Natural Gas Settlement Agreement</a:t>
            </a:r>
          </a:p>
          <a:p>
            <a:pPr marL="785317" lvl="1" indent="-302045">
              <a:defRPr/>
            </a:pPr>
            <a:r>
              <a:rPr lang="en-US" sz="2400" dirty="0" smtClean="0"/>
              <a:t>Sale of natural gas as a transportation fuel; economic and environmental benefits</a:t>
            </a:r>
          </a:p>
          <a:p>
            <a:pPr marL="361925" indent="-361925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" name="Picture 5" descr="C:\Users\kjweaver\AppData\Local\Microsoft\Windows\Temporary Internet Files\Content.Outlook\HN29S71F\lng-north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875213"/>
            <a:ext cx="4932362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Creative Problem Solving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775" y="2244725"/>
            <a:ext cx="3879850" cy="4664075"/>
          </a:xfrm>
        </p:spPr>
        <p:txBody>
          <a:bodyPr/>
          <a:lstStyle/>
          <a:p>
            <a:pPr marL="362454" indent="-362454">
              <a:defRPr/>
            </a:pPr>
            <a:r>
              <a:rPr lang="en-US" sz="2400" dirty="0" smtClean="0"/>
              <a:t>Indiana Michigan Power Company (I&amp;M)</a:t>
            </a:r>
          </a:p>
          <a:p>
            <a:pPr marL="362454" indent="-362454">
              <a:buFont typeface="Wingdings" pitchFamily="2" charset="2"/>
              <a:buNone/>
              <a:defRPr/>
            </a:pPr>
            <a:r>
              <a:rPr lang="en-US" sz="2400" dirty="0" smtClean="0"/>
              <a:t>	(Cause No. 44331)</a:t>
            </a:r>
          </a:p>
          <a:p>
            <a:pPr marL="785317" lvl="1" indent="-302045">
              <a:defRPr/>
            </a:pPr>
            <a:r>
              <a:rPr lang="en-US" sz="2400" dirty="0" smtClean="0"/>
              <a:t>Settlement Agreement to </a:t>
            </a:r>
            <a:br>
              <a:rPr lang="en-US" sz="2400" dirty="0" smtClean="0"/>
            </a:br>
            <a:r>
              <a:rPr lang="en-US" sz="2400" dirty="0" smtClean="0"/>
              <a:t>cost-effectively meet federal consent decree requirements for the Rockport generating station </a:t>
            </a:r>
          </a:p>
          <a:p>
            <a:pPr marL="361925" indent="-361925">
              <a:defRPr/>
            </a:pPr>
            <a:endParaRPr lang="en-US" dirty="0"/>
          </a:p>
        </p:txBody>
      </p:sp>
      <p:pic>
        <p:nvPicPr>
          <p:cNvPr id="19460" name="Content Placeholder 5" descr="C:\Users\kjweaver\AppData\Local\Microsoft\Windows\Temporary Internet Files\Content.Outlook\HN29S71F\IM Rockport Plan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5225" y="2803525"/>
            <a:ext cx="426085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Consumer Education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20775" y="2244725"/>
            <a:ext cx="5249863" cy="4664075"/>
          </a:xfrm>
        </p:spPr>
        <p:txBody>
          <a:bodyPr/>
          <a:lstStyle/>
          <a:p>
            <a:pPr marL="362454" indent="-362454">
              <a:defRPr/>
            </a:pPr>
            <a:r>
              <a:rPr lang="en-US" sz="2400" dirty="0" smtClean="0"/>
              <a:t>812 Telephone Area Code Relief</a:t>
            </a:r>
          </a:p>
          <a:p>
            <a:pPr marL="785317" lvl="1" indent="-302045">
              <a:buFontTx/>
              <a:buNone/>
              <a:defRPr/>
            </a:pPr>
            <a:r>
              <a:rPr lang="en-US" sz="2400" dirty="0" smtClean="0"/>
              <a:t>(Cause No. 44233)</a:t>
            </a:r>
          </a:p>
          <a:p>
            <a:pPr marL="785317" lvl="1" indent="-302045">
              <a:defRPr/>
            </a:pPr>
            <a:r>
              <a:rPr lang="en-US" sz="2400" dirty="0" smtClean="0"/>
              <a:t>Educating consumers on:</a:t>
            </a:r>
          </a:p>
          <a:p>
            <a:pPr marL="1209150" lvl="2" indent="-302045">
              <a:defRPr/>
            </a:pPr>
            <a:r>
              <a:rPr lang="en-US" sz="2000" dirty="0" smtClean="0"/>
              <a:t>Options available for adding a new area code</a:t>
            </a:r>
          </a:p>
          <a:p>
            <a:pPr marL="1209150" lvl="2" indent="-302045">
              <a:defRPr/>
            </a:pPr>
            <a:r>
              <a:rPr lang="en-US" sz="2000" dirty="0" smtClean="0"/>
              <a:t>Upcoming transition</a:t>
            </a:r>
          </a:p>
          <a:p>
            <a:pPr marL="1209150" lvl="2" indent="-302045">
              <a:defRPr/>
            </a:pPr>
            <a:r>
              <a:rPr lang="en-US" sz="2000" dirty="0" smtClean="0">
                <a:hlinkClick r:id="rId3"/>
              </a:rPr>
              <a:t>www.in.gov/oucc/2718.htm</a:t>
            </a:r>
            <a:endParaRPr lang="en-US" sz="2000" dirty="0" smtClean="0"/>
          </a:p>
          <a:p>
            <a:pPr marL="785317" lvl="1" indent="-302045">
              <a:buFontTx/>
              <a:buNone/>
              <a:defRPr/>
            </a:pPr>
            <a:endParaRPr lang="en-US" sz="2400" dirty="0" smtClean="0"/>
          </a:p>
          <a:p>
            <a:pPr marL="362454" indent="-362454">
              <a:defRPr/>
            </a:pPr>
            <a:r>
              <a:rPr lang="en-US" sz="2400" dirty="0" smtClean="0"/>
              <a:t>IURC’s adoption of the “930”</a:t>
            </a:r>
          </a:p>
          <a:p>
            <a:pPr marL="362454" indent="-362454">
              <a:buFont typeface="Wingdings" pitchFamily="2" charset="2"/>
              <a:buNone/>
              <a:defRPr/>
            </a:pPr>
            <a:r>
              <a:rPr lang="en-US" sz="2400" dirty="0" smtClean="0"/>
              <a:t>	 Area Code Overlay (7/31/2013)</a:t>
            </a:r>
          </a:p>
          <a:p>
            <a:pPr marL="361925" indent="-361925">
              <a:defRPr/>
            </a:pPr>
            <a:endParaRPr lang="en-US" dirty="0"/>
          </a:p>
        </p:txBody>
      </p:sp>
      <p:pic>
        <p:nvPicPr>
          <p:cNvPr id="19460" name="Content Placeholder 8" descr="812 930 Map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1450" y="2239963"/>
            <a:ext cx="2700338" cy="44323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800" dirty="0" smtClean="0"/>
              <a:t>SB 560</a:t>
            </a:r>
            <a:br>
              <a:rPr lang="en-US" sz="3800" dirty="0" smtClean="0"/>
            </a:br>
            <a:r>
              <a:rPr lang="en-US" sz="3800" dirty="0" smtClean="0"/>
              <a:t>IC 8-1-1.1-6.1(h)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775" y="2244725"/>
            <a:ext cx="3879850" cy="4664075"/>
          </a:xfrm>
        </p:spPr>
        <p:txBody>
          <a:bodyPr/>
          <a:lstStyle/>
          <a:p>
            <a:pPr marL="361925" indent="-361925">
              <a:defRPr/>
            </a:pPr>
            <a:r>
              <a:rPr lang="en-US" sz="2000" dirty="0" smtClean="0"/>
              <a:t>“(h) The consumer counselor may submit to the budget agency a request for funds sufficient to carry out any new duties or responsibilities created under IC 8-1-39-12(b).The consumer counselor shall include in its annual report to the regulatory flexibility committee:</a:t>
            </a:r>
          </a:p>
          <a:p>
            <a:pPr marL="361925" indent="-361925">
              <a:buFont typeface="Wingdings" pitchFamily="2" charset="2"/>
              <a:buNone/>
              <a:defRPr/>
            </a:pPr>
            <a:r>
              <a:rPr lang="en-US" sz="2000" dirty="0" smtClean="0"/>
              <a:t>	(1) a description of its activities under </a:t>
            </a:r>
            <a:br>
              <a:rPr lang="en-US" sz="2000" dirty="0" smtClean="0"/>
            </a:br>
            <a:r>
              <a:rPr lang="en-US" sz="2000" dirty="0" smtClean="0"/>
              <a:t>IC 8-1-39-12(b)</a:t>
            </a:r>
          </a:p>
          <a:p>
            <a:pPr marL="361925" indent="-361925">
              <a:buFont typeface="Wingdings" pitchFamily="2" charset="2"/>
              <a:buNone/>
              <a:defRPr/>
            </a:pPr>
            <a:r>
              <a:rPr lang="en-US" sz="2000" dirty="0" smtClean="0"/>
              <a:t>	(2) a summary of the costs associated with those activities.”</a:t>
            </a:r>
          </a:p>
          <a:p>
            <a:pPr marL="361925" indent="-361925">
              <a:defRPr/>
            </a:pPr>
            <a:endParaRPr lang="en-US" dirty="0"/>
          </a:p>
        </p:txBody>
      </p:sp>
      <p:pic>
        <p:nvPicPr>
          <p:cNvPr id="5" name="Picture 9" descr="C:\Documents and Settings\kjweaver\Desktop\house-in-session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0963" y="3282950"/>
            <a:ext cx="3879850" cy="258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UCCTemplate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himmer 2">
    <a:dk1>
      <a:srgbClr val="000099"/>
    </a:dk1>
    <a:lt1>
      <a:srgbClr val="FFFFFF"/>
    </a:lt1>
    <a:dk2>
      <a:srgbClr val="000066"/>
    </a:dk2>
    <a:lt2>
      <a:srgbClr val="EAEAEA"/>
    </a:lt2>
    <a:accent1>
      <a:srgbClr val="66CCFF"/>
    </a:accent1>
    <a:accent2>
      <a:srgbClr val="0066FF"/>
    </a:accent2>
    <a:accent3>
      <a:srgbClr val="AAAAB8"/>
    </a:accent3>
    <a:accent4>
      <a:srgbClr val="DADADA"/>
    </a:accent4>
    <a:accent5>
      <a:srgbClr val="B8E2FF"/>
    </a:accent5>
    <a:accent6>
      <a:srgbClr val="005CE7"/>
    </a:accent6>
    <a:hlink>
      <a:srgbClr val="FFFFCC"/>
    </a:hlink>
    <a:folHlink>
      <a:srgbClr val="99CC00"/>
    </a:folHlink>
  </a:clrScheme>
  <a:fontScheme name="Shimmer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OUCCTemplate</Template>
  <TotalTime>2695</TotalTime>
  <Words>368</Words>
  <Application>Microsoft Office PowerPoint</Application>
  <PresentationFormat>Custom</PresentationFormat>
  <Paragraphs>90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Tahoma</vt:lpstr>
      <vt:lpstr>Arial</vt:lpstr>
      <vt:lpstr>Wingdings</vt:lpstr>
      <vt:lpstr>Times New Roman</vt:lpstr>
      <vt:lpstr>Verdana</vt:lpstr>
      <vt:lpstr>OUCCTemplate</vt:lpstr>
      <vt:lpstr>Indiana Office of  Utility Consumer Counselor</vt:lpstr>
      <vt:lpstr>Overview</vt:lpstr>
      <vt:lpstr>OUCC Mission</vt:lpstr>
      <vt:lpstr>Number of Cases With OUCC Activity During FY 2011, 2012 and 2013 </vt:lpstr>
      <vt:lpstr>Dedicated Advocacy</vt:lpstr>
      <vt:lpstr>Creative Problem Solving</vt:lpstr>
      <vt:lpstr>Creative Problem Solving</vt:lpstr>
      <vt:lpstr>Consumer Education</vt:lpstr>
      <vt:lpstr>SB 560 IC 8-1-1.1-6.1(h)</vt:lpstr>
      <vt:lpstr>TDSIC Filings</vt:lpstr>
      <vt:lpstr>TDSIC Filings</vt:lpstr>
      <vt:lpstr>TDSIC Filings</vt:lpstr>
      <vt:lpstr>Contact Information</vt:lpstr>
    </vt:vector>
  </TitlesOfParts>
  <Company>State of Indiana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 Office of Utility  Consumer Counselor (OUCC)</dc:title>
  <dc:creator>kjweaver</dc:creator>
  <cp:lastModifiedBy>Eric D. Reid</cp:lastModifiedBy>
  <cp:revision>624</cp:revision>
  <cp:lastPrinted>2013-09-16T20:28:02Z</cp:lastPrinted>
  <dcterms:created xsi:type="dcterms:W3CDTF">2012-04-26T12:33:33Z</dcterms:created>
  <dcterms:modified xsi:type="dcterms:W3CDTF">2013-09-16T20:29:59Z</dcterms:modified>
</cp:coreProperties>
</file>