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  <p:sldMasterId id="2147483672" r:id="rId2"/>
  </p:sldMasterIdLst>
  <p:notesMasterIdLst>
    <p:notesMasterId r:id="rId17"/>
  </p:notesMasterIdLst>
  <p:handoutMasterIdLst>
    <p:handoutMasterId r:id="rId18"/>
  </p:handoutMasterIdLst>
  <p:sldIdLst>
    <p:sldId id="272" r:id="rId3"/>
    <p:sldId id="271" r:id="rId4"/>
    <p:sldId id="284" r:id="rId5"/>
    <p:sldId id="273" r:id="rId6"/>
    <p:sldId id="283" r:id="rId7"/>
    <p:sldId id="286" r:id="rId8"/>
    <p:sldId id="281" r:id="rId9"/>
    <p:sldId id="275" r:id="rId10"/>
    <p:sldId id="285" r:id="rId11"/>
    <p:sldId id="276" r:id="rId12"/>
    <p:sldId id="279" r:id="rId13"/>
    <p:sldId id="277" r:id="rId14"/>
    <p:sldId id="278" r:id="rId15"/>
    <p:sldId id="280" r:id="rId16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BBB59"/>
    <a:srgbClr val="0070C0"/>
    <a:srgbClr val="DC7C16"/>
    <a:srgbClr val="000000"/>
    <a:srgbClr val="F49E2C"/>
    <a:srgbClr val="9E5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2" autoAdjust="0"/>
    <p:restoredTop sz="95868" autoAdjust="0"/>
  </p:normalViewPr>
  <p:slideViewPr>
    <p:cSldViewPr>
      <p:cViewPr>
        <p:scale>
          <a:sx n="78" d="100"/>
          <a:sy n="78" d="100"/>
        </p:scale>
        <p:origin x="-2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0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/>
          <a:lstStyle>
            <a:lvl1pPr algn="r">
              <a:defRPr sz="1200"/>
            </a:lvl1pPr>
          </a:lstStyle>
          <a:p>
            <a:fld id="{9CACC035-7746-45D1-AFAC-029415DB21C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1292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761292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 anchor="b"/>
          <a:lstStyle>
            <a:lvl1pPr algn="r">
              <a:defRPr sz="1200"/>
            </a:lvl1pPr>
          </a:lstStyle>
          <a:p>
            <a:fld id="{E56DB3FB-E748-4464-B123-DAD0E31A75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6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/>
          <a:lstStyle>
            <a:lvl1pPr algn="r">
              <a:defRPr sz="1200"/>
            </a:lvl1pPr>
          </a:lstStyle>
          <a:p>
            <a:fld id="{911E4EA6-FE4F-4188-9C9C-6A44D479F4D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746" tIns="43873" rIns="87746" bIns="43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381409"/>
            <a:ext cx="5607711" cy="4149603"/>
          </a:xfrm>
          <a:prstGeom prst="rect">
            <a:avLst/>
          </a:prstGeom>
        </p:spPr>
        <p:txBody>
          <a:bodyPr vert="horz" lIns="87746" tIns="43873" rIns="87746" bIns="43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1292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761292"/>
            <a:ext cx="3038145" cy="460559"/>
          </a:xfrm>
          <a:prstGeom prst="rect">
            <a:avLst/>
          </a:prstGeom>
        </p:spPr>
        <p:txBody>
          <a:bodyPr vert="horz" lIns="87746" tIns="43873" rIns="87746" bIns="43873" rtlCol="0" anchor="b"/>
          <a:lstStyle>
            <a:lvl1pPr algn="r">
              <a:defRPr sz="1200"/>
            </a:lvl1pPr>
          </a:lstStyle>
          <a:p>
            <a:fld id="{C37230AE-E7D3-4B47-98B6-523FA4C25A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230AE-E7D3-4B47-98B6-523FA4C25A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AF30-2DC3-4A5C-80D0-509D9092CCB4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C32E-5167-4027-B5C8-B89E3D7D6A0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6C53-E293-41D0-864F-B4CFADEAD3AF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814CE-BB75-4DFD-A84B-5BDDB71A58E4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80EA-0279-482F-AC44-2E3FA7595B6C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7FC-CF2C-41DA-BA5E-3C5E41D0DD4F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0331-8358-4265-A30E-E47358D10A2F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FD0B-79A7-42AD-9B25-BDA26ACAB77A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3EA4-1ADD-456C-B16B-5FEC43E7CC8F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779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AE08-BE42-4A6C-8589-7DA945583226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0C39F-8E2F-48F1-8F56-E1DE424C6E5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73BB-99FC-4AE8-A72F-FF696A9FC4FC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74F6-3762-46B9-87E5-A862AD46BEF6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FA4A-FB30-4A19-8EB2-73AC0D48036D}" type="datetime1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9/17/2013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BBB59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D8CF-B590-4D58-A146-7D1FEFD0CAD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811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3811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693DD-0250-4CBC-AA3B-B9EDD933D421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17EB-A438-44D1-87F8-79B5E24B719C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19B8-1CDA-4D77-A8CB-B2A0DDAE0A8D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10"/>
          <p:cNvSpPr txBox="1">
            <a:spLocks/>
          </p:cNvSpPr>
          <p:nvPr userDrawn="1"/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2B7309-F7C4-4749-8887-607903E48CD2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7797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27797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D6CF5-6D06-4C35-BED2-3B71BFE011C2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EF9CA-5130-410E-AC54-508036C8AD5B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A07F-7E02-44D8-8EC9-5FDC0EB698BA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77000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0070C0"/>
                </a:solidFill>
              </a:defRPr>
            </a:lvl1pPr>
          </a:lstStyle>
          <a:p>
            <a:fld id="{092B7309-F7C4-4749-8887-607903E48C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9A6271-D4EC-4373-AE96-DEAB2978A4FD}" type="datetime1">
              <a:rPr lang="en-US" smtClean="0">
                <a:solidFill>
                  <a:srgbClr val="9BBB59">
                    <a:tint val="75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9/17/2013</a:t>
            </a:fld>
            <a:endParaRPr lang="en-US">
              <a:solidFill>
                <a:srgbClr val="9BBB59">
                  <a:tint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9BBB59">
                  <a:tint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5048F4-E443-4322-BBBB-92951A029FC4}" type="slidenum">
              <a:rPr lang="en-US" smtClean="0">
                <a:solidFill>
                  <a:srgbClr val="9BBB59">
                    <a:tint val="75000"/>
                  </a:srgb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9BBB59">
                  <a:tint val="75000"/>
                </a:srgbClr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NARUC’s Efforts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Educational opportunities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Cybersecurity for state regulators primer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Critical Infrastructure Committee</a:t>
            </a:r>
            <a:endParaRPr lang="en-US" sz="5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500" dirty="0" smtClean="0"/>
          </a:p>
          <a:p>
            <a:endParaRPr lang="en-US" sz="500" dirty="0" smtClean="0"/>
          </a:p>
          <a:p>
            <a:endParaRPr lang="en-US" sz="500" dirty="0" smtClean="0"/>
          </a:p>
          <a:p>
            <a:pPr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              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42158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DC7C16"/>
                </a:solidFill>
              </a:rPr>
              <a:t>Themes =</a:t>
            </a:r>
            <a:endParaRPr lang="en-US" sz="3200" dirty="0">
              <a:solidFill>
                <a:srgbClr val="DC7C1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32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3957495"/>
            <a:ext cx="3352800" cy="145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srgbClr val="0070C0"/>
                </a:solidFill>
              </a:rPr>
              <a:t>Ask Questions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>
                <a:solidFill>
                  <a:srgbClr val="0070C0"/>
                </a:solidFill>
              </a:rPr>
              <a:t>&amp; Be Proactive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8288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+mn-lt"/>
              </a:rPr>
              <a:t>It is our duty </a:t>
            </a:r>
            <a:br>
              <a:rPr lang="en-US" sz="6000" b="1" dirty="0" smtClean="0">
                <a:solidFill>
                  <a:srgbClr val="0070C0"/>
                </a:solidFill>
                <a:latin typeface="+mn-lt"/>
              </a:rPr>
            </a:br>
            <a:r>
              <a:rPr lang="en-US" sz="6000" b="1" dirty="0" smtClean="0">
                <a:solidFill>
                  <a:srgbClr val="0070C0"/>
                </a:solidFill>
                <a:latin typeface="+mn-lt"/>
              </a:rPr>
              <a:t>as regulators</a:t>
            </a:r>
            <a:endParaRPr lang="en-US" sz="6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32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What’s Indiana Doing?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2437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We have been proactive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Cyber training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Continued discussion with FBI, DHS, and cybersecurity experts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Meetings with utilities and RTOs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We have encouraged dialogue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State law allows confidential executive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sessions under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IC 5‐14‐1.5‐6.1(b)(13)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The Threat is Real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It is </a:t>
            </a:r>
            <a:r>
              <a:rPr lang="en-US" sz="4800" dirty="0" smtClean="0">
                <a:solidFill>
                  <a:srgbClr val="92D050"/>
                </a:solidFill>
                <a:latin typeface="+mj-lt"/>
              </a:rPr>
              <a:t>dynamic</a:t>
            </a:r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95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We may never </a:t>
            </a:r>
            <a:r>
              <a:rPr lang="en-US" sz="4800" dirty="0" smtClean="0">
                <a:solidFill>
                  <a:srgbClr val="92D050"/>
                </a:solidFill>
                <a:latin typeface="+mj-lt"/>
              </a:rPr>
              <a:t>master</a:t>
            </a:r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 it.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But, we can </a:t>
            </a:r>
            <a:r>
              <a:rPr lang="en-US" sz="4800" dirty="0" smtClean="0">
                <a:solidFill>
                  <a:srgbClr val="92D050"/>
                </a:solidFill>
                <a:latin typeface="+mj-lt"/>
              </a:rPr>
              <a:t>manage</a:t>
            </a:r>
            <a:r>
              <a:rPr lang="en-US" sz="4800" dirty="0" smtClean="0">
                <a:solidFill>
                  <a:schemeClr val="bg1">
                    <a:lumMod val="50000"/>
                  </a:schemeClr>
                </a:solidFill>
              </a:rPr>
              <a:t> it.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70C0"/>
                </a:solidFill>
              </a:rPr>
              <a:t>Questions?</a:t>
            </a:r>
            <a:endParaRPr lang="en-US" sz="72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32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Cyber Attacks Threaten: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6400" y="1676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privacy</a:t>
            </a:r>
            <a:endParaRPr lang="en-US" sz="3600" dirty="0"/>
          </a:p>
        </p:txBody>
      </p:sp>
      <p:sp>
        <p:nvSpPr>
          <p:cNvPr id="24" name="TextBox 23"/>
          <p:cNvSpPr txBox="1"/>
          <p:nvPr/>
        </p:nvSpPr>
        <p:spPr>
          <a:xfrm>
            <a:off x="2667000" y="2438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reliability</a:t>
            </a:r>
            <a:endParaRPr lang="en-US" sz="5400" dirty="0"/>
          </a:p>
        </p:txBody>
      </p:sp>
      <p:sp>
        <p:nvSpPr>
          <p:cNvPr id="26" name="TextBox 25"/>
          <p:cNvSpPr txBox="1"/>
          <p:nvPr/>
        </p:nvSpPr>
        <p:spPr>
          <a:xfrm>
            <a:off x="4114800" y="34290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safety</a:t>
            </a:r>
            <a:endParaRPr lang="en-US" sz="7200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4724400"/>
            <a:ext cx="518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resiliency</a:t>
            </a:r>
            <a:endParaRPr lang="en-US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6400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1"/>
      <p:bldP spid="24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Critical Infrastructure Sectors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5486400"/>
          </a:xfrm>
        </p:spPr>
        <p:txBody>
          <a:bodyPr numCol="2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Chemicals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Commercial Facilities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Communications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Critical Manufacturing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Dams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Defense Industrial Base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Emergency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Energy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Financial Services</a:t>
            </a:r>
            <a:b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en-US" sz="22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Food and Agriculture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Government Facilities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Healthcare and Public Health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Information Technology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Nuclear Reactors, Materials, and Waste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Transportation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Water and Wastewater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 descr="Commeric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5486400"/>
            <a:ext cx="1317082" cy="1204913"/>
          </a:xfrm>
          <a:prstGeom prst="rect">
            <a:avLst/>
          </a:prstGeom>
        </p:spPr>
      </p:pic>
      <p:pic>
        <p:nvPicPr>
          <p:cNvPr id="5" name="Picture 4" descr="Industri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6550" y="5105400"/>
            <a:ext cx="1733550" cy="1585913"/>
          </a:xfrm>
          <a:prstGeom prst="rect">
            <a:avLst/>
          </a:prstGeom>
        </p:spPr>
      </p:pic>
      <p:pic>
        <p:nvPicPr>
          <p:cNvPr id="6" name="Picture 5" descr="Hous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1550" y="5259109"/>
            <a:ext cx="1581150" cy="14464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24600" y="5613737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85% of critical infrastructure is privately held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876800" y="2438400"/>
            <a:ext cx="4267200" cy="441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189491">
            <a:off x="2298577" y="5961007"/>
            <a:ext cx="8001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9BBB59"/>
                </a:solidFill>
                <a:latin typeface="Times New Roman" pitchFamily="18" charset="0"/>
                <a:ea typeface="Adobe Ming Std L" pitchFamily="18" charset="-128"/>
                <a:cs typeface="Times New Roman" pitchFamily="18" charset="0"/>
              </a:rPr>
              <a:t>Cybersecurity</a:t>
            </a:r>
            <a:r>
              <a:rPr lang="en-US" sz="2400" b="1" dirty="0" smtClean="0">
                <a:solidFill>
                  <a:srgbClr val="9BBB59"/>
                </a:solidFill>
                <a:latin typeface="Times New Roman" pitchFamily="18" charset="0"/>
                <a:ea typeface="Adobe Ming Std L" pitchFamily="18" charset="-128"/>
                <a:cs typeface="Times New Roman" pitchFamily="18" charset="0"/>
              </a:rPr>
              <a:t> Global Tensions on the Rise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Mickley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McCarter, Judi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Hasson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&amp; Dan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Verton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, Homeland Security Today, April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87360"/>
            <a:ext cx="746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Power Hacking - Electric utilities are a growing target for international </a:t>
            </a:r>
            <a:r>
              <a:rPr lang="en-US" sz="2400" b="1" dirty="0" err="1" smtClean="0">
                <a:solidFill>
                  <a:srgbClr val="0070C0"/>
                </a:solidFill>
                <a:latin typeface="Garamond" pitchFamily="18" charset="0"/>
              </a:rPr>
              <a:t>cyberattacks</a:t>
            </a:r>
            <a:endParaRPr lang="en-US" sz="24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-Daniel James Devine, World Magazine, June 29,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381000"/>
            <a:ext cx="7620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Perpetua" pitchFamily="18" charset="0"/>
              </a:rPr>
              <a:t>Cyberattacks</a:t>
            </a:r>
            <a:r>
              <a:rPr lang="en-US" sz="2400" b="1" dirty="0" smtClean="0">
                <a:solidFill>
                  <a:srgbClr val="0070C0"/>
                </a:solidFill>
                <a:latin typeface="Perpetua" pitchFamily="18" charset="0"/>
              </a:rPr>
              <a:t> Against U.S. Corporations are on the Rise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-David E. Sanger &amp; Nicole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Perlroth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, The New York Times, May 12,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413932">
            <a:off x="762000" y="390896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9BBB59"/>
                </a:solidFill>
                <a:latin typeface="Century" pitchFamily="18" charset="0"/>
              </a:rPr>
              <a:t>NSA Chief Says U.S. Highly Vulnerable to Cyber Attack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 Deborah Charles, Reuters, June 12,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79526">
            <a:off x="936362" y="1492631"/>
            <a:ext cx="7848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9BBB59"/>
                </a:solidFill>
                <a:latin typeface="Georgia" pitchFamily="18" charset="0"/>
              </a:rPr>
              <a:t>Should Companies Be Required to Meet Certain Minimum </a:t>
            </a:r>
            <a:r>
              <a:rPr lang="en-US" sz="2400" b="1" dirty="0" err="1" smtClean="0">
                <a:solidFill>
                  <a:srgbClr val="9BBB59"/>
                </a:solidFill>
                <a:latin typeface="Georgia" pitchFamily="18" charset="0"/>
              </a:rPr>
              <a:t>Cybersecurity</a:t>
            </a:r>
            <a:r>
              <a:rPr lang="en-US" sz="2400" b="1" dirty="0" smtClean="0">
                <a:solidFill>
                  <a:srgbClr val="9BBB59"/>
                </a:solidFill>
                <a:latin typeface="Georgia" pitchFamily="18" charset="0"/>
              </a:rPr>
              <a:t> Protections?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-Siobhan Gorman, Wall Street Journal, May 10,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Picture 12" descr="Stack of Newspap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34128"/>
            <a:ext cx="2023872" cy="202387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0" name="TextBox 9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6869" y="4961692"/>
            <a:ext cx="73833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Palatino Linotype" pitchFamily="18" charset="0"/>
              </a:rPr>
              <a:t>Syrian Hackers Try to Attack Haifa’s Water Supply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- Peak Water.org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76800" y="2590800"/>
            <a:ext cx="4267200" cy="426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0600" y="1752600"/>
            <a:ext cx="80010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April 2012 -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Internal computer attack on Iranian oil facilities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May 2012 -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Cyberespionage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malware discovered on Iranian Oil Ministry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                  computers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July 2012 -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800 critical infrastructure engineering firms, government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                 agencies, financial houses and academia attacked by virus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Aug. 2012 -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30,000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Aramco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computers attacked by virus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Sept. 2012 -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Hackers attack banks (Bank of America, Chase, NYSE, etc.)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Dec. 2012 -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Two power plants in the U.S. attacked by malware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Jan. 2013 –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U.S. banks attacked again, including Ally, Capital One and PNC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Feb. 2013 -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DHS reports that cyber criminals targeted 23 gas pipeline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                 companies and stole information, potentially to be used for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                 sabotage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11430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Homeland Security Today Magazine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, April 2013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+mn-lt"/>
              </a:rPr>
              <a:t>Significant Cyber Attacks</a:t>
            </a:r>
            <a:endParaRPr lang="en-US" sz="40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The Numbers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00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5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5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5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6000" dirty="0" smtClean="0">
                <a:solidFill>
                  <a:srgbClr val="92D050"/>
                </a:solidFill>
              </a:rPr>
              <a:t>40% </a:t>
            </a: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of reported cyber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attack attempts in 2012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were on </a:t>
            </a:r>
            <a:r>
              <a:rPr lang="en-US" sz="4000" dirty="0" smtClean="0">
                <a:solidFill>
                  <a:srgbClr val="92D050"/>
                </a:solidFill>
              </a:rPr>
              <a:t>energy facilities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676400"/>
            <a:ext cx="6553200" cy="2667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  <a:latin typeface="+mn-lt"/>
              </a:rPr>
              <a:t>Cyber Attacks </a:t>
            </a:r>
            <a:br>
              <a:rPr lang="en-US" sz="6000" b="1" dirty="0" smtClean="0">
                <a:solidFill>
                  <a:srgbClr val="0070C0"/>
                </a:solidFill>
                <a:latin typeface="+mn-lt"/>
              </a:rPr>
            </a:br>
            <a:r>
              <a:rPr lang="en-US" sz="6000" b="1" dirty="0" smtClean="0">
                <a:solidFill>
                  <a:srgbClr val="0070C0"/>
                </a:solidFill>
                <a:latin typeface="+mn-lt"/>
              </a:rPr>
              <a:t>Can Be </a:t>
            </a:r>
            <a:br>
              <a:rPr lang="en-US" sz="6000" b="1" dirty="0" smtClean="0">
                <a:solidFill>
                  <a:srgbClr val="0070C0"/>
                </a:solidFill>
                <a:latin typeface="+mn-lt"/>
              </a:rPr>
            </a:br>
            <a:r>
              <a:rPr lang="en-US" sz="6000" b="1" dirty="0" smtClean="0">
                <a:solidFill>
                  <a:srgbClr val="0070C0"/>
                </a:solidFill>
                <a:latin typeface="+mn-lt"/>
              </a:rPr>
              <a:t>Devastating</a:t>
            </a:r>
            <a:endParaRPr lang="en-US" sz="6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We Must Be Vigilant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0866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States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Federal Government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Regulators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Utilities/Industry</a:t>
            </a:r>
          </a:p>
          <a:p>
            <a:pPr lvl="1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lvl="1" indent="0" algn="ctr">
              <a:buNone/>
            </a:pPr>
            <a:r>
              <a:rPr lang="en-US" sz="5400" dirty="0" smtClean="0">
                <a:solidFill>
                  <a:srgbClr val="9BBB59"/>
                </a:solidFill>
                <a:latin typeface="+mj-lt"/>
              </a:rPr>
              <a:t>…we all have a role</a:t>
            </a:r>
            <a:endParaRPr lang="en-US" sz="5400" dirty="0">
              <a:solidFill>
                <a:srgbClr val="9BBB59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What Should We Be Doing?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Communicating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Collaborating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Building on lessons learned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Best practices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Concerns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324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9BBB59"/>
      </a:dk1>
      <a:lt1>
        <a:srgbClr val="A5A5A5"/>
      </a:lt1>
      <a:dk2>
        <a:srgbClr val="1F497D"/>
      </a:dk2>
      <a:lt2>
        <a:srgbClr val="DBEEF3"/>
      </a:lt2>
      <a:accent1>
        <a:srgbClr val="0070C0"/>
      </a:accent1>
      <a:accent2>
        <a:srgbClr val="F79646"/>
      </a:accent2>
      <a:accent3>
        <a:srgbClr val="9BBB59"/>
      </a:accent3>
      <a:accent4>
        <a:srgbClr val="8064A2"/>
      </a:accent4>
      <a:accent5>
        <a:srgbClr val="95B3D7"/>
      </a:accent5>
      <a:accent6>
        <a:srgbClr val="F79646"/>
      </a:accent6>
      <a:hlink>
        <a:srgbClr val="0000FF"/>
      </a:hlink>
      <a:folHlink>
        <a:srgbClr val="800080"/>
      </a:folHlink>
    </a:clrScheme>
    <a:fontScheme name="RegFlex 2013">
      <a:majorFont>
        <a:latin typeface="Pristina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9BBB59"/>
      </a:dk1>
      <a:lt1>
        <a:srgbClr val="A5A5A5"/>
      </a:lt1>
      <a:dk2>
        <a:srgbClr val="1F497D"/>
      </a:dk2>
      <a:lt2>
        <a:srgbClr val="DBEEF3"/>
      </a:lt2>
      <a:accent1>
        <a:srgbClr val="0070C0"/>
      </a:accent1>
      <a:accent2>
        <a:srgbClr val="F79646"/>
      </a:accent2>
      <a:accent3>
        <a:srgbClr val="9BBB59"/>
      </a:accent3>
      <a:accent4>
        <a:srgbClr val="8064A2"/>
      </a:accent4>
      <a:accent5>
        <a:srgbClr val="95B3D7"/>
      </a:accent5>
      <a:accent6>
        <a:srgbClr val="F79646"/>
      </a:accent6>
      <a:hlink>
        <a:srgbClr val="0000FF"/>
      </a:hlink>
      <a:folHlink>
        <a:srgbClr val="800080"/>
      </a:folHlink>
    </a:clrScheme>
    <a:fontScheme name="RegFlex 2013">
      <a:majorFont>
        <a:latin typeface="Pristina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16960</TotalTime>
  <Words>441</Words>
  <Application>Microsoft Office PowerPoint</Application>
  <PresentationFormat>On-screen Show (4:3)</PresentationFormat>
  <Paragraphs>110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2_Office Theme</vt:lpstr>
      <vt:lpstr>PowerPoint Presentation</vt:lpstr>
      <vt:lpstr>Cyber Attacks Threaten:</vt:lpstr>
      <vt:lpstr>Critical Infrastructure Sectors</vt:lpstr>
      <vt:lpstr>PowerPoint Presentation</vt:lpstr>
      <vt:lpstr>Significant Cyber Attacks</vt:lpstr>
      <vt:lpstr>The Numbers</vt:lpstr>
      <vt:lpstr>Cyber Attacks  Can Be  Devastating</vt:lpstr>
      <vt:lpstr>We Must Be Vigilant</vt:lpstr>
      <vt:lpstr>What Should We Be Doing?</vt:lpstr>
      <vt:lpstr>NARUC’s Efforts</vt:lpstr>
      <vt:lpstr>It is our duty  as regulators</vt:lpstr>
      <vt:lpstr>What’s Indiana Doing?</vt:lpstr>
      <vt:lpstr>The Threat is Real</vt:lpstr>
      <vt:lpstr>Questions?</vt:lpstr>
    </vt:vector>
  </TitlesOfParts>
  <Company>State of Indiana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nderrickson</dc:creator>
  <cp:lastModifiedBy>Eric D. Reid</cp:lastModifiedBy>
  <cp:revision>1643</cp:revision>
  <cp:lastPrinted>2013-09-17T13:31:29Z</cp:lastPrinted>
  <dcterms:created xsi:type="dcterms:W3CDTF">2013-08-20T15:18:02Z</dcterms:created>
  <dcterms:modified xsi:type="dcterms:W3CDTF">2013-09-17T13:33:05Z</dcterms:modified>
</cp:coreProperties>
</file>