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74" r:id="rId3"/>
    <p:sldId id="275" r:id="rId4"/>
    <p:sldId id="277" r:id="rId5"/>
    <p:sldId id="281" r:id="rId6"/>
    <p:sldId id="282" r:id="rId7"/>
    <p:sldId id="283" r:id="rId8"/>
    <p:sldId id="286" r:id="rId9"/>
    <p:sldId id="290" r:id="rId10"/>
    <p:sldId id="287" r:id="rId11"/>
    <p:sldId id="269" r:id="rId12"/>
    <p:sldId id="280" r:id="rId13"/>
    <p:sldId id="257" r:id="rId14"/>
    <p:sldId id="258" r:id="rId15"/>
    <p:sldId id="294" r:id="rId16"/>
    <p:sldId id="259" r:id="rId17"/>
    <p:sldId id="284" r:id="rId18"/>
    <p:sldId id="285" r:id="rId19"/>
    <p:sldId id="288" r:id="rId20"/>
    <p:sldId id="270" r:id="rId21"/>
    <p:sldId id="262" r:id="rId22"/>
    <p:sldId id="271" r:id="rId23"/>
    <p:sldId id="272" r:id="rId24"/>
    <p:sldId id="292"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E16405-1F16-4EC4-9A16-40D1788BD133}" type="datetimeFigureOut">
              <a:rPr lang="en-US" smtClean="0"/>
              <a:t>9/16/2013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367E4E-CE2A-41DC-B87B-061F372312EF}" type="slidenum">
              <a:rPr lang="en-US" smtClean="0"/>
              <a:t>‹#›</a:t>
            </a:fld>
            <a:endParaRPr lang="en-US"/>
          </a:p>
        </p:txBody>
      </p:sp>
    </p:spTree>
    <p:extLst>
      <p:ext uri="{BB962C8B-B14F-4D97-AF65-F5344CB8AC3E}">
        <p14:creationId xmlns:p14="http://schemas.microsoft.com/office/powerpoint/2010/main" val="3941262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t>From</a:t>
            </a:r>
            <a:r>
              <a:rPr lang="en-US" i="0" baseline="0" dirty="0" smtClean="0"/>
              <a:t> </a:t>
            </a:r>
            <a:r>
              <a:rPr lang="en-US" i="1" dirty="0" smtClean="0"/>
              <a:t>Richard </a:t>
            </a:r>
            <a:r>
              <a:rPr lang="en-US" i="1" dirty="0" err="1" smtClean="0"/>
              <a:t>Caperton</a:t>
            </a:r>
            <a:r>
              <a:rPr lang="en-US" i="1" dirty="0" smtClean="0"/>
              <a:t>, the director of clean energy finance at the Center for American Progress</a:t>
            </a:r>
            <a:endParaRPr lang="en-US" dirty="0" smtClean="0"/>
          </a:p>
          <a:p>
            <a:endParaRPr lang="en-US" dirty="0"/>
          </a:p>
        </p:txBody>
      </p:sp>
      <p:sp>
        <p:nvSpPr>
          <p:cNvPr id="4" name="Slide Number Placeholder 3"/>
          <p:cNvSpPr>
            <a:spLocks noGrp="1"/>
          </p:cNvSpPr>
          <p:nvPr>
            <p:ph type="sldNum" sz="quarter" idx="10"/>
          </p:nvPr>
        </p:nvSpPr>
        <p:spPr/>
        <p:txBody>
          <a:bodyPr/>
          <a:lstStyle/>
          <a:p>
            <a:fld id="{05367E4E-CE2A-41DC-B87B-061F372312EF}"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C30267D3-7A2A-48B3-A3D6-7662F7134718}" type="datetimeFigureOut">
              <a:rPr lang="en-US"/>
              <a:pPr>
                <a:defRPr/>
              </a:pPr>
              <a:t>9/16/2013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B5C65666-3E37-473A-BEB4-421938956CF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859267-2944-47EB-857E-0E480720A472}" type="datetimeFigureOut">
              <a:rPr lang="en-US"/>
              <a:pPr>
                <a:defRPr/>
              </a:pPr>
              <a:t>9/16/2013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FE0BB1-F2ED-4E5B-BF1F-EA95747D2D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2711BA12-0E72-4D52-8896-8FB9C923E420}" type="datetimeFigureOut">
              <a:rPr lang="en-US"/>
              <a:pPr>
                <a:defRPr/>
              </a:pPr>
              <a:t>9/16/2013</a:t>
            </a:fld>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8F058E88-5747-40FF-9010-04E3B4D6788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C160B54-4FE4-40EC-A61A-26A715D65C13}" type="datetimeFigureOut">
              <a:rPr lang="en-US"/>
              <a:pPr>
                <a:defRPr/>
              </a:pPr>
              <a:t>9/16/2013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F8BEC6-3FB9-48B2-A926-3BAC31AA40F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27ADF96C-1DAA-4C71-9CE6-8A4A518CEAD7}" type="datetimeFigureOut">
              <a:rPr lang="en-US"/>
              <a:pPr>
                <a:defRPr/>
              </a:pPr>
              <a:t>9/16/2013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B23906FD-AC73-4E47-8692-C2954828960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D0CCF6D-48C2-4A7D-8A92-91317E58372D}" type="datetimeFigureOut">
              <a:rPr lang="en-US"/>
              <a:pPr>
                <a:defRPr/>
              </a:pPr>
              <a:t>9/16/2013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D7466CF-B547-4EB5-BAE5-5FB0BA2106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A3DAA24-446C-48BC-A949-BA045AD5D237}" type="datetimeFigureOut">
              <a:rPr lang="en-US"/>
              <a:pPr>
                <a:defRPr/>
              </a:pPr>
              <a:t>9/16/2013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20382FA-4482-47B2-95BA-1552D87F666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963B1FA-2D54-4C34-B03E-C38A81F328FD}" type="datetimeFigureOut">
              <a:rPr lang="en-US"/>
              <a:pPr>
                <a:defRPr/>
              </a:pPr>
              <a:t>9/16/2013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BD5F63F-2689-4604-9EBF-560D7574905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26E2D1AF-19D3-4CA7-A5F7-38C296AADC7E}" type="datetimeFigureOut">
              <a:rPr lang="en-US"/>
              <a:pPr>
                <a:defRPr/>
              </a:pPr>
              <a:t>9/16/2013</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EAC3A1B2-B63F-47E9-A6F4-621F43BD0E4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E36D4065-DE74-4BFD-9D11-8E1EA5E17616}" type="datetimeFigureOut">
              <a:rPr lang="en-US"/>
              <a:pPr>
                <a:defRPr/>
              </a:pPr>
              <a:t>9/16/2013</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9B8EB4FC-DD21-472F-9D92-71973E23D56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3D8927DA-1C2A-4064-9948-F2ADDC270CB0}" type="datetimeFigureOut">
              <a:rPr lang="en-US"/>
              <a:pPr>
                <a:defRPr/>
              </a:pPr>
              <a:t>9/16/2013</a:t>
            </a:fld>
            <a:endParaRPr lang="en-US"/>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29412868-8D3A-4CA7-8F8F-8ACDB78C9D6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A4C9CF90-4BF8-4DB3-8817-8EEF36E9F2EE}" type="datetimeFigureOut">
              <a:rPr lang="en-US"/>
              <a:pPr>
                <a:defRPr/>
              </a:pPr>
              <a:t>9/16/2013</a:t>
            </a:fld>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cs typeface="+mn-cs"/>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B63131B6-B5D0-40F1-8EA7-B8E337CC5FF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702" r:id="rId2"/>
    <p:sldLayoutId id="2147483708" r:id="rId3"/>
    <p:sldLayoutId id="2147483703" r:id="rId4"/>
    <p:sldLayoutId id="2147483704" r:id="rId5"/>
    <p:sldLayoutId id="2147483705" r:id="rId6"/>
    <p:sldLayoutId id="2147483709" r:id="rId7"/>
    <p:sldLayoutId id="2147483710" r:id="rId8"/>
    <p:sldLayoutId id="2147483711" r:id="rId9"/>
    <p:sldLayoutId id="2147483706" r:id="rId10"/>
    <p:sldLayoutId id="2147483712" r:id="rId11"/>
  </p:sldLayoutIdLst>
  <p:txStyles>
    <p:titleStyle>
      <a:lvl1pPr algn="l" rtl="0" fontAlgn="base">
        <a:spcBef>
          <a:spcPct val="0"/>
        </a:spcBef>
        <a:spcAft>
          <a:spcPct val="0"/>
        </a:spcAft>
        <a:defRPr sz="4500" b="1" kern="1200">
          <a:solidFill>
            <a:srgbClr val="FFC800"/>
          </a:solidFill>
          <a:latin typeface="+mj-lt"/>
          <a:ea typeface="+mj-ea"/>
          <a:cs typeface="+mj-cs"/>
        </a:defRPr>
      </a:lvl1pPr>
      <a:lvl2pPr algn="l" rtl="0" fontAlgn="base">
        <a:spcBef>
          <a:spcPct val="0"/>
        </a:spcBef>
        <a:spcAft>
          <a:spcPct val="0"/>
        </a:spcAft>
        <a:defRPr sz="4500" b="1">
          <a:solidFill>
            <a:srgbClr val="FFC800"/>
          </a:solidFill>
          <a:latin typeface="Corbel" pitchFamily="34" charset="0"/>
        </a:defRPr>
      </a:lvl2pPr>
      <a:lvl3pPr algn="l" rtl="0" fontAlgn="base">
        <a:spcBef>
          <a:spcPct val="0"/>
        </a:spcBef>
        <a:spcAft>
          <a:spcPct val="0"/>
        </a:spcAft>
        <a:defRPr sz="4500" b="1">
          <a:solidFill>
            <a:srgbClr val="FFC800"/>
          </a:solidFill>
          <a:latin typeface="Corbel" pitchFamily="34" charset="0"/>
        </a:defRPr>
      </a:lvl3pPr>
      <a:lvl4pPr algn="l" rtl="0" fontAlgn="base">
        <a:spcBef>
          <a:spcPct val="0"/>
        </a:spcBef>
        <a:spcAft>
          <a:spcPct val="0"/>
        </a:spcAft>
        <a:defRPr sz="4500" b="1">
          <a:solidFill>
            <a:srgbClr val="FFC800"/>
          </a:solidFill>
          <a:latin typeface="Corbel" pitchFamily="34" charset="0"/>
        </a:defRPr>
      </a:lvl4pPr>
      <a:lvl5pPr algn="l" rtl="0" fontAlgn="base">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fontAlgn="base">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fontAlgn="base">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fontAlgn="base">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fontAlgn="base">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fontAlgn="base">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Laura.Arnold@thearnoldgroup.biz" TargetMode="External"/><Relationship Id="rId2" Type="http://schemas.openxmlformats.org/officeDocument/2006/relationships/hyperlink" Target="mailto:Laura.Arnold@IndianaDG.net"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hyperlink" Target="https://twitter.com/IndianaDG" TargetMode="External"/><Relationship Id="rId2" Type="http://schemas.openxmlformats.org/officeDocument/2006/relationships/hyperlink" Target="http://www.indianadg.net/" TargetMode="External"/><Relationship Id="rId1" Type="http://schemas.openxmlformats.org/officeDocument/2006/relationships/slideLayout" Target="../slideLayouts/slideLayout2.xml"/><Relationship Id="rId5" Type="http://schemas.openxmlformats.org/officeDocument/2006/relationships/hyperlink" Target="http://www.linkedin.com/groups/Indiana-Distributed-Energy-Alliance-Inc-3884310/about" TargetMode="External"/><Relationship Id="rId4" Type="http://schemas.openxmlformats.org/officeDocument/2006/relationships/hyperlink" Target="http://www.facebook.com/IndianaD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rel.gov/docs/fy10osti/44849.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thinkprogress.org/climate/2011/12/14/388988/feed-in-tariff-electric-rates/"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fontAlgn="auto">
              <a:spcAft>
                <a:spcPts val="0"/>
              </a:spcAft>
              <a:defRPr/>
            </a:pPr>
            <a:r>
              <a:rPr lang="en-US" dirty="0" smtClean="0">
                <a:solidFill>
                  <a:schemeClr val="accent1">
                    <a:satMod val="150000"/>
                  </a:schemeClr>
                </a:solidFill>
              </a:rPr>
              <a:t>Rationale for  Indiana</a:t>
            </a:r>
            <a:br>
              <a:rPr lang="en-US" dirty="0" smtClean="0">
                <a:solidFill>
                  <a:schemeClr val="accent1">
                    <a:satMod val="150000"/>
                  </a:schemeClr>
                </a:solidFill>
              </a:rPr>
            </a:br>
            <a:r>
              <a:rPr lang="en-US" dirty="0" smtClean="0">
                <a:solidFill>
                  <a:schemeClr val="accent1">
                    <a:satMod val="150000"/>
                  </a:schemeClr>
                </a:solidFill>
              </a:rPr>
              <a:t>Voluntary Feed-in Tariffs (VFITs)</a:t>
            </a:r>
            <a:endParaRPr lang="en-US" dirty="0">
              <a:solidFill>
                <a:schemeClr val="accent1">
                  <a:satMod val="150000"/>
                </a:schemeClr>
              </a:solidFill>
            </a:endParaRPr>
          </a:p>
        </p:txBody>
      </p:sp>
      <p:sp>
        <p:nvSpPr>
          <p:cNvPr id="8195" name="Subtitle 2"/>
          <p:cNvSpPr>
            <a:spLocks noGrp="1"/>
          </p:cNvSpPr>
          <p:nvPr>
            <p:ph type="subTitle" idx="1"/>
          </p:nvPr>
        </p:nvSpPr>
        <p:spPr>
          <a:xfrm>
            <a:off x="685800" y="381000"/>
            <a:ext cx="8077200" cy="2947988"/>
          </a:xfrm>
        </p:spPr>
        <p:txBody>
          <a:bodyPr/>
          <a:lstStyle/>
          <a:p>
            <a:endParaRPr lang="en-US" dirty="0" smtClean="0"/>
          </a:p>
          <a:p>
            <a:r>
              <a:rPr lang="en-US" dirty="0" smtClean="0"/>
              <a:t>Presentation on 9/18/13 to the</a:t>
            </a:r>
          </a:p>
          <a:p>
            <a:r>
              <a:rPr lang="en-US" dirty="0" smtClean="0"/>
              <a:t>Regulatory Flexibility Committee</a:t>
            </a:r>
          </a:p>
          <a:p>
            <a:endParaRPr lang="en-US" dirty="0" smtClean="0"/>
          </a:p>
          <a:p>
            <a:r>
              <a:rPr lang="en-US" dirty="0" smtClean="0"/>
              <a:t> by  Laura Ann Arnold, President</a:t>
            </a:r>
          </a:p>
          <a:p>
            <a:r>
              <a:rPr lang="en-US" dirty="0" smtClean="0"/>
              <a:t>Indiana Distributed Energy Alliance</a:t>
            </a:r>
          </a:p>
          <a:p>
            <a:r>
              <a:rPr lang="en-US" dirty="0" smtClean="0"/>
              <a:t>(Presentation available at IndianaDG.net)</a:t>
            </a:r>
          </a:p>
          <a:p>
            <a:endParaRPr lang="en-US" dirty="0" smtClean="0"/>
          </a:p>
          <a:p>
            <a:endParaRPr lang="en-US" dirty="0" smtClean="0"/>
          </a:p>
        </p:txBody>
      </p:sp>
      <p:pic>
        <p:nvPicPr>
          <p:cNvPr id="8196" name="Picture 3" descr="solar-eclipse_2 (2).jpg"/>
          <p:cNvPicPr>
            <a:picLocks noChangeAspect="1"/>
          </p:cNvPicPr>
          <p:nvPr/>
        </p:nvPicPr>
        <p:blipFill>
          <a:blip r:embed="rId2" cstate="print"/>
          <a:srcRect/>
          <a:stretch>
            <a:fillRect/>
          </a:stretch>
        </p:blipFill>
        <p:spPr bwMode="auto">
          <a:xfrm>
            <a:off x="5791200" y="152400"/>
            <a:ext cx="3200400" cy="28908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FITs not just for IOUs</a:t>
            </a:r>
            <a:endParaRPr lang="en-US" dirty="0"/>
          </a:p>
        </p:txBody>
      </p:sp>
      <p:sp>
        <p:nvSpPr>
          <p:cNvPr id="3" name="Content Placeholder 2"/>
          <p:cNvSpPr>
            <a:spLocks noGrp="1"/>
          </p:cNvSpPr>
          <p:nvPr>
            <p:ph idx="1"/>
          </p:nvPr>
        </p:nvSpPr>
        <p:spPr/>
        <p:txBody>
          <a:bodyPr/>
          <a:lstStyle/>
          <a:p>
            <a:r>
              <a:rPr lang="en-US" dirty="0" smtClean="0"/>
              <a:t>FIT programs of US municipalities include:</a:t>
            </a:r>
          </a:p>
          <a:p>
            <a:pPr lvl="1"/>
            <a:r>
              <a:rPr lang="en-US" dirty="0" err="1" smtClean="0"/>
              <a:t>Gainsville</a:t>
            </a:r>
            <a:r>
              <a:rPr lang="en-US" dirty="0" smtClean="0"/>
              <a:t> Regional Utilities (FL) </a:t>
            </a:r>
          </a:p>
          <a:p>
            <a:pPr lvl="1"/>
            <a:r>
              <a:rPr lang="en-US" dirty="0" smtClean="0"/>
              <a:t>Sacramento Municipal Utility District (SMUD)</a:t>
            </a:r>
          </a:p>
          <a:p>
            <a:pPr lvl="1"/>
            <a:r>
              <a:rPr lang="en-US" dirty="0" smtClean="0"/>
              <a:t>Long Island Power Authority (LIPA)</a:t>
            </a:r>
          </a:p>
          <a:p>
            <a:pPr lvl="1"/>
            <a:r>
              <a:rPr lang="en-US" dirty="0" smtClean="0"/>
              <a:t> Los Angeles Department of Water and Power (LADWP)</a:t>
            </a:r>
          </a:p>
          <a:p>
            <a:pPr lvl="1"/>
            <a:r>
              <a:rPr lang="en-US" dirty="0" smtClean="0"/>
              <a:t>Palo Alto (CA) Municipal Utility</a:t>
            </a:r>
          </a:p>
          <a:p>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Cogeneration &amp; Alternate </a:t>
            </a:r>
            <a:br>
              <a:rPr lang="en-US" smtClean="0"/>
            </a:br>
            <a:r>
              <a:rPr lang="en-US" smtClean="0"/>
              <a:t>Energy Production Rates</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graphicFrame>
        <p:nvGraphicFramePr>
          <p:cNvPr id="9" name="Content Placeholder 8"/>
          <p:cNvGraphicFramePr>
            <a:graphicFrameLocks noGrp="1"/>
          </p:cNvGraphicFramePr>
          <p:nvPr>
            <p:ph idx="1"/>
          </p:nvPr>
        </p:nvGraphicFramePr>
        <p:xfrm>
          <a:off x="457200" y="1774825"/>
          <a:ext cx="8229600" cy="461772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n-US" dirty="0" smtClean="0"/>
                        <a:t>Utility</a:t>
                      </a:r>
                      <a:endParaRPr lang="en-US" dirty="0"/>
                    </a:p>
                  </a:txBody>
                  <a:tcPr/>
                </a:tc>
                <a:tc>
                  <a:txBody>
                    <a:bodyPr/>
                    <a:lstStyle/>
                    <a:p>
                      <a:r>
                        <a:rPr lang="en-US" dirty="0" smtClean="0"/>
                        <a:t>2013 Rates</a:t>
                      </a:r>
                      <a:endParaRPr lang="en-US" dirty="0"/>
                    </a:p>
                  </a:txBody>
                  <a:tcPr/>
                </a:tc>
                <a:tc>
                  <a:txBody>
                    <a:bodyPr/>
                    <a:lstStyle/>
                    <a:p>
                      <a:r>
                        <a:rPr lang="en-US" dirty="0" smtClean="0"/>
                        <a:t>2013 Capacity</a:t>
                      </a:r>
                      <a:endParaRPr lang="en-US" dirty="0"/>
                    </a:p>
                  </a:txBody>
                  <a:tcPr/>
                </a:tc>
                <a:tc>
                  <a:txBody>
                    <a:bodyPr/>
                    <a:lstStyle/>
                    <a:p>
                      <a:r>
                        <a:rPr lang="en-US" dirty="0" smtClean="0"/>
                        <a:t>2012 Rates</a:t>
                      </a:r>
                      <a:endParaRPr lang="en-US" dirty="0"/>
                    </a:p>
                  </a:txBody>
                  <a:tcPr/>
                </a:tc>
                <a:tc>
                  <a:txBody>
                    <a:bodyPr/>
                    <a:lstStyle/>
                    <a:p>
                      <a:r>
                        <a:rPr lang="en-US" dirty="0" smtClean="0"/>
                        <a:t>2012 Capacity</a:t>
                      </a:r>
                      <a:endParaRPr lang="en-US" dirty="0"/>
                    </a:p>
                  </a:txBody>
                  <a:tcPr/>
                </a:tc>
              </a:tr>
              <a:tr h="370840">
                <a:tc>
                  <a:txBody>
                    <a:bodyPr/>
                    <a:lstStyle/>
                    <a:p>
                      <a:r>
                        <a:rPr lang="en-US" dirty="0" smtClean="0"/>
                        <a:t>IPL</a:t>
                      </a:r>
                      <a:r>
                        <a:rPr lang="en-US" baseline="0" dirty="0" smtClean="0"/>
                        <a:t> </a:t>
                      </a:r>
                      <a:r>
                        <a:rPr lang="en-US" dirty="0" smtClean="0"/>
                        <a:t>peak</a:t>
                      </a:r>
                      <a:endParaRPr lang="en-US" dirty="0"/>
                    </a:p>
                  </a:txBody>
                  <a:tcPr/>
                </a:tc>
                <a:tc>
                  <a:txBody>
                    <a:bodyPr/>
                    <a:lstStyle/>
                    <a:p>
                      <a:r>
                        <a:rPr lang="en-US" dirty="0" smtClean="0"/>
                        <a:t>$0.0299</a:t>
                      </a:r>
                      <a:endParaRPr lang="en-US" dirty="0"/>
                    </a:p>
                  </a:txBody>
                  <a:tcPr/>
                </a:tc>
                <a:tc>
                  <a:txBody>
                    <a:bodyPr/>
                    <a:lstStyle/>
                    <a:p>
                      <a:r>
                        <a:rPr lang="en-US" dirty="0" smtClean="0"/>
                        <a:t>$7.42</a:t>
                      </a:r>
                      <a:endParaRPr lang="en-US" dirty="0"/>
                    </a:p>
                  </a:txBody>
                  <a:tcPr/>
                </a:tc>
                <a:tc>
                  <a:txBody>
                    <a:bodyPr/>
                    <a:lstStyle/>
                    <a:p>
                      <a:r>
                        <a:rPr lang="en-US" dirty="0" smtClean="0"/>
                        <a:t>$0.0282</a:t>
                      </a:r>
                      <a:endParaRPr lang="en-US" dirty="0"/>
                    </a:p>
                  </a:txBody>
                  <a:tcPr/>
                </a:tc>
                <a:tc>
                  <a:txBody>
                    <a:bodyPr/>
                    <a:lstStyle/>
                    <a:p>
                      <a:r>
                        <a:rPr lang="en-US" dirty="0" smtClean="0"/>
                        <a:t>$7.30</a:t>
                      </a:r>
                      <a:endParaRPr lang="en-US" dirty="0"/>
                    </a:p>
                  </a:txBody>
                  <a:tcPr/>
                </a:tc>
              </a:tr>
              <a:tr h="370840">
                <a:tc>
                  <a:txBody>
                    <a:bodyPr/>
                    <a:lstStyle/>
                    <a:p>
                      <a:r>
                        <a:rPr lang="en-US" dirty="0" smtClean="0"/>
                        <a:t>IPL</a:t>
                      </a:r>
                      <a:r>
                        <a:rPr lang="en-US" baseline="0" dirty="0" smtClean="0"/>
                        <a:t> off-peak</a:t>
                      </a:r>
                      <a:endParaRPr lang="en-US" dirty="0"/>
                    </a:p>
                  </a:txBody>
                  <a:tcPr/>
                </a:tc>
                <a:tc>
                  <a:txBody>
                    <a:bodyPr/>
                    <a:lstStyle/>
                    <a:p>
                      <a:r>
                        <a:rPr lang="en-US" dirty="0" smtClean="0"/>
                        <a:t>$0.0257</a:t>
                      </a:r>
                      <a:endParaRPr lang="en-US" dirty="0"/>
                    </a:p>
                  </a:txBody>
                  <a:tcPr/>
                </a:tc>
                <a:tc>
                  <a:txBody>
                    <a:bodyPr/>
                    <a:lstStyle/>
                    <a:p>
                      <a:endParaRPr lang="en-US" dirty="0"/>
                    </a:p>
                  </a:txBody>
                  <a:tcPr/>
                </a:tc>
                <a:tc>
                  <a:txBody>
                    <a:bodyPr/>
                    <a:lstStyle/>
                    <a:p>
                      <a:r>
                        <a:rPr lang="en-US" dirty="0" smtClean="0"/>
                        <a:t>$0.0246</a:t>
                      </a:r>
                      <a:endParaRPr lang="en-US" dirty="0"/>
                    </a:p>
                  </a:txBody>
                  <a:tcPr/>
                </a:tc>
                <a:tc>
                  <a:txBody>
                    <a:bodyPr/>
                    <a:lstStyle/>
                    <a:p>
                      <a:endParaRPr lang="en-US"/>
                    </a:p>
                  </a:txBody>
                  <a:tcPr/>
                </a:tc>
              </a:tr>
              <a:tr h="370840">
                <a:tc>
                  <a:txBody>
                    <a:bodyPr/>
                    <a:lstStyle/>
                    <a:p>
                      <a:r>
                        <a:rPr lang="en-US" dirty="0" smtClean="0"/>
                        <a:t>Duke </a:t>
                      </a:r>
                      <a:endParaRPr lang="en-US" dirty="0"/>
                    </a:p>
                  </a:txBody>
                  <a:tcPr/>
                </a:tc>
                <a:tc>
                  <a:txBody>
                    <a:bodyPr/>
                    <a:lstStyle/>
                    <a:p>
                      <a:r>
                        <a:rPr lang="en-US" dirty="0" smtClean="0"/>
                        <a:t>$0.02851</a:t>
                      </a:r>
                      <a:endParaRPr lang="en-US" dirty="0"/>
                    </a:p>
                  </a:txBody>
                  <a:tcPr/>
                </a:tc>
                <a:tc>
                  <a:txBody>
                    <a:bodyPr/>
                    <a:lstStyle/>
                    <a:p>
                      <a:r>
                        <a:rPr lang="en-US" dirty="0" smtClean="0"/>
                        <a:t>$7.05</a:t>
                      </a:r>
                      <a:endParaRPr lang="en-US" dirty="0"/>
                    </a:p>
                  </a:txBody>
                  <a:tcPr/>
                </a:tc>
                <a:tc>
                  <a:txBody>
                    <a:bodyPr/>
                    <a:lstStyle/>
                    <a:p>
                      <a:r>
                        <a:rPr lang="en-US" dirty="0" smtClean="0"/>
                        <a:t>$0.033687</a:t>
                      </a:r>
                      <a:endParaRPr lang="en-US" dirty="0"/>
                    </a:p>
                  </a:txBody>
                  <a:tcPr/>
                </a:tc>
                <a:tc>
                  <a:txBody>
                    <a:bodyPr/>
                    <a:lstStyle/>
                    <a:p>
                      <a:r>
                        <a:rPr lang="en-US" dirty="0" smtClean="0"/>
                        <a:t>$9.85</a:t>
                      </a:r>
                      <a:endParaRPr lang="en-US" dirty="0"/>
                    </a:p>
                  </a:txBody>
                  <a:tcPr/>
                </a:tc>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I&amp;M TOD peak </a:t>
                      </a:r>
                      <a:endParaRPr lang="en-US" dirty="0"/>
                    </a:p>
                  </a:txBody>
                  <a:tcPr/>
                </a:tc>
                <a:tc>
                  <a:txBody>
                    <a:bodyPr/>
                    <a:lstStyle/>
                    <a:p>
                      <a:r>
                        <a:rPr lang="en-US" dirty="0" smtClean="0"/>
                        <a:t>$0.0234</a:t>
                      </a:r>
                      <a:endParaRPr lang="en-US" dirty="0"/>
                    </a:p>
                  </a:txBody>
                  <a:tcPr/>
                </a:tc>
                <a:tc>
                  <a:txBody>
                    <a:bodyPr/>
                    <a:lstStyle/>
                    <a:p>
                      <a:r>
                        <a:rPr lang="en-US" dirty="0" smtClean="0"/>
                        <a:t>$8.56</a:t>
                      </a:r>
                      <a:endParaRPr lang="en-US" dirty="0"/>
                    </a:p>
                  </a:txBody>
                  <a:tcPr/>
                </a:tc>
                <a:tc>
                  <a:txBody>
                    <a:bodyPr/>
                    <a:lstStyle/>
                    <a:p>
                      <a:r>
                        <a:rPr lang="en-US" dirty="0" smtClean="0"/>
                        <a:t>$0.0274</a:t>
                      </a:r>
                      <a:endParaRPr lang="en-US" dirty="0"/>
                    </a:p>
                  </a:txBody>
                  <a:tcPr/>
                </a:tc>
                <a:tc>
                  <a:txBody>
                    <a:bodyPr/>
                    <a:lstStyle/>
                    <a:p>
                      <a:r>
                        <a:rPr lang="en-US" dirty="0" smtClean="0"/>
                        <a:t>$8.70</a:t>
                      </a:r>
                      <a:endParaRPr lang="en-US" dirty="0"/>
                    </a:p>
                  </a:txBody>
                  <a:tcPr/>
                </a:tc>
              </a:tr>
              <a:tr h="370840">
                <a:tc>
                  <a:txBody>
                    <a:bodyPr/>
                    <a:lstStyle/>
                    <a:p>
                      <a:r>
                        <a:rPr lang="en-US" dirty="0" smtClean="0"/>
                        <a:t>I&amp;M off-peak</a:t>
                      </a:r>
                      <a:endParaRPr lang="en-US" dirty="0"/>
                    </a:p>
                  </a:txBody>
                  <a:tcPr/>
                </a:tc>
                <a:tc>
                  <a:txBody>
                    <a:bodyPr/>
                    <a:lstStyle/>
                    <a:p>
                      <a:r>
                        <a:rPr lang="en-US" dirty="0" smtClean="0"/>
                        <a:t>$0.0223</a:t>
                      </a:r>
                      <a:endParaRPr lang="en-US" dirty="0"/>
                    </a:p>
                  </a:txBody>
                  <a:tcPr/>
                </a:tc>
                <a:tc>
                  <a:txBody>
                    <a:bodyPr/>
                    <a:lstStyle/>
                    <a:p>
                      <a:endParaRPr lang="en-US" dirty="0"/>
                    </a:p>
                  </a:txBody>
                  <a:tcPr/>
                </a:tc>
                <a:tc>
                  <a:txBody>
                    <a:bodyPr/>
                    <a:lstStyle/>
                    <a:p>
                      <a:r>
                        <a:rPr lang="en-US" dirty="0" smtClean="0"/>
                        <a:t>$0.0241</a:t>
                      </a:r>
                      <a:endParaRPr lang="en-US" dirty="0"/>
                    </a:p>
                  </a:txBody>
                  <a:tcPr/>
                </a:tc>
                <a:tc>
                  <a:txBody>
                    <a:bodyPr/>
                    <a:lstStyle/>
                    <a:p>
                      <a:endParaRPr lang="en-US"/>
                    </a:p>
                  </a:txBody>
                  <a:tcPr/>
                </a:tc>
              </a:tr>
              <a:tr h="370840">
                <a:tc>
                  <a:txBody>
                    <a:bodyPr/>
                    <a:lstStyle/>
                    <a:p>
                      <a:r>
                        <a:rPr lang="en-US" dirty="0" smtClean="0"/>
                        <a:t>NIPSCO peak</a:t>
                      </a:r>
                      <a:endParaRPr lang="en-US" dirty="0"/>
                    </a:p>
                  </a:txBody>
                  <a:tcPr/>
                </a:tc>
                <a:tc>
                  <a:txBody>
                    <a:bodyPr/>
                    <a:lstStyle/>
                    <a:p>
                      <a:r>
                        <a:rPr lang="en-US" dirty="0" smtClean="0"/>
                        <a:t>.03221-.0399</a:t>
                      </a:r>
                      <a:endParaRPr lang="en-US" dirty="0"/>
                    </a:p>
                  </a:txBody>
                  <a:tcPr/>
                </a:tc>
                <a:tc>
                  <a:txBody>
                    <a:bodyPr/>
                    <a:lstStyle/>
                    <a:p>
                      <a:r>
                        <a:rPr lang="en-US" dirty="0" smtClean="0"/>
                        <a:t>$5.45</a:t>
                      </a:r>
                      <a:endParaRPr lang="en-US" dirty="0"/>
                    </a:p>
                  </a:txBody>
                  <a:tcPr/>
                </a:tc>
                <a:tc>
                  <a:txBody>
                    <a:bodyPr/>
                    <a:lstStyle/>
                    <a:p>
                      <a:r>
                        <a:rPr lang="en-US" dirty="0" smtClean="0"/>
                        <a:t>.03533-.03990</a:t>
                      </a:r>
                      <a:endParaRPr lang="en-US" dirty="0"/>
                    </a:p>
                  </a:txBody>
                  <a:tcPr/>
                </a:tc>
                <a:tc>
                  <a:txBody>
                    <a:bodyPr/>
                    <a:lstStyle/>
                    <a:p>
                      <a:r>
                        <a:rPr lang="en-US" dirty="0" smtClean="0"/>
                        <a:t>$5.49</a:t>
                      </a:r>
                      <a:endParaRPr lang="en-US" dirty="0"/>
                    </a:p>
                  </a:txBody>
                  <a:tcPr/>
                </a:tc>
              </a:tr>
              <a:tr h="370840">
                <a:tc>
                  <a:txBody>
                    <a:bodyPr/>
                    <a:lstStyle/>
                    <a:p>
                      <a:r>
                        <a:rPr lang="en-US" dirty="0" smtClean="0"/>
                        <a:t>NIPSCO off-peak</a:t>
                      </a:r>
                      <a:endParaRPr lang="en-US" dirty="0"/>
                    </a:p>
                  </a:txBody>
                  <a:tcPr/>
                </a:tc>
                <a:tc>
                  <a:txBody>
                    <a:bodyPr/>
                    <a:lstStyle/>
                    <a:p>
                      <a:r>
                        <a:rPr lang="en-US" dirty="0" smtClean="0"/>
                        <a:t>.02377-.02847</a:t>
                      </a:r>
                      <a:endParaRPr lang="en-US" dirty="0"/>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.02196-.02631</a:t>
                      </a:r>
                    </a:p>
                    <a:p>
                      <a:endParaRPr lang="en-US" dirty="0"/>
                    </a:p>
                  </a:txBody>
                  <a:tcPr/>
                </a:tc>
                <a:tc>
                  <a:txBody>
                    <a:bodyPr/>
                    <a:lstStyle/>
                    <a:p>
                      <a:endParaRPr lang="en-US"/>
                    </a:p>
                  </a:txBody>
                  <a:tcPr/>
                </a:tc>
              </a:tr>
              <a:tr h="370840">
                <a:tc>
                  <a:txBody>
                    <a:bodyPr/>
                    <a:lstStyle/>
                    <a:p>
                      <a:r>
                        <a:rPr lang="en-US" dirty="0" smtClean="0"/>
                        <a:t>Vectren peak</a:t>
                      </a:r>
                      <a:endParaRPr lang="en-US" dirty="0"/>
                    </a:p>
                  </a:txBody>
                  <a:tcPr/>
                </a:tc>
                <a:tc>
                  <a:txBody>
                    <a:bodyPr/>
                    <a:lstStyle/>
                    <a:p>
                      <a:r>
                        <a:rPr lang="en-US" dirty="0" smtClean="0"/>
                        <a:t>$0.03882</a:t>
                      </a:r>
                      <a:endParaRPr lang="en-US" dirty="0"/>
                    </a:p>
                  </a:txBody>
                  <a:tcPr/>
                </a:tc>
                <a:tc>
                  <a:txBody>
                    <a:bodyPr/>
                    <a:lstStyle/>
                    <a:p>
                      <a:r>
                        <a:rPr lang="en-US" dirty="0" smtClean="0"/>
                        <a:t>$4.81</a:t>
                      </a:r>
                      <a:endParaRPr lang="en-US" dirty="0"/>
                    </a:p>
                  </a:txBody>
                  <a:tcPr/>
                </a:tc>
                <a:tc>
                  <a:txBody>
                    <a:bodyPr/>
                    <a:lstStyle/>
                    <a:p>
                      <a:r>
                        <a:rPr lang="en-US" dirty="0" smtClean="0"/>
                        <a:t>$0.04077</a:t>
                      </a:r>
                      <a:endParaRPr lang="en-US" dirty="0"/>
                    </a:p>
                  </a:txBody>
                  <a:tcPr/>
                </a:tc>
                <a:tc>
                  <a:txBody>
                    <a:bodyPr/>
                    <a:lstStyle/>
                    <a:p>
                      <a:r>
                        <a:rPr lang="en-US" dirty="0" smtClean="0"/>
                        <a:t>$5.03</a:t>
                      </a:r>
                      <a:endParaRPr lang="en-US" dirty="0"/>
                    </a:p>
                  </a:txBody>
                  <a:tcPr/>
                </a:tc>
              </a:tr>
              <a:tr h="370840">
                <a:tc>
                  <a:txBody>
                    <a:bodyPr/>
                    <a:lstStyle/>
                    <a:p>
                      <a:r>
                        <a:rPr lang="en-US" dirty="0" smtClean="0"/>
                        <a:t>Vectren off-peak</a:t>
                      </a:r>
                      <a:endParaRPr lang="en-US" dirty="0"/>
                    </a:p>
                  </a:txBody>
                  <a:tcPr/>
                </a:tc>
                <a:tc>
                  <a:txBody>
                    <a:bodyPr/>
                    <a:lstStyle/>
                    <a:p>
                      <a:r>
                        <a:rPr lang="en-US" dirty="0" smtClean="0"/>
                        <a:t>$0.03428</a:t>
                      </a:r>
                      <a:endParaRPr lang="en-US" dirty="0"/>
                    </a:p>
                  </a:txBody>
                  <a:tcPr/>
                </a:tc>
                <a:tc>
                  <a:txBody>
                    <a:bodyPr/>
                    <a:lstStyle/>
                    <a:p>
                      <a:endParaRPr lang="en-US"/>
                    </a:p>
                  </a:txBody>
                  <a:tcPr/>
                </a:tc>
                <a:tc>
                  <a:txBody>
                    <a:bodyPr/>
                    <a:lstStyle/>
                    <a:p>
                      <a:r>
                        <a:rPr lang="en-US" smtClean="0"/>
                        <a:t>$0.03603</a:t>
                      </a:r>
                      <a:endParaRPr lang="en-US"/>
                    </a:p>
                  </a:txBody>
                  <a:tcPr/>
                </a:tc>
                <a:tc>
                  <a:txBody>
                    <a:bodyPr/>
                    <a:lstStyle/>
                    <a:p>
                      <a:endParaRPr lang="en-US"/>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170 IAC 4.1. </a:t>
            </a:r>
            <a:r>
              <a:rPr lang="en-US" dirty="0" err="1" smtClean="0"/>
              <a:t>Cogen</a:t>
            </a:r>
            <a:r>
              <a:rPr lang="en-US" dirty="0" smtClean="0"/>
              <a:t> &amp; Alternate </a:t>
            </a:r>
            <a:br>
              <a:rPr lang="en-US" dirty="0" smtClean="0"/>
            </a:br>
            <a:r>
              <a:rPr lang="en-US" dirty="0" smtClean="0"/>
              <a:t>Energy Production Facilities</a:t>
            </a:r>
            <a:endParaRPr lang="en-US" dirty="0"/>
          </a:p>
        </p:txBody>
      </p:sp>
      <p:sp>
        <p:nvSpPr>
          <p:cNvPr id="3" name="Content Placeholder 2"/>
          <p:cNvSpPr>
            <a:spLocks noGrp="1"/>
          </p:cNvSpPr>
          <p:nvPr>
            <p:ph idx="1"/>
          </p:nvPr>
        </p:nvSpPr>
        <p:spPr/>
        <p:txBody>
          <a:bodyPr/>
          <a:lstStyle/>
          <a:p>
            <a:r>
              <a:rPr lang="en-US" b="1" dirty="0" smtClean="0"/>
              <a:t>170 IAC 4-4.1-4 Filing of rate data—annually</a:t>
            </a:r>
          </a:p>
          <a:p>
            <a:r>
              <a:rPr lang="en-US" b="1" dirty="0" smtClean="0"/>
              <a:t>170 IAC 4-4.1-5 Obligation to purchase and sell</a:t>
            </a:r>
          </a:p>
          <a:p>
            <a:r>
              <a:rPr lang="en-US" b="1" dirty="0" smtClean="0"/>
              <a:t>170 IAC 4-4.1-8 Rates for energy purchase</a:t>
            </a:r>
          </a:p>
          <a:p>
            <a:r>
              <a:rPr lang="en-US" b="1" dirty="0" smtClean="0"/>
              <a:t>170 IAC 4-4.1-9 Rates for capacity purchase</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History of  Indiana VFITs</a:t>
            </a:r>
            <a:endParaRPr lang="en-US" dirty="0">
              <a:solidFill>
                <a:schemeClr val="accent1">
                  <a:satMod val="150000"/>
                </a:schemeClr>
              </a:solidFill>
            </a:endParaRPr>
          </a:p>
        </p:txBody>
      </p:sp>
      <p:sp>
        <p:nvSpPr>
          <p:cNvPr id="9219" name="Text Placeholder 2"/>
          <p:cNvSpPr>
            <a:spLocks noGrp="1"/>
          </p:cNvSpPr>
          <p:nvPr>
            <p:ph type="body" idx="1"/>
          </p:nvPr>
        </p:nvSpPr>
        <p:spPr>
          <a:xfrm>
            <a:off x="741363" y="1828800"/>
            <a:ext cx="8021637" cy="685800"/>
          </a:xfrm>
        </p:spPr>
        <p:txBody>
          <a:bodyPr/>
          <a:lstStyle/>
          <a:p>
            <a:r>
              <a:rPr lang="en-US" dirty="0" smtClean="0"/>
              <a:t>Indianapolis Power and Light  (IPL) Rate REP &amp; Northern Indiana Public Service Company (NIPSCO)  Experimental Rate 665 Renewable FIT</a:t>
            </a:r>
          </a:p>
        </p:txBody>
      </p:sp>
      <p:pic>
        <p:nvPicPr>
          <p:cNvPr id="9220" name="Picture 3" descr="solar-eclipse_2 (2).jpg"/>
          <p:cNvPicPr>
            <a:picLocks noChangeAspect="1"/>
          </p:cNvPicPr>
          <p:nvPr/>
        </p:nvPicPr>
        <p:blipFill>
          <a:blip r:embed="rId2" cstate="print"/>
          <a:srcRect/>
          <a:stretch>
            <a:fillRect/>
          </a:stretch>
        </p:blipFill>
        <p:spPr bwMode="auto">
          <a:xfrm>
            <a:off x="7467600" y="304800"/>
            <a:ext cx="1511300" cy="13652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IPL Rate REP History</a:t>
            </a:r>
            <a:endParaRPr lang="en-US" dirty="0">
              <a:solidFill>
                <a:schemeClr val="accent1">
                  <a:satMod val="150000"/>
                </a:schemeClr>
              </a:solidFill>
            </a:endParaRPr>
          </a:p>
        </p:txBody>
      </p:sp>
      <p:sp>
        <p:nvSpPr>
          <p:cNvPr id="10243" name="Content Placeholder 2"/>
          <p:cNvSpPr>
            <a:spLocks noGrp="1"/>
          </p:cNvSpPr>
          <p:nvPr>
            <p:ph idx="1"/>
          </p:nvPr>
        </p:nvSpPr>
        <p:spPr/>
        <p:txBody>
          <a:bodyPr/>
          <a:lstStyle/>
          <a:p>
            <a:r>
              <a:rPr lang="en-US" dirty="0" smtClean="0"/>
              <a:t>Cause No. 43623 </a:t>
            </a:r>
          </a:p>
          <a:p>
            <a:pPr lvl="1"/>
            <a:r>
              <a:rPr lang="en-US" dirty="0" smtClean="0"/>
              <a:t>Petition filed 12/29/08</a:t>
            </a:r>
          </a:p>
          <a:p>
            <a:pPr lvl="1"/>
            <a:r>
              <a:rPr lang="en-US" dirty="0" smtClean="0"/>
              <a:t>Order issued 2/10/10</a:t>
            </a:r>
          </a:p>
          <a:p>
            <a:r>
              <a:rPr lang="en-US" dirty="0" smtClean="0"/>
              <a:t>Cause No. 43960 </a:t>
            </a:r>
          </a:p>
          <a:p>
            <a:pPr lvl="1"/>
            <a:r>
              <a:rPr lang="en-US" dirty="0" smtClean="0"/>
              <a:t>Petition filed 10/13/10</a:t>
            </a:r>
          </a:p>
          <a:p>
            <a:pPr lvl="1"/>
            <a:r>
              <a:rPr lang="en-US" dirty="0" smtClean="0"/>
              <a:t>Motion to temporarily suspend Rate REP 2/7/11</a:t>
            </a:r>
          </a:p>
          <a:p>
            <a:pPr lvl="1"/>
            <a:r>
              <a:rPr lang="en-US" dirty="0" smtClean="0"/>
              <a:t>Order issued 11/22/11</a:t>
            </a:r>
          </a:p>
          <a:p>
            <a:endParaRPr lang="en-US" dirty="0" smtClean="0"/>
          </a:p>
        </p:txBody>
      </p:sp>
      <p:pic>
        <p:nvPicPr>
          <p:cNvPr id="1024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IPL Rate REP History </a:t>
            </a:r>
            <a:r>
              <a:rPr lang="en-US" dirty="0" err="1" smtClean="0"/>
              <a:t>con’t</a:t>
            </a:r>
            <a:endParaRPr lang="en-US" dirty="0"/>
          </a:p>
        </p:txBody>
      </p:sp>
      <p:sp>
        <p:nvSpPr>
          <p:cNvPr id="3" name="Content Placeholder 2"/>
          <p:cNvSpPr>
            <a:spLocks noGrp="1"/>
          </p:cNvSpPr>
          <p:nvPr>
            <p:ph idx="1"/>
          </p:nvPr>
        </p:nvSpPr>
        <p:spPr/>
        <p:txBody>
          <a:bodyPr/>
          <a:lstStyle/>
          <a:p>
            <a:r>
              <a:rPr lang="en-US" dirty="0" smtClean="0"/>
              <a:t>Cause No. 44018 </a:t>
            </a:r>
          </a:p>
          <a:p>
            <a:pPr lvl="1"/>
            <a:r>
              <a:rPr lang="en-US" dirty="0" smtClean="0"/>
              <a:t>Petition filed 4/11/11</a:t>
            </a:r>
          </a:p>
          <a:p>
            <a:pPr lvl="1"/>
            <a:r>
              <a:rPr lang="en-US" dirty="0" smtClean="0"/>
              <a:t>Order  issued 03/07/2012</a:t>
            </a:r>
          </a:p>
          <a:p>
            <a:pPr lvl="1"/>
            <a:r>
              <a:rPr lang="en-US" dirty="0" smtClean="0"/>
              <a:t>Tariff expired 3/30/2013</a:t>
            </a:r>
          </a:p>
          <a:p>
            <a:pPr lvl="1"/>
            <a:r>
              <a:rPr lang="en-US" dirty="0" smtClean="0"/>
              <a:t>All projects with IURC approved contracts must be commissioned by ???</a:t>
            </a:r>
          </a:p>
          <a:p>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NIPSCO  VFIT 1.0 History</a:t>
            </a:r>
            <a:endParaRPr lang="en-US" dirty="0">
              <a:solidFill>
                <a:schemeClr val="accent1">
                  <a:satMod val="150000"/>
                </a:schemeClr>
              </a:solidFill>
            </a:endParaRPr>
          </a:p>
        </p:txBody>
      </p:sp>
      <p:sp>
        <p:nvSpPr>
          <p:cNvPr id="11267" name="Content Placeholder 2"/>
          <p:cNvSpPr>
            <a:spLocks noGrp="1"/>
          </p:cNvSpPr>
          <p:nvPr>
            <p:ph idx="1"/>
          </p:nvPr>
        </p:nvSpPr>
        <p:spPr/>
        <p:txBody>
          <a:bodyPr/>
          <a:lstStyle/>
          <a:p>
            <a:r>
              <a:rPr lang="en-US" dirty="0" smtClean="0"/>
              <a:t>Cause No. 43922 filed 7/16/10</a:t>
            </a:r>
          </a:p>
          <a:p>
            <a:r>
              <a:rPr lang="en-US" dirty="0" smtClean="0"/>
              <a:t>Technical conference held 10/04/10</a:t>
            </a:r>
          </a:p>
          <a:p>
            <a:r>
              <a:rPr lang="en-US" dirty="0" smtClean="0"/>
              <a:t>Settlement Agreement filed 4/18/11</a:t>
            </a:r>
          </a:p>
          <a:p>
            <a:r>
              <a:rPr lang="en-US" dirty="0" smtClean="0"/>
              <a:t>IURC order issued: 7/11/2011</a:t>
            </a:r>
          </a:p>
          <a:p>
            <a:r>
              <a:rPr lang="en-US" dirty="0" smtClean="0"/>
              <a:t>Two stakeholder annual meetings held in</a:t>
            </a:r>
          </a:p>
          <a:p>
            <a:pPr lvl="1"/>
            <a:r>
              <a:rPr lang="en-US" dirty="0" smtClean="0"/>
              <a:t>Goshen on 7/18/ 12; and</a:t>
            </a:r>
          </a:p>
          <a:p>
            <a:pPr lvl="1"/>
            <a:r>
              <a:rPr lang="en-US" dirty="0" smtClean="0"/>
              <a:t>Munster on 8/1/13</a:t>
            </a:r>
          </a:p>
          <a:p>
            <a:pPr lvl="1" algn="ctr">
              <a:buNone/>
            </a:pPr>
            <a:endParaRPr lang="en-US" dirty="0" smtClean="0"/>
          </a:p>
          <a:p>
            <a:pPr lvl="1">
              <a:buNone/>
            </a:pPr>
            <a:r>
              <a:rPr lang="en-US" b="1" dirty="0" smtClean="0">
                <a:solidFill>
                  <a:srgbClr val="FF0000"/>
                </a:solidFill>
              </a:rPr>
              <a:t>NIPSCO VFIT 1.0 expires 12/31/13</a:t>
            </a:r>
          </a:p>
        </p:txBody>
      </p:sp>
      <p:pic>
        <p:nvPicPr>
          <p:cNvPr id="11268"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NIPSCO VFIT 2.0</a:t>
            </a:r>
            <a:endParaRPr lang="en-US" dirty="0"/>
          </a:p>
        </p:txBody>
      </p:sp>
      <p:sp>
        <p:nvSpPr>
          <p:cNvPr id="3" name="Content Placeholder 2"/>
          <p:cNvSpPr>
            <a:spLocks noGrp="1"/>
          </p:cNvSpPr>
          <p:nvPr>
            <p:ph idx="1"/>
          </p:nvPr>
        </p:nvSpPr>
        <p:spPr/>
        <p:txBody>
          <a:bodyPr/>
          <a:lstStyle/>
          <a:p>
            <a:r>
              <a:rPr lang="en-US" dirty="0" smtClean="0"/>
              <a:t>NIPSCO filed petition with IURC 9/11/13 in Cause No. 44393 to explore another VFIT</a:t>
            </a:r>
          </a:p>
          <a:p>
            <a:pPr lvl="1"/>
            <a:r>
              <a:rPr lang="en-US" dirty="0" smtClean="0"/>
              <a:t>Prehearing conference TBA</a:t>
            </a:r>
          </a:p>
          <a:p>
            <a:pPr lvl="1"/>
            <a:r>
              <a:rPr lang="en-US" dirty="0" smtClean="0"/>
              <a:t>Technical conference TBA</a:t>
            </a:r>
          </a:p>
          <a:p>
            <a:r>
              <a:rPr lang="en-US" dirty="0" smtClean="0"/>
              <a:t>IndianaDG filed petition to intervene 9/15/13</a:t>
            </a:r>
          </a:p>
          <a:p>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Duke Air Permit Settlement</a:t>
            </a:r>
            <a:endParaRPr lang="en-US" dirty="0"/>
          </a:p>
        </p:txBody>
      </p:sp>
      <p:sp>
        <p:nvSpPr>
          <p:cNvPr id="3" name="Content Placeholder 2"/>
          <p:cNvSpPr>
            <a:spLocks noGrp="1"/>
          </p:cNvSpPr>
          <p:nvPr>
            <p:ph idx="1"/>
          </p:nvPr>
        </p:nvSpPr>
        <p:spPr/>
        <p:txBody>
          <a:bodyPr/>
          <a:lstStyle/>
          <a:p>
            <a:r>
              <a:rPr lang="en-US" dirty="0" smtClean="0"/>
              <a:t>Duke Energy Indiana (DEI) enters into Settlement Agreement on Edwardsport air permit on 8/28/13 requiring DEI to either:</a:t>
            </a:r>
          </a:p>
          <a:p>
            <a:pPr lvl="1"/>
            <a:r>
              <a:rPr lang="en-US" dirty="0" smtClean="0"/>
              <a:t>Implement a feed-in tariff for Solar PV modeled on the current NIPSCO FIT; </a:t>
            </a:r>
            <a:r>
              <a:rPr lang="en-US" b="1" u="sng" dirty="0" smtClean="0">
                <a:solidFill>
                  <a:srgbClr val="FF0000"/>
                </a:solidFill>
              </a:rPr>
              <a:t>or</a:t>
            </a:r>
          </a:p>
          <a:p>
            <a:pPr lvl="1"/>
            <a:r>
              <a:rPr lang="en-US" dirty="0" smtClean="0"/>
              <a:t>Construct/install, and/or execute a long term contract with one or more independent producers for energy and capacity from wind and/or solar with a combined nameplate capacity of no less than 15 MWs (minimum shall be 5 MW solar).</a:t>
            </a:r>
          </a:p>
          <a:p>
            <a:pPr lvl="1"/>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Possible</a:t>
            </a:r>
            <a:r>
              <a:rPr lang="en-US" dirty="0" smtClean="0"/>
              <a:t> Duke VFIT</a:t>
            </a:r>
            <a:endParaRPr lang="en-US" dirty="0"/>
          </a:p>
        </p:txBody>
      </p:sp>
      <p:sp>
        <p:nvSpPr>
          <p:cNvPr id="3" name="Content Placeholder 2"/>
          <p:cNvSpPr>
            <a:spLocks noGrp="1"/>
          </p:cNvSpPr>
          <p:nvPr>
            <p:ph idx="1"/>
          </p:nvPr>
        </p:nvSpPr>
        <p:spPr/>
        <p:txBody>
          <a:bodyPr/>
          <a:lstStyle/>
          <a:p>
            <a:r>
              <a:rPr lang="en-US" dirty="0" smtClean="0"/>
              <a:t>Duke Energy Indiana (DEI) VFIT:</a:t>
            </a:r>
          </a:p>
          <a:p>
            <a:pPr lvl="1"/>
            <a:r>
              <a:rPr lang="en-US" dirty="0" smtClean="0"/>
              <a:t>Implemented in DEI service territory;</a:t>
            </a:r>
          </a:p>
          <a:p>
            <a:pPr lvl="1"/>
            <a:r>
              <a:rPr lang="en-US" dirty="0" smtClean="0"/>
              <a:t>Total program cap no fewer than 30 MW;</a:t>
            </a:r>
          </a:p>
          <a:p>
            <a:pPr lvl="1"/>
            <a:r>
              <a:rPr lang="en-US" dirty="0" smtClean="0"/>
              <a:t>No fewer than 5 MW to be reserved for small systems (no larger than 10 kW in size); and</a:t>
            </a:r>
          </a:p>
          <a:p>
            <a:pPr lvl="1"/>
            <a:r>
              <a:rPr lang="en-US" dirty="0" smtClean="0"/>
              <a:t>Be requested in a filing not later than 6/1/14.</a:t>
            </a:r>
          </a:p>
          <a:p>
            <a:pPr lvl="1">
              <a:buNone/>
            </a:pPr>
            <a:endParaRPr lang="en-US" dirty="0" smtClean="0"/>
          </a:p>
          <a:p>
            <a:pPr lvl="1">
              <a:buNone/>
            </a:pPr>
            <a:r>
              <a:rPr lang="en-US" i="1" dirty="0" smtClean="0">
                <a:solidFill>
                  <a:srgbClr val="FF0000"/>
                </a:solidFill>
              </a:rPr>
              <a:t>Settlement not to preclude DEI and Petitioners from collaborating on other or additional VFITs.</a:t>
            </a:r>
          </a:p>
          <a:p>
            <a:pPr lvl="1"/>
            <a:endParaRPr lang="en-US" dirty="0" smtClean="0"/>
          </a:p>
          <a:p>
            <a:pPr lvl="1"/>
            <a:endParaRPr lang="en-US" dirty="0" smtClean="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Mission Statement</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
        <p:nvSpPr>
          <p:cNvPr id="6" name="Content Placeholder 5"/>
          <p:cNvSpPr>
            <a:spLocks noGrp="1"/>
          </p:cNvSpPr>
          <p:nvPr>
            <p:ph idx="1"/>
          </p:nvPr>
        </p:nvSpPr>
        <p:spPr/>
        <p:txBody>
          <a:bodyPr/>
          <a:lstStyle/>
          <a:p>
            <a:r>
              <a:rPr lang="en-US" dirty="0" smtClean="0"/>
              <a:t>To be the voice of the renewable energy (RE) and distributed generation (DG) business, educational and public sectors in Indiana to advocate public policies and to foster economic growth which fosters this business sector, creates jobs, promotes national security, provides stabilized energy resources and improves the quality of the environment.</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1062"/>
          </a:xfrm>
        </p:spPr>
        <p:txBody>
          <a:bodyPr/>
          <a:lstStyle/>
          <a:p>
            <a:pPr fontAlgn="auto">
              <a:spcAft>
                <a:spcPts val="0"/>
              </a:spcAft>
              <a:defRPr/>
            </a:pPr>
            <a:r>
              <a:rPr lang="en-US" dirty="0" smtClean="0">
                <a:solidFill>
                  <a:schemeClr val="accent1">
                    <a:satMod val="150000"/>
                  </a:schemeClr>
                </a:solidFill>
              </a:rPr>
              <a:t>IPL vs. NIPSCO  VFIT Rates</a:t>
            </a:r>
            <a:endParaRPr lang="en-US" dirty="0">
              <a:solidFill>
                <a:schemeClr val="accent1">
                  <a:satMod val="150000"/>
                </a:schemeClr>
              </a:solidFill>
            </a:endParaRPr>
          </a:p>
        </p:txBody>
      </p:sp>
      <p:sp>
        <p:nvSpPr>
          <p:cNvPr id="3" name="Text Placeholder 2"/>
          <p:cNvSpPr>
            <a:spLocks noGrp="1"/>
          </p:cNvSpPr>
          <p:nvPr>
            <p:ph type="body" idx="1"/>
          </p:nvPr>
        </p:nvSpPr>
        <p:spPr>
          <a:xfrm>
            <a:off x="457200" y="1698625"/>
            <a:ext cx="4040188" cy="715963"/>
          </a:xfrm>
        </p:spPr>
        <p:txBody>
          <a:bodyPr rtlCol="0">
            <a:normAutofit/>
          </a:bodyPr>
          <a:lstStyle/>
          <a:p>
            <a:pPr fontAlgn="auto">
              <a:spcBef>
                <a:spcPts val="0"/>
              </a:spcBef>
              <a:spcAft>
                <a:spcPts val="0"/>
              </a:spcAft>
              <a:buFont typeface="Wingdings 2"/>
              <a:buNone/>
              <a:defRPr/>
            </a:pPr>
            <a:r>
              <a:rPr lang="en-US" dirty="0" smtClean="0"/>
              <a:t>IPL Rate REP	</a:t>
            </a:r>
            <a:endParaRPr lang="en-US" dirty="0"/>
          </a:p>
        </p:txBody>
      </p:sp>
      <p:sp>
        <p:nvSpPr>
          <p:cNvPr id="12292" name="Content Placeholder 3"/>
          <p:cNvSpPr>
            <a:spLocks noGrp="1"/>
          </p:cNvSpPr>
          <p:nvPr>
            <p:ph sz="half" idx="2"/>
          </p:nvPr>
        </p:nvSpPr>
        <p:spPr>
          <a:xfrm>
            <a:off x="457200" y="2449513"/>
            <a:ext cx="4040188" cy="3951287"/>
          </a:xfrm>
        </p:spPr>
        <p:txBody>
          <a:bodyPr/>
          <a:lstStyle/>
          <a:p>
            <a:pPr lvl="1"/>
            <a:r>
              <a:rPr lang="en-US" dirty="0" smtClean="0"/>
              <a:t>Wind 50-100 KW: $0.14/kWh</a:t>
            </a:r>
          </a:p>
          <a:p>
            <a:pPr lvl="1"/>
            <a:r>
              <a:rPr lang="en-US" dirty="0" smtClean="0"/>
              <a:t>Wind 100 kW-1 MW: $0.105</a:t>
            </a:r>
          </a:p>
          <a:p>
            <a:pPr lvl="1"/>
            <a:r>
              <a:rPr lang="en-US" dirty="0" smtClean="0"/>
              <a:t>Wind &gt; I MW:$0.075/kWh</a:t>
            </a:r>
          </a:p>
          <a:p>
            <a:pPr lvl="1"/>
            <a:r>
              <a:rPr lang="en-US" dirty="0" smtClean="0"/>
              <a:t>Solar 20-100 kW: $0.24/kWh</a:t>
            </a:r>
          </a:p>
          <a:p>
            <a:pPr lvl="1"/>
            <a:r>
              <a:rPr lang="en-US" dirty="0" smtClean="0"/>
              <a:t>Solar &gt;100 kW: $0.20/kWh</a:t>
            </a:r>
          </a:p>
          <a:p>
            <a:pPr lvl="1"/>
            <a:r>
              <a:rPr lang="en-US" dirty="0" smtClean="0"/>
              <a:t>Biomass 50 kW- 1 MW: $.085</a:t>
            </a:r>
          </a:p>
          <a:p>
            <a:pPr lvl="1"/>
            <a:endParaRPr lang="en-US" dirty="0" smtClean="0"/>
          </a:p>
          <a:p>
            <a:pPr lvl="1"/>
            <a:endParaRPr lang="en-US" dirty="0" smtClean="0"/>
          </a:p>
          <a:p>
            <a:endParaRPr lang="en-US" dirty="0" smtClean="0"/>
          </a:p>
        </p:txBody>
      </p:sp>
      <p:sp>
        <p:nvSpPr>
          <p:cNvPr id="5" name="Text Placeholder 4"/>
          <p:cNvSpPr>
            <a:spLocks noGrp="1"/>
          </p:cNvSpPr>
          <p:nvPr>
            <p:ph type="body" sz="quarter" idx="3"/>
          </p:nvPr>
        </p:nvSpPr>
        <p:spPr>
          <a:xfrm>
            <a:off x="4645025" y="1698625"/>
            <a:ext cx="4041775" cy="715963"/>
          </a:xfrm>
        </p:spPr>
        <p:txBody>
          <a:bodyPr rtlCol="0">
            <a:normAutofit/>
          </a:bodyPr>
          <a:lstStyle/>
          <a:p>
            <a:pPr fontAlgn="auto">
              <a:spcBef>
                <a:spcPts val="0"/>
              </a:spcBef>
              <a:spcAft>
                <a:spcPts val="0"/>
              </a:spcAft>
              <a:buFont typeface="Wingdings 2"/>
              <a:buNone/>
              <a:defRPr/>
            </a:pPr>
            <a:r>
              <a:rPr lang="en-US" dirty="0" smtClean="0"/>
              <a:t>NIPSCO Rate 665</a:t>
            </a:r>
            <a:endParaRPr lang="en-US" dirty="0"/>
          </a:p>
        </p:txBody>
      </p:sp>
      <p:sp>
        <p:nvSpPr>
          <p:cNvPr id="12294" name="Content Placeholder 5"/>
          <p:cNvSpPr>
            <a:spLocks noGrp="1"/>
          </p:cNvSpPr>
          <p:nvPr>
            <p:ph sz="quarter" idx="4"/>
          </p:nvPr>
        </p:nvSpPr>
        <p:spPr>
          <a:xfrm>
            <a:off x="4645025" y="2449513"/>
            <a:ext cx="4041775" cy="3951287"/>
          </a:xfrm>
        </p:spPr>
        <p:txBody>
          <a:bodyPr/>
          <a:lstStyle/>
          <a:p>
            <a:pPr lvl="1"/>
            <a:r>
              <a:rPr lang="en-US" dirty="0" smtClean="0"/>
              <a:t>Wind ≤ 100kW: $0.17/kWh </a:t>
            </a:r>
          </a:p>
          <a:p>
            <a:pPr lvl="1"/>
            <a:r>
              <a:rPr lang="en-US" dirty="0" smtClean="0"/>
              <a:t>Wind 101kW-2MW: $0.10/kWh </a:t>
            </a:r>
          </a:p>
          <a:p>
            <a:pPr lvl="1"/>
            <a:r>
              <a:rPr lang="en-US" dirty="0" smtClean="0"/>
              <a:t>Solar ≤ 10kW: $0.30/kWh </a:t>
            </a:r>
          </a:p>
          <a:p>
            <a:pPr lvl="1"/>
            <a:r>
              <a:rPr lang="en-US" dirty="0" smtClean="0"/>
              <a:t>Solar 11kW-2MW: $0.26/kWh </a:t>
            </a:r>
          </a:p>
          <a:p>
            <a:pPr lvl="1"/>
            <a:r>
              <a:rPr lang="en-US" dirty="0" smtClean="0"/>
              <a:t>Biomass ≤ 5MW: $0.106/kWh </a:t>
            </a:r>
          </a:p>
          <a:p>
            <a:pPr lvl="1"/>
            <a:r>
              <a:rPr lang="en-US" dirty="0" smtClean="0"/>
              <a:t>New Hydro ≤ 1MW: $0.12/kWh </a:t>
            </a:r>
          </a:p>
          <a:p>
            <a:pPr lvl="1">
              <a:buFont typeface="Wingdings" pitchFamily="2" charset="2"/>
              <a:buNone/>
            </a:pPr>
            <a:endParaRPr lang="en-US" dirty="0" smtClean="0"/>
          </a:p>
        </p:txBody>
      </p:sp>
      <p:pic>
        <p:nvPicPr>
          <p:cNvPr id="12295" name="Picture 6"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Next Steps?</a:t>
            </a:r>
            <a:endParaRPr lang="en-US" dirty="0"/>
          </a:p>
        </p:txBody>
      </p:sp>
      <p:sp>
        <p:nvSpPr>
          <p:cNvPr id="3" name="Content Placeholder 2"/>
          <p:cNvSpPr>
            <a:spLocks noGrp="1"/>
          </p:cNvSpPr>
          <p:nvPr>
            <p:ph idx="1"/>
          </p:nvPr>
        </p:nvSpPr>
        <p:spPr/>
        <p:txBody>
          <a:bodyPr/>
          <a:lstStyle/>
          <a:p>
            <a:r>
              <a:rPr lang="en-US" dirty="0" smtClean="0"/>
              <a:t>What steps or actions can be taken to encourage more electric utilities to offer VFITs in Indiana?</a:t>
            </a:r>
          </a:p>
          <a:p>
            <a:r>
              <a:rPr lang="en-US" dirty="0" smtClean="0"/>
              <a:t>What happens at the end of current 15 year VFIT contracts?</a:t>
            </a:r>
          </a:p>
          <a:p>
            <a:r>
              <a:rPr lang="en-US" dirty="0" smtClean="0"/>
              <a:t>To give VFIT customers option to net meter, net metering rule needs to be revised to:</a:t>
            </a:r>
          </a:p>
          <a:p>
            <a:pPr lvl="1"/>
            <a:r>
              <a:rPr lang="en-US" dirty="0" smtClean="0"/>
              <a:t>Allow net metering &gt; 1 MW; and</a:t>
            </a:r>
          </a:p>
          <a:p>
            <a:pPr lvl="1"/>
            <a:r>
              <a:rPr lang="en-US" dirty="0" smtClean="0"/>
              <a:t>Allow third party net metering.</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and resources</a:t>
            </a:r>
            <a:endParaRPr lang="en-US" dirty="0"/>
          </a:p>
        </p:txBody>
      </p:sp>
      <p:sp>
        <p:nvSpPr>
          <p:cNvPr id="3" name="Content Placeholder 2"/>
          <p:cNvSpPr>
            <a:spLocks noGrp="1"/>
          </p:cNvSpPr>
          <p:nvPr>
            <p:ph idx="1"/>
          </p:nvPr>
        </p:nvSpPr>
        <p:spPr/>
        <p:txBody>
          <a:bodyPr/>
          <a:lstStyle/>
          <a:p>
            <a:r>
              <a:rPr lang="en-US" dirty="0" smtClean="0"/>
              <a:t>Provided upon request</a:t>
            </a:r>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smtClean="0"/>
              <a:t>Laura Ann Arnold, President</a:t>
            </a:r>
          </a:p>
          <a:p>
            <a:pPr lvl="1">
              <a:buNone/>
            </a:pPr>
            <a:r>
              <a:rPr lang="en-US" dirty="0" smtClean="0"/>
              <a:t>Indiana Distributed Energy Alliance</a:t>
            </a:r>
          </a:p>
          <a:p>
            <a:pPr lvl="1">
              <a:buNone/>
            </a:pPr>
            <a:r>
              <a:rPr lang="en-US" dirty="0" smtClean="0"/>
              <a:t>545 E. Eleventh Street</a:t>
            </a:r>
          </a:p>
          <a:p>
            <a:pPr lvl="1">
              <a:buNone/>
            </a:pPr>
            <a:r>
              <a:rPr lang="en-US" dirty="0" smtClean="0"/>
              <a:t>Indianapolis, IN 46202</a:t>
            </a:r>
          </a:p>
          <a:p>
            <a:pPr lvl="1">
              <a:buNone/>
            </a:pPr>
            <a:r>
              <a:rPr lang="en-US" dirty="0" smtClean="0"/>
              <a:t>(317) 635-1701</a:t>
            </a:r>
          </a:p>
          <a:p>
            <a:pPr lvl="1">
              <a:buNone/>
            </a:pPr>
            <a:r>
              <a:rPr lang="en-US" dirty="0" smtClean="0"/>
              <a:t>(317) 502-5123 cell</a:t>
            </a:r>
          </a:p>
          <a:p>
            <a:pPr lvl="1">
              <a:buNone/>
            </a:pPr>
            <a:r>
              <a:rPr lang="en-US" dirty="0" smtClean="0">
                <a:hlinkClick r:id="rId2"/>
              </a:rPr>
              <a:t>Laura.Arnold@IndianaDG.net</a:t>
            </a:r>
            <a:r>
              <a:rPr lang="en-US" dirty="0" smtClean="0"/>
              <a:t> or</a:t>
            </a:r>
          </a:p>
          <a:p>
            <a:pPr lvl="1">
              <a:buNone/>
            </a:pPr>
            <a:r>
              <a:rPr lang="en-US" dirty="0" smtClean="0">
                <a:hlinkClick r:id="rId3"/>
              </a:rPr>
              <a:t>Laura.Arnold@thearnoldgroup.biz</a:t>
            </a:r>
            <a:r>
              <a:rPr lang="en-US" dirty="0" smtClean="0"/>
              <a:t> </a:t>
            </a:r>
          </a:p>
          <a:p>
            <a:pPr lvl="1">
              <a:buNone/>
            </a:pPr>
            <a:endParaRPr lang="en-US" dirty="0"/>
          </a:p>
        </p:txBody>
      </p:sp>
      <p:pic>
        <p:nvPicPr>
          <p:cNvPr id="4" name="Picture 3" descr="solar-eclipse_2 (2).jpg"/>
          <p:cNvPicPr>
            <a:picLocks noChangeAspect="1"/>
          </p:cNvPicPr>
          <p:nvPr/>
        </p:nvPicPr>
        <p:blipFill>
          <a:blip r:embed="rId4"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IndianaDG Social Media</a:t>
            </a:r>
            <a:endParaRPr lang="en-US" dirty="0"/>
          </a:p>
        </p:txBody>
      </p:sp>
      <p:sp>
        <p:nvSpPr>
          <p:cNvPr id="3" name="Content Placeholder 2"/>
          <p:cNvSpPr>
            <a:spLocks noGrp="1"/>
          </p:cNvSpPr>
          <p:nvPr>
            <p:ph idx="1"/>
          </p:nvPr>
        </p:nvSpPr>
        <p:spPr/>
        <p:txBody>
          <a:bodyPr/>
          <a:lstStyle/>
          <a:p>
            <a:r>
              <a:rPr lang="en-US" dirty="0" smtClean="0">
                <a:hlinkClick r:id="rId2"/>
              </a:rPr>
              <a:t>Subscribe to website</a:t>
            </a:r>
            <a:endParaRPr lang="en-US" dirty="0" smtClean="0">
              <a:hlinkClick r:id="rId3"/>
            </a:endParaRPr>
          </a:p>
          <a:p>
            <a:r>
              <a:rPr lang="en-US" dirty="0" smtClean="0">
                <a:hlinkClick r:id="rId3"/>
              </a:rPr>
              <a:t>Follow IndianaDG on Twitter</a:t>
            </a:r>
            <a:endParaRPr lang="en-US" dirty="0" smtClean="0"/>
          </a:p>
          <a:p>
            <a:r>
              <a:rPr lang="en-US" dirty="0" smtClean="0">
                <a:hlinkClick r:id="rId4"/>
              </a:rPr>
              <a:t>Like our Facebook Page</a:t>
            </a:r>
            <a:endParaRPr lang="en-US" dirty="0" smtClean="0"/>
          </a:p>
          <a:p>
            <a:r>
              <a:rPr lang="en-US" dirty="0" smtClean="0">
                <a:hlinkClick r:id="rId5"/>
              </a:rPr>
              <a:t>Join IndianaDG LinkedIn Group</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IndianaDG</a:t>
            </a:r>
            <a:r>
              <a:rPr lang="en-US" dirty="0" smtClean="0"/>
              <a:t> Members</a:t>
            </a:r>
            <a:endParaRPr lang="en-US" dirty="0"/>
          </a:p>
        </p:txBody>
      </p:sp>
      <p:sp>
        <p:nvSpPr>
          <p:cNvPr id="3" name="Content Placeholder 2"/>
          <p:cNvSpPr>
            <a:spLocks noGrp="1"/>
          </p:cNvSpPr>
          <p:nvPr>
            <p:ph idx="1"/>
          </p:nvPr>
        </p:nvSpPr>
        <p:spPr/>
        <p:txBody>
          <a:bodyPr/>
          <a:lstStyle/>
          <a:p>
            <a:r>
              <a:rPr lang="en-US" dirty="0" smtClean="0"/>
              <a:t>Renewable energy and  distributed generation (RE&amp;DG) developers both located in Indiana doing projects here and elsewhere across the country, as well as developers located outside the state either doing business or wanting to do business in Indiana</a:t>
            </a:r>
          </a:p>
          <a:p>
            <a:r>
              <a:rPr lang="en-US" dirty="0" smtClean="0"/>
              <a:t>Manufacturers of RE systems</a:t>
            </a:r>
          </a:p>
          <a:p>
            <a:r>
              <a:rPr lang="en-US" dirty="0" smtClean="0"/>
              <a:t>Supporting non-profits and individuals wanting to develop a project</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Properly designed VFIT #1</a:t>
            </a:r>
            <a:endParaRPr lang="en-US" dirty="0"/>
          </a:p>
        </p:txBody>
      </p:sp>
      <p:sp>
        <p:nvSpPr>
          <p:cNvPr id="3" name="Content Placeholder 2"/>
          <p:cNvSpPr>
            <a:spLocks noGrp="1"/>
          </p:cNvSpPr>
          <p:nvPr>
            <p:ph idx="1"/>
          </p:nvPr>
        </p:nvSpPr>
        <p:spPr/>
        <p:txBody>
          <a:bodyPr/>
          <a:lstStyle/>
          <a:p>
            <a:r>
              <a:rPr lang="en-US" dirty="0" smtClean="0"/>
              <a:t>The key element of a feed-in tariff is to </a:t>
            </a:r>
            <a:r>
              <a:rPr lang="en-US" u="sng" dirty="0" smtClean="0">
                <a:hlinkClick r:id="rId3"/>
              </a:rPr>
              <a:t>set a price that reflects the cost of generating the energy</a:t>
            </a:r>
            <a:r>
              <a:rPr lang="en-US" dirty="0" smtClean="0"/>
              <a:t>, including a reasonable rate of return that is fair and equitable to both investors and ratepayers. </a:t>
            </a:r>
          </a:p>
          <a:p>
            <a:endParaRPr lang="en-US" dirty="0" smtClean="0"/>
          </a:p>
          <a:p>
            <a:r>
              <a:rPr lang="en-US" dirty="0" smtClean="0">
                <a:hlinkClick r:id="rId4"/>
              </a:rPr>
              <a:t>A Properly Designed Feed-in Tariff Can Lower the Cost of Capital and Keep Electric Rates Down</a:t>
            </a:r>
            <a:endParaRPr lang="en-US" dirty="0" smtClean="0"/>
          </a:p>
          <a:p>
            <a:endParaRPr lang="en-US" dirty="0" smtClean="0"/>
          </a:p>
        </p:txBody>
      </p:sp>
      <p:pic>
        <p:nvPicPr>
          <p:cNvPr id="4" name="Picture 3" descr="solar-eclipse_2 (2).jpg"/>
          <p:cNvPicPr>
            <a:picLocks noChangeAspect="1"/>
          </p:cNvPicPr>
          <p:nvPr/>
        </p:nvPicPr>
        <p:blipFill>
          <a:blip r:embed="rId5"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Properly designed VFIT #2</a:t>
            </a:r>
            <a:endParaRPr lang="en-US" dirty="0"/>
          </a:p>
        </p:txBody>
      </p:sp>
      <p:sp>
        <p:nvSpPr>
          <p:cNvPr id="3" name="Content Placeholder 2"/>
          <p:cNvSpPr>
            <a:spLocks noGrp="1"/>
          </p:cNvSpPr>
          <p:nvPr>
            <p:ph idx="1"/>
          </p:nvPr>
        </p:nvSpPr>
        <p:spPr/>
        <p:txBody>
          <a:bodyPr/>
          <a:lstStyle/>
          <a:p>
            <a:r>
              <a:rPr lang="en-US" dirty="0" smtClean="0"/>
              <a:t>Properly designed FIT pricing is generally designed the same way that regulators set electricity rates, by looking at a utility’s costs – including investments in new generation – and setting rates at a level to recover those costs plus a reasonable rate of return to their investors. </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Properly designed VFIT #3</a:t>
            </a:r>
            <a:endParaRPr lang="en-US" dirty="0"/>
          </a:p>
        </p:txBody>
      </p:sp>
      <p:sp>
        <p:nvSpPr>
          <p:cNvPr id="3" name="Content Placeholder 2"/>
          <p:cNvSpPr>
            <a:spLocks noGrp="1"/>
          </p:cNvSpPr>
          <p:nvPr>
            <p:ph idx="1"/>
          </p:nvPr>
        </p:nvSpPr>
        <p:spPr/>
        <p:txBody>
          <a:bodyPr/>
          <a:lstStyle/>
          <a:p>
            <a:r>
              <a:rPr lang="en-US" dirty="0" smtClean="0"/>
              <a:t>The rate of return is critical, because there is evidence that the necessary rate of return under a feed-in tariff program can be lower than the typical rate of return that utilities require.  This means that renewable energy is cheaper with a feed-in tariff than without a feed-in tariff.</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VFIT Golden Rule</a:t>
            </a:r>
            <a:endParaRPr lang="en-US" dirty="0"/>
          </a:p>
        </p:txBody>
      </p:sp>
      <p:sp>
        <p:nvSpPr>
          <p:cNvPr id="3" name="Content Placeholder 2"/>
          <p:cNvSpPr>
            <a:spLocks noGrp="1"/>
          </p:cNvSpPr>
          <p:nvPr>
            <p:ph idx="1"/>
          </p:nvPr>
        </p:nvSpPr>
        <p:spPr/>
        <p:txBody>
          <a:bodyPr/>
          <a:lstStyle/>
          <a:p>
            <a:r>
              <a:rPr lang="en-US" u="sng" dirty="0" smtClean="0"/>
              <a:t>Golden Rule</a:t>
            </a:r>
            <a:r>
              <a:rPr lang="en-US" dirty="0" smtClean="0"/>
              <a:t>:  Do onto others as you would have them do unto you.</a:t>
            </a:r>
          </a:p>
          <a:p>
            <a:r>
              <a:rPr lang="en-US" u="sng" dirty="0" smtClean="0"/>
              <a:t>VFIT Golden Rule</a:t>
            </a:r>
            <a:r>
              <a:rPr lang="en-US" dirty="0" smtClean="0"/>
              <a:t>:  Treat VFITs like electric utilities treat themselves, i.e. VFIT contracts should reflect the cost of generation  including a reasonable rate of return that is fair and equitable to both investors and ratepayers.</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 good Indiana VFIT?</a:t>
            </a:r>
            <a:endParaRPr lang="en-US" dirty="0"/>
          </a:p>
        </p:txBody>
      </p:sp>
      <p:sp>
        <p:nvSpPr>
          <p:cNvPr id="3" name="Content Placeholder 2"/>
          <p:cNvSpPr>
            <a:spLocks noGrp="1"/>
          </p:cNvSpPr>
          <p:nvPr>
            <p:ph idx="1"/>
          </p:nvPr>
        </p:nvSpPr>
        <p:spPr/>
        <p:txBody>
          <a:bodyPr/>
          <a:lstStyle/>
          <a:p>
            <a:r>
              <a:rPr lang="en-US" dirty="0" smtClean="0"/>
              <a:t>Collaborative process to establish terms and conditions as well as rates</a:t>
            </a:r>
          </a:p>
          <a:p>
            <a:r>
              <a:rPr lang="en-US" dirty="0" smtClean="0"/>
              <a:t>Broad range of renewable energy and distributed generation technologies </a:t>
            </a:r>
          </a:p>
          <a:p>
            <a:r>
              <a:rPr lang="en-US" dirty="0" smtClean="0"/>
              <a:t>Contract length of 25-30 years for solar PV</a:t>
            </a:r>
          </a:p>
          <a:p>
            <a:r>
              <a:rPr lang="en-US" dirty="0" smtClean="0"/>
              <a:t>Allows third party financing</a:t>
            </a:r>
          </a:p>
          <a:p>
            <a:r>
              <a:rPr lang="en-US" dirty="0" smtClean="0"/>
              <a:t>Does not limit project to customer usage</a:t>
            </a:r>
          </a:p>
          <a:p>
            <a:r>
              <a:rPr lang="en-US" dirty="0" smtClean="0"/>
              <a:t>Transparent selection process</a:t>
            </a:r>
          </a:p>
          <a:p>
            <a:r>
              <a:rPr lang="en-US" dirty="0" smtClean="0"/>
              <a:t>Reasonable milestones</a:t>
            </a:r>
          </a:p>
          <a:p>
            <a:pPr>
              <a:buNone/>
            </a:pPr>
            <a:endParaRPr lang="en-US" dirty="0" smtClean="0"/>
          </a:p>
          <a:p>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Renewable Tariffs</a:t>
            </a:r>
            <a:endParaRPr lang="en-US" dirty="0"/>
          </a:p>
        </p:txBody>
      </p:sp>
      <p:sp>
        <p:nvSpPr>
          <p:cNvPr id="3" name="Content Placeholder 2"/>
          <p:cNvSpPr>
            <a:spLocks noGrp="1"/>
          </p:cNvSpPr>
          <p:nvPr>
            <p:ph idx="1"/>
          </p:nvPr>
        </p:nvSpPr>
        <p:spPr/>
        <p:txBody>
          <a:bodyPr/>
          <a:lstStyle/>
          <a:p>
            <a:r>
              <a:rPr lang="en-US" dirty="0" smtClean="0"/>
              <a:t>Tariffs based on cost of generation</a:t>
            </a:r>
          </a:p>
          <a:p>
            <a:r>
              <a:rPr lang="en-US" dirty="0" smtClean="0"/>
              <a:t>Differentiation by technology, project size, application and density</a:t>
            </a:r>
          </a:p>
          <a:p>
            <a:r>
              <a:rPr lang="en-US" dirty="0" smtClean="0"/>
              <a:t>For example, solar PV tariff could depend on:</a:t>
            </a:r>
          </a:p>
          <a:p>
            <a:pPr lvl="1"/>
            <a:r>
              <a:rPr lang="en-US" dirty="0" smtClean="0"/>
              <a:t>Solar PV integrated into building design;</a:t>
            </a:r>
          </a:p>
          <a:p>
            <a:pPr lvl="1"/>
            <a:r>
              <a:rPr lang="en-US" dirty="0" smtClean="0"/>
              <a:t>Solar PV panels installed on the roof; or</a:t>
            </a:r>
          </a:p>
          <a:p>
            <a:pPr lvl="1"/>
            <a:r>
              <a:rPr lang="en-US" dirty="0" smtClean="0"/>
              <a:t>Solar PV ground mounted.</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985</TotalTime>
  <Words>1113</Words>
  <Application>Microsoft Office PowerPoint</Application>
  <PresentationFormat>On-screen Show (4:3)</PresentationFormat>
  <Paragraphs>178</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Module</vt:lpstr>
      <vt:lpstr>Rationale for  Indiana Voluntary Feed-in Tariffs (VFITs)</vt:lpstr>
      <vt:lpstr>Our Mission Statement</vt:lpstr>
      <vt:lpstr>IndianaDG Members</vt:lpstr>
      <vt:lpstr>Properly designed VFIT #1</vt:lpstr>
      <vt:lpstr>Properly designed VFIT #2</vt:lpstr>
      <vt:lpstr>Properly designed VFIT #3</vt:lpstr>
      <vt:lpstr>VFIT Golden Rule</vt:lpstr>
      <vt:lpstr>What’s a good Indiana VFIT?</vt:lpstr>
      <vt:lpstr>Advanced Renewable Tariffs</vt:lpstr>
      <vt:lpstr>FITs not just for IOUs</vt:lpstr>
      <vt:lpstr>Cogeneration &amp; Alternate  Energy Production Rates</vt:lpstr>
      <vt:lpstr>170 IAC 4.1. Cogen &amp; Alternate  Energy Production Facilities</vt:lpstr>
      <vt:lpstr>History of  Indiana VFITs</vt:lpstr>
      <vt:lpstr>IPL Rate REP History</vt:lpstr>
      <vt:lpstr>IPL Rate REP History con’t</vt:lpstr>
      <vt:lpstr>NIPSCO  VFIT 1.0 History</vt:lpstr>
      <vt:lpstr>NIPSCO VFIT 2.0</vt:lpstr>
      <vt:lpstr>Duke Air Permit Settlement</vt:lpstr>
      <vt:lpstr>Possible Duke VFIT</vt:lpstr>
      <vt:lpstr>IPL vs. NIPSCO  VFIT Rates</vt:lpstr>
      <vt:lpstr>Conclusion, Next Steps?</vt:lpstr>
      <vt:lpstr>References and resources</vt:lpstr>
      <vt:lpstr>Contact information</vt:lpstr>
      <vt:lpstr>IndianaDG Social Media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Rationale for a Voluntary Feed-in Tariff or VFIT</dc:title>
  <dc:creator>Owner</dc:creator>
  <cp:lastModifiedBy>Eric D. Reid</cp:lastModifiedBy>
  <cp:revision>97</cp:revision>
  <dcterms:created xsi:type="dcterms:W3CDTF">2013-03-11T22:43:19Z</dcterms:created>
  <dcterms:modified xsi:type="dcterms:W3CDTF">2013-09-16T20:36:09Z</dcterms:modified>
</cp:coreProperties>
</file>