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66" r:id="rId2"/>
    <p:sldId id="293" r:id="rId3"/>
    <p:sldId id="295" r:id="rId4"/>
    <p:sldId id="270" r:id="rId5"/>
    <p:sldId id="298" r:id="rId6"/>
    <p:sldId id="297" r:id="rId7"/>
    <p:sldId id="299" r:id="rId8"/>
    <p:sldId id="296" r:id="rId9"/>
    <p:sldId id="258" r:id="rId10"/>
    <p:sldId id="276" r:id="rId11"/>
    <p:sldId id="267" r:id="rId12"/>
    <p:sldId id="269" r:id="rId13"/>
    <p:sldId id="277" r:id="rId14"/>
    <p:sldId id="285" r:id="rId15"/>
    <p:sldId id="301" r:id="rId16"/>
    <p:sldId id="300" r:id="rId17"/>
    <p:sldId id="281" r:id="rId18"/>
    <p:sldId id="284" r:id="rId19"/>
    <p:sldId id="283" r:id="rId20"/>
  </p:sldIdLst>
  <p:sldSz cx="10042525" cy="7775575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>
        <p:scale>
          <a:sx n="67" d="100"/>
          <a:sy n="67" d="100"/>
        </p:scale>
        <p:origin x="-1022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Ken%20Rose\Documents\EIA%20data%20sales_revenue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Ken%20Rose\Documents\EIA%20data%20sales_revenue.xls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Ken%20Rose\Documents\EIA%20data%20sales_revenue.xls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Ken%20Rose\AppData\Local\Temp\sales_revenue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\Documents\Docs\EIA%20data%20files\sales_revenue%20Jan13.xlsm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\Documents\Docs\EIA%20data%20files\sales_revenue%20Jan13.xlsm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n\Documents\Docs\EIA%20data%20files\sales_revenue%20Jan13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Sheet4!$BE$37</c:f>
              <c:strCache>
                <c:ptCount val="1"/>
                <c:pt idx="0">
                  <c:v>Regulated States</c:v>
                </c:pt>
              </c:strCache>
            </c:strRef>
          </c:tx>
          <c:spPr>
            <a:ln w="38100" cap="rnd">
              <a:solidFill>
                <a:schemeClr val="accent4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Sheet4!$BD$38:$BD$61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Sheet4!$BE$38:$BE$61</c:f>
              <c:numCache>
                <c:formatCode>General</c:formatCode>
                <c:ptCount val="24"/>
                <c:pt idx="0">
                  <c:v>6.8306603694369681</c:v>
                </c:pt>
                <c:pt idx="1">
                  <c:v>6.8784736904707646</c:v>
                </c:pt>
                <c:pt idx="2">
                  <c:v>6.9592727176708813</c:v>
                </c:pt>
                <c:pt idx="3">
                  <c:v>7.0406776278328378</c:v>
                </c:pt>
                <c:pt idx="4">
                  <c:v>7.0608648897943436</c:v>
                </c:pt>
                <c:pt idx="5">
                  <c:v>7.0707786256928058</c:v>
                </c:pt>
                <c:pt idx="6">
                  <c:v>7.0595742756396884</c:v>
                </c:pt>
                <c:pt idx="7">
                  <c:v>7.0848130151617923</c:v>
                </c:pt>
                <c:pt idx="8">
                  <c:v>7.1084483893611239</c:v>
                </c:pt>
                <c:pt idx="9">
                  <c:v>7.0679862094405683</c:v>
                </c:pt>
                <c:pt idx="10">
                  <c:v>7.1356292081273116</c:v>
                </c:pt>
                <c:pt idx="11">
                  <c:v>7.4393590835859316</c:v>
                </c:pt>
                <c:pt idx="12">
                  <c:v>7.3922805150168251</c:v>
                </c:pt>
                <c:pt idx="13">
                  <c:v>7.6230939525945232</c:v>
                </c:pt>
                <c:pt idx="14">
                  <c:v>7.8670346920066629</c:v>
                </c:pt>
                <c:pt idx="15">
                  <c:v>8.2677804385927072</c:v>
                </c:pt>
                <c:pt idx="16">
                  <c:v>8.9335722601747687</c:v>
                </c:pt>
                <c:pt idx="17">
                  <c:v>9.0975923757515655</c:v>
                </c:pt>
                <c:pt idx="18">
                  <c:v>9.6436482080490471</c:v>
                </c:pt>
                <c:pt idx="19">
                  <c:v>9.940505920847805</c:v>
                </c:pt>
                <c:pt idx="20">
                  <c:v>10.004703740911559</c:v>
                </c:pt>
                <c:pt idx="21">
                  <c:v>10.360670437474505</c:v>
                </c:pt>
                <c:pt idx="22">
                  <c:v>10.572600546928417</c:v>
                </c:pt>
                <c:pt idx="23">
                  <c:v>10.612972744871547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Sheet4!$BF$37</c:f>
              <c:strCache>
                <c:ptCount val="1"/>
                <c:pt idx="0">
                  <c:v>States with Retail Access</c:v>
                </c:pt>
              </c:strCache>
            </c:strRef>
          </c:tx>
          <c:spPr>
            <a:ln w="3810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numRef>
              <c:f>Sheet4!$BD$38:$BD$61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Sheet4!$BF$38:$BF$61</c:f>
              <c:numCache>
                <c:formatCode>General</c:formatCode>
                <c:ptCount val="24"/>
                <c:pt idx="0">
                  <c:v>8.8873101749970385</c:v>
                </c:pt>
                <c:pt idx="1">
                  <c:v>9.2472879443954259</c:v>
                </c:pt>
                <c:pt idx="2">
                  <c:v>9.4833293293719958</c:v>
                </c:pt>
                <c:pt idx="3">
                  <c:v>9.7166585397440119</c:v>
                </c:pt>
                <c:pt idx="4">
                  <c:v>9.8118495136396504</c:v>
                </c:pt>
                <c:pt idx="5">
                  <c:v>9.8620982792048615</c:v>
                </c:pt>
                <c:pt idx="6">
                  <c:v>9.844611586273837</c:v>
                </c:pt>
                <c:pt idx="7">
                  <c:v>9.9339109092067091</c:v>
                </c:pt>
                <c:pt idx="8">
                  <c:v>9.6342159102191562</c:v>
                </c:pt>
                <c:pt idx="9">
                  <c:v>9.3645028725751267</c:v>
                </c:pt>
                <c:pt idx="10">
                  <c:v>9.4609539289569433</c:v>
                </c:pt>
                <c:pt idx="11">
                  <c:v>9.8007575251640073</c:v>
                </c:pt>
                <c:pt idx="12">
                  <c:v>9.3860681794089302</c:v>
                </c:pt>
                <c:pt idx="13">
                  <c:v>9.8650193999472577</c:v>
                </c:pt>
                <c:pt idx="14">
                  <c:v>10.142552614034686</c:v>
                </c:pt>
                <c:pt idx="15">
                  <c:v>10.901419597175465</c:v>
                </c:pt>
                <c:pt idx="16">
                  <c:v>12.227744043987062</c:v>
                </c:pt>
                <c:pt idx="17">
                  <c:v>12.685943595938669</c:v>
                </c:pt>
                <c:pt idx="18">
                  <c:v>13.562807810348993</c:v>
                </c:pt>
                <c:pt idx="19">
                  <c:v>13.514084661885938</c:v>
                </c:pt>
                <c:pt idx="20">
                  <c:v>13.488191704527569</c:v>
                </c:pt>
                <c:pt idx="21">
                  <c:v>13.218629736710563</c:v>
                </c:pt>
                <c:pt idx="22">
                  <c:v>13.025023554822754</c:v>
                </c:pt>
                <c:pt idx="23">
                  <c:v>13.155249802357382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Sheet4!$BG$37</c:f>
              <c:strCache>
                <c:ptCount val="1"/>
                <c:pt idx="0">
                  <c:v>US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Sheet4!$BD$38:$BD$61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Sheet4!$BG$38:$BG$61</c:f>
              <c:numCache>
                <c:formatCode>General</c:formatCode>
                <c:ptCount val="24"/>
                <c:pt idx="0">
                  <c:v>7.8330037552248921</c:v>
                </c:pt>
                <c:pt idx="1">
                  <c:v>8.0413002420720083</c:v>
                </c:pt>
                <c:pt idx="2">
                  <c:v>8.2108315186099574</c:v>
                </c:pt>
                <c:pt idx="3">
                  <c:v>8.3248314521945055</c:v>
                </c:pt>
                <c:pt idx="4">
                  <c:v>8.3841195717174006</c:v>
                </c:pt>
                <c:pt idx="5">
                  <c:v>8.4037861687241371</c:v>
                </c:pt>
                <c:pt idx="6">
                  <c:v>8.3604582737516875</c:v>
                </c:pt>
                <c:pt idx="7">
                  <c:v>8.4306745010824375</c:v>
                </c:pt>
                <c:pt idx="8">
                  <c:v>8.2611610765077685</c:v>
                </c:pt>
                <c:pt idx="9">
                  <c:v>8.164950165765763</c:v>
                </c:pt>
                <c:pt idx="10">
                  <c:v>8.2359579017789226</c:v>
                </c:pt>
                <c:pt idx="11">
                  <c:v>8.58499450660055</c:v>
                </c:pt>
                <c:pt idx="12">
                  <c:v>8.4441412338027018</c:v>
                </c:pt>
                <c:pt idx="13">
                  <c:v>8.7197718374787314</c:v>
                </c:pt>
                <c:pt idx="14">
                  <c:v>8.9457272431790038</c:v>
                </c:pt>
                <c:pt idx="15">
                  <c:v>9.4460061411944736</c:v>
                </c:pt>
                <c:pt idx="16">
                  <c:v>10.401795478820413</c:v>
                </c:pt>
                <c:pt idx="17">
                  <c:v>10.651526023587948</c:v>
                </c:pt>
                <c:pt idx="18">
                  <c:v>11.263417632999706</c:v>
                </c:pt>
                <c:pt idx="19">
                  <c:v>11.50686821561712</c:v>
                </c:pt>
                <c:pt idx="20">
                  <c:v>11.536318088344123</c:v>
                </c:pt>
                <c:pt idx="21">
                  <c:v>11.719999999999999</c:v>
                </c:pt>
                <c:pt idx="22">
                  <c:v>11.88</c:v>
                </c:pt>
                <c:pt idx="23">
                  <c:v>11.97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422976"/>
        <c:axId val="35424512"/>
      </c:lineChart>
      <c:catAx>
        <c:axId val="3542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424512"/>
        <c:crosses val="autoZero"/>
        <c:auto val="1"/>
        <c:lblAlgn val="ctr"/>
        <c:lblOffset val="100"/>
        <c:noMultiLvlLbl val="0"/>
      </c:catAx>
      <c:valAx>
        <c:axId val="35424512"/>
        <c:scaling>
          <c:orientation val="minMax"/>
          <c:max val="15"/>
          <c:min val="6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42297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Sheet4!$BB$5</c:f>
              <c:strCache>
                <c:ptCount val="1"/>
                <c:pt idx="0">
                  <c:v>IL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Sheet4!$BA$6:$BA$29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Sheet4!$BB$6:$BB$29</c:f>
              <c:numCache>
                <c:formatCode>General</c:formatCode>
                <c:ptCount val="24"/>
                <c:pt idx="0">
                  <c:v>9.9185122453709216</c:v>
                </c:pt>
                <c:pt idx="1">
                  <c:v>9.868477999525803</c:v>
                </c:pt>
                <c:pt idx="2">
                  <c:v>10.294012011180149</c:v>
                </c:pt>
                <c:pt idx="3">
                  <c:v>10.28134810924097</c:v>
                </c:pt>
                <c:pt idx="4">
                  <c:v>9.9823563322949216</c:v>
                </c:pt>
                <c:pt idx="5">
                  <c:v>10.372981517442575</c:v>
                </c:pt>
                <c:pt idx="6">
                  <c:v>10.340949695867502</c:v>
                </c:pt>
                <c:pt idx="7">
                  <c:v>10.433236072896756</c:v>
                </c:pt>
                <c:pt idx="8">
                  <c:v>9.8476497553659126</c:v>
                </c:pt>
                <c:pt idx="9">
                  <c:v>8.8338091142058044</c:v>
                </c:pt>
                <c:pt idx="10">
                  <c:v>8.8333621736105297</c:v>
                </c:pt>
                <c:pt idx="11">
                  <c:v>8.7148770068296244</c:v>
                </c:pt>
                <c:pt idx="12">
                  <c:v>8.3897517456613269</c:v>
                </c:pt>
                <c:pt idx="13">
                  <c:v>8.3774221796491375</c:v>
                </c:pt>
                <c:pt idx="14">
                  <c:v>8.3748845860346144</c:v>
                </c:pt>
                <c:pt idx="15">
                  <c:v>8.3446448976872052</c:v>
                </c:pt>
                <c:pt idx="16">
                  <c:v>8.4240724844391561</c:v>
                </c:pt>
                <c:pt idx="17">
                  <c:v>10.124220534150233</c:v>
                </c:pt>
                <c:pt idx="18">
                  <c:v>11.067870254743308</c:v>
                </c:pt>
                <c:pt idx="19">
                  <c:v>11.271944188328204</c:v>
                </c:pt>
                <c:pt idx="20">
                  <c:v>11.524650276730634</c:v>
                </c:pt>
                <c:pt idx="21">
                  <c:v>11.78</c:v>
                </c:pt>
                <c:pt idx="22">
                  <c:v>11.370000000000001</c:v>
                </c:pt>
                <c:pt idx="23">
                  <c:v>10.46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Sheet4!$BC$5</c:f>
              <c:strCache>
                <c:ptCount val="1"/>
                <c:pt idx="0">
                  <c:v>IN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Sheet4!$BA$6:$BA$29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Sheet4!$BC$6:$BC$29</c:f>
              <c:numCache>
                <c:formatCode>General</c:formatCode>
                <c:ptCount val="24"/>
                <c:pt idx="0">
                  <c:v>6.8711746894638184</c:v>
                </c:pt>
                <c:pt idx="1">
                  <c:v>6.7319437945027722</c:v>
                </c:pt>
                <c:pt idx="2">
                  <c:v>6.8618580800065301</c:v>
                </c:pt>
                <c:pt idx="3">
                  <c:v>6.6714144895847491</c:v>
                </c:pt>
                <c:pt idx="4">
                  <c:v>6.7761829689330675</c:v>
                </c:pt>
                <c:pt idx="5">
                  <c:v>6.7397599746838459</c:v>
                </c:pt>
                <c:pt idx="6">
                  <c:v>6.7732554156855489</c:v>
                </c:pt>
                <c:pt idx="7">
                  <c:v>6.9439317417913067</c:v>
                </c:pt>
                <c:pt idx="8">
                  <c:v>7.0100600388786418</c:v>
                </c:pt>
                <c:pt idx="9">
                  <c:v>6.9614637589449915</c:v>
                </c:pt>
                <c:pt idx="10">
                  <c:v>6.8651416885368883</c:v>
                </c:pt>
                <c:pt idx="11">
                  <c:v>6.9244850597431808</c:v>
                </c:pt>
                <c:pt idx="12">
                  <c:v>6.9139125504072156</c:v>
                </c:pt>
                <c:pt idx="13">
                  <c:v>7.0369279251067294</c:v>
                </c:pt>
                <c:pt idx="14">
                  <c:v>7.299587342732063</c:v>
                </c:pt>
                <c:pt idx="15">
                  <c:v>7.5012214280255511</c:v>
                </c:pt>
                <c:pt idx="16">
                  <c:v>8.224622409135069</c:v>
                </c:pt>
                <c:pt idx="17">
                  <c:v>8.2614740257455548</c:v>
                </c:pt>
                <c:pt idx="18">
                  <c:v>8.8740127363380044</c:v>
                </c:pt>
                <c:pt idx="19">
                  <c:v>9.5035279003732107</c:v>
                </c:pt>
                <c:pt idx="20">
                  <c:v>9.5565047914945964</c:v>
                </c:pt>
                <c:pt idx="21">
                  <c:v>10.06</c:v>
                </c:pt>
                <c:pt idx="22">
                  <c:v>10.38</c:v>
                </c:pt>
                <c:pt idx="23">
                  <c:v>10.68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Sheet4!$BD$5</c:f>
              <c:strCache>
                <c:ptCount val="1"/>
                <c:pt idx="0">
                  <c:v>KY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Sheet4!$BA$6:$BA$29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Sheet4!$BD$6:$BD$29</c:f>
              <c:numCache>
                <c:formatCode>General</c:formatCode>
                <c:ptCount val="24"/>
                <c:pt idx="0">
                  <c:v>5.6948965848665454</c:v>
                </c:pt>
                <c:pt idx="1">
                  <c:v>5.6825947957296483</c:v>
                </c:pt>
                <c:pt idx="2">
                  <c:v>5.6974924630639103</c:v>
                </c:pt>
                <c:pt idx="3">
                  <c:v>5.7016634182357544</c:v>
                </c:pt>
                <c:pt idx="4">
                  <c:v>5.7748201836583206</c:v>
                </c:pt>
                <c:pt idx="5">
                  <c:v>5.6242868410245492</c:v>
                </c:pt>
                <c:pt idx="6">
                  <c:v>5.5495439702894371</c:v>
                </c:pt>
                <c:pt idx="7">
                  <c:v>5.582024771948169</c:v>
                </c:pt>
                <c:pt idx="8">
                  <c:v>5.6112567183429025</c:v>
                </c:pt>
                <c:pt idx="9">
                  <c:v>5.5768394587865764</c:v>
                </c:pt>
                <c:pt idx="10">
                  <c:v>5.4703735994390126</c:v>
                </c:pt>
                <c:pt idx="11">
                  <c:v>5.5843335028531138</c:v>
                </c:pt>
                <c:pt idx="12">
                  <c:v>5.6465701459141959</c:v>
                </c:pt>
                <c:pt idx="13">
                  <c:v>5.8090091563410988</c:v>
                </c:pt>
                <c:pt idx="14">
                  <c:v>6.1081327158190035</c:v>
                </c:pt>
                <c:pt idx="15">
                  <c:v>6.5660735628449052</c:v>
                </c:pt>
                <c:pt idx="16">
                  <c:v>7.0207043248652203</c:v>
                </c:pt>
                <c:pt idx="17">
                  <c:v>7.3405958080275298</c:v>
                </c:pt>
                <c:pt idx="18">
                  <c:v>7.9445886404223893</c:v>
                </c:pt>
                <c:pt idx="19">
                  <c:v>8.3710069392672892</c:v>
                </c:pt>
                <c:pt idx="20">
                  <c:v>8.5692120108518122</c:v>
                </c:pt>
                <c:pt idx="21">
                  <c:v>9.2000000000000011</c:v>
                </c:pt>
                <c:pt idx="22">
                  <c:v>9.33</c:v>
                </c:pt>
                <c:pt idx="23">
                  <c:v>9.6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Sheet4!$BE$5</c:f>
              <c:strCache>
                <c:ptCount val="1"/>
                <c:pt idx="0">
                  <c:v>MI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Sheet4!$BA$6:$BA$29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Sheet4!$BE$6:$BE$29</c:f>
              <c:numCache>
                <c:formatCode>General</c:formatCode>
                <c:ptCount val="24"/>
                <c:pt idx="0">
                  <c:v>7.8300630624983745</c:v>
                </c:pt>
                <c:pt idx="1">
                  <c:v>8.0641461671009687</c:v>
                </c:pt>
                <c:pt idx="2">
                  <c:v>8.1092786521955684</c:v>
                </c:pt>
                <c:pt idx="3">
                  <c:v>8.1602196534098006</c:v>
                </c:pt>
                <c:pt idx="4">
                  <c:v>8.2770103180192045</c:v>
                </c:pt>
                <c:pt idx="5">
                  <c:v>8.340529204312519</c:v>
                </c:pt>
                <c:pt idx="6">
                  <c:v>8.4711942373596596</c:v>
                </c:pt>
                <c:pt idx="7">
                  <c:v>8.5702575182207728</c:v>
                </c:pt>
                <c:pt idx="8">
                  <c:v>8.6694578434490914</c:v>
                </c:pt>
                <c:pt idx="9">
                  <c:v>8.7288176002063302</c:v>
                </c:pt>
                <c:pt idx="10">
                  <c:v>8.5247082221707231</c:v>
                </c:pt>
                <c:pt idx="11">
                  <c:v>8.256272024979074</c:v>
                </c:pt>
                <c:pt idx="12">
                  <c:v>8.2844264389370732</c:v>
                </c:pt>
                <c:pt idx="13">
                  <c:v>8.3549775681081346</c:v>
                </c:pt>
                <c:pt idx="14">
                  <c:v>8.3330911642019707</c:v>
                </c:pt>
                <c:pt idx="15">
                  <c:v>8.4023489820765516</c:v>
                </c:pt>
                <c:pt idx="16">
                  <c:v>9.7681397075318834</c:v>
                </c:pt>
                <c:pt idx="17">
                  <c:v>10.212590419617035</c:v>
                </c:pt>
                <c:pt idx="18">
                  <c:v>10.745324475839855</c:v>
                </c:pt>
                <c:pt idx="19">
                  <c:v>11.604811718906992</c:v>
                </c:pt>
                <c:pt idx="20">
                  <c:v>12.458722376398525</c:v>
                </c:pt>
                <c:pt idx="21">
                  <c:v>13.27</c:v>
                </c:pt>
                <c:pt idx="22">
                  <c:v>14.139999999999999</c:v>
                </c:pt>
                <c:pt idx="23">
                  <c:v>14.42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Sheet4!$BF$5</c:f>
              <c:strCache>
                <c:ptCount val="1"/>
                <c:pt idx="0">
                  <c:v>OH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Sheet4!$BA$6:$BA$29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Sheet4!$BF$6:$BF$29</c:f>
              <c:numCache>
                <c:formatCode>General</c:formatCode>
                <c:ptCount val="24"/>
                <c:pt idx="0">
                  <c:v>8.046963153251447</c:v>
                </c:pt>
                <c:pt idx="1">
                  <c:v>8.1566348939369746</c:v>
                </c:pt>
                <c:pt idx="2">
                  <c:v>8.2382597716742456</c:v>
                </c:pt>
                <c:pt idx="3">
                  <c:v>8.3612392675779272</c:v>
                </c:pt>
                <c:pt idx="4">
                  <c:v>8.557724070395075</c:v>
                </c:pt>
                <c:pt idx="5">
                  <c:v>8.5989586233926172</c:v>
                </c:pt>
                <c:pt idx="6">
                  <c:v>8.5952426623591496</c:v>
                </c:pt>
                <c:pt idx="7">
                  <c:v>8.6275245408407457</c:v>
                </c:pt>
                <c:pt idx="8">
                  <c:v>8.7039872003372807</c:v>
                </c:pt>
                <c:pt idx="9">
                  <c:v>8.6765445300037012</c:v>
                </c:pt>
                <c:pt idx="10">
                  <c:v>8.6090696344546931</c:v>
                </c:pt>
                <c:pt idx="11">
                  <c:v>8.3702706806462857</c:v>
                </c:pt>
                <c:pt idx="12">
                  <c:v>8.2442128653663289</c:v>
                </c:pt>
                <c:pt idx="13">
                  <c:v>8.2635534797680119</c:v>
                </c:pt>
                <c:pt idx="14">
                  <c:v>8.4515622035911786</c:v>
                </c:pt>
                <c:pt idx="15">
                  <c:v>8.5067847347975043</c:v>
                </c:pt>
                <c:pt idx="16">
                  <c:v>9.3445125464348244</c:v>
                </c:pt>
                <c:pt idx="17">
                  <c:v>9.5703546869111289</c:v>
                </c:pt>
                <c:pt idx="18">
                  <c:v>10.056528293195139</c:v>
                </c:pt>
                <c:pt idx="19">
                  <c:v>10.669920658940828</c:v>
                </c:pt>
                <c:pt idx="20">
                  <c:v>11.316986700003932</c:v>
                </c:pt>
                <c:pt idx="21">
                  <c:v>11.42</c:v>
                </c:pt>
                <c:pt idx="22">
                  <c:v>11.66</c:v>
                </c:pt>
                <c:pt idx="23">
                  <c:v>11.67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Sheet4!$BG$5</c:f>
              <c:strCache>
                <c:ptCount val="1"/>
                <c:pt idx="0">
                  <c:v>WI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Sheet4!$BA$6:$BA$29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Sheet4!$BG$6:$BG$29</c:f>
              <c:numCache>
                <c:formatCode>General</c:formatCode>
                <c:ptCount val="24"/>
                <c:pt idx="0">
                  <c:v>6.6349727471636566</c:v>
                </c:pt>
                <c:pt idx="1">
                  <c:v>6.7341496274294546</c:v>
                </c:pt>
                <c:pt idx="2">
                  <c:v>6.9070113227661256</c:v>
                </c:pt>
                <c:pt idx="3">
                  <c:v>7.0330640614571882</c:v>
                </c:pt>
                <c:pt idx="4">
                  <c:v>7.0776348401551035</c:v>
                </c:pt>
                <c:pt idx="5">
                  <c:v>6.9657119288581475</c:v>
                </c:pt>
                <c:pt idx="6">
                  <c:v>6.8762138819120704</c:v>
                </c:pt>
                <c:pt idx="7">
                  <c:v>6.8751773998314256</c:v>
                </c:pt>
                <c:pt idx="8">
                  <c:v>7.1722093900007584</c:v>
                </c:pt>
                <c:pt idx="9">
                  <c:v>7.310553029019923</c:v>
                </c:pt>
                <c:pt idx="10">
                  <c:v>7.5346426320261592</c:v>
                </c:pt>
                <c:pt idx="11">
                  <c:v>7.8951854938649664</c:v>
                </c:pt>
                <c:pt idx="12">
                  <c:v>8.1788813735810155</c:v>
                </c:pt>
                <c:pt idx="13">
                  <c:v>8.6747734276071817</c:v>
                </c:pt>
                <c:pt idx="14">
                  <c:v>9.069939235076852</c:v>
                </c:pt>
                <c:pt idx="15">
                  <c:v>9.6645894443658538</c:v>
                </c:pt>
                <c:pt idx="16">
                  <c:v>10.508842548403846</c:v>
                </c:pt>
                <c:pt idx="17">
                  <c:v>10.865262289595519</c:v>
                </c:pt>
                <c:pt idx="18">
                  <c:v>11.510910986687087</c:v>
                </c:pt>
                <c:pt idx="19">
                  <c:v>11.935239387247451</c:v>
                </c:pt>
                <c:pt idx="20">
                  <c:v>12.64881223981191</c:v>
                </c:pt>
                <c:pt idx="21">
                  <c:v>13.02</c:v>
                </c:pt>
                <c:pt idx="22">
                  <c:v>13.27</c:v>
                </c:pt>
                <c:pt idx="23">
                  <c:v>13.66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Sheet4!$BH$5</c:f>
              <c:strCache>
                <c:ptCount val="1"/>
                <c:pt idx="0">
                  <c:v>US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Sheet4!$BA$6:$BA$29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Sheet4!$BH$6:$BH$29</c:f>
              <c:numCache>
                <c:formatCode>General</c:formatCode>
                <c:ptCount val="24"/>
                <c:pt idx="0">
                  <c:v>7.8330037552248921</c:v>
                </c:pt>
                <c:pt idx="1">
                  <c:v>8.0413002420720083</c:v>
                </c:pt>
                <c:pt idx="2">
                  <c:v>8.2108315186099574</c:v>
                </c:pt>
                <c:pt idx="3">
                  <c:v>8.3248314521945055</c:v>
                </c:pt>
                <c:pt idx="4">
                  <c:v>8.3841195717174006</c:v>
                </c:pt>
                <c:pt idx="5">
                  <c:v>8.4037861687241371</c:v>
                </c:pt>
                <c:pt idx="6">
                  <c:v>8.3604582737516875</c:v>
                </c:pt>
                <c:pt idx="7">
                  <c:v>8.4306745010824375</c:v>
                </c:pt>
                <c:pt idx="8">
                  <c:v>8.2611610765077685</c:v>
                </c:pt>
                <c:pt idx="9">
                  <c:v>8.164950165765763</c:v>
                </c:pt>
                <c:pt idx="10">
                  <c:v>8.2359579017789226</c:v>
                </c:pt>
                <c:pt idx="11">
                  <c:v>8.58499450660055</c:v>
                </c:pt>
                <c:pt idx="12">
                  <c:v>8.4441412338027018</c:v>
                </c:pt>
                <c:pt idx="13">
                  <c:v>8.7197718374787314</c:v>
                </c:pt>
                <c:pt idx="14">
                  <c:v>8.9457272431790038</c:v>
                </c:pt>
                <c:pt idx="15">
                  <c:v>9.4460061411944736</c:v>
                </c:pt>
                <c:pt idx="16">
                  <c:v>10.401795478820413</c:v>
                </c:pt>
                <c:pt idx="17">
                  <c:v>10.651526023587948</c:v>
                </c:pt>
                <c:pt idx="18">
                  <c:v>11.263417632999706</c:v>
                </c:pt>
                <c:pt idx="19">
                  <c:v>11.50686821561712</c:v>
                </c:pt>
                <c:pt idx="20">
                  <c:v>11.536318088344123</c:v>
                </c:pt>
                <c:pt idx="21">
                  <c:v>11.719999999999999</c:v>
                </c:pt>
                <c:pt idx="22">
                  <c:v>11.88</c:v>
                </c:pt>
                <c:pt idx="23">
                  <c:v>11.97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917632"/>
        <c:axId val="36919552"/>
      </c:lineChart>
      <c:catAx>
        <c:axId val="3691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19552"/>
        <c:crosses val="autoZero"/>
        <c:auto val="1"/>
        <c:lblAlgn val="ctr"/>
        <c:lblOffset val="100"/>
        <c:noMultiLvlLbl val="0"/>
      </c:catAx>
      <c:valAx>
        <c:axId val="36919552"/>
        <c:scaling>
          <c:orientation val="minMax"/>
          <c:min val="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917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Sheet4!$BS$5</c:f>
              <c:strCache>
                <c:ptCount val="1"/>
                <c:pt idx="0">
                  <c:v>NY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Sheet4!$BR$6:$BR$29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Sheet4!$BS$6:$BS$29</c:f>
              <c:numCache>
                <c:formatCode>General</c:formatCode>
                <c:ptCount val="24"/>
                <c:pt idx="0">
                  <c:v>11.443341732965324</c:v>
                </c:pt>
                <c:pt idx="1">
                  <c:v>11.970993805003618</c:v>
                </c:pt>
                <c:pt idx="2">
                  <c:v>12.430130221105474</c:v>
                </c:pt>
                <c:pt idx="3">
                  <c:v>13.17312482953178</c:v>
                </c:pt>
                <c:pt idx="4">
                  <c:v>13.550922017074098</c:v>
                </c:pt>
                <c:pt idx="5">
                  <c:v>13.898256558416756</c:v>
                </c:pt>
                <c:pt idx="6">
                  <c:v>14.036152774526947</c:v>
                </c:pt>
                <c:pt idx="7">
                  <c:v>14.120260452179163</c:v>
                </c:pt>
                <c:pt idx="8">
                  <c:v>13.616256292218379</c:v>
                </c:pt>
                <c:pt idx="9">
                  <c:v>13.271901662727869</c:v>
                </c:pt>
                <c:pt idx="10">
                  <c:v>13.970544733918151</c:v>
                </c:pt>
                <c:pt idx="11">
                  <c:v>14.036644654000684</c:v>
                </c:pt>
                <c:pt idx="12">
                  <c:v>13.54910548521935</c:v>
                </c:pt>
                <c:pt idx="13">
                  <c:v>14.310697366262044</c:v>
                </c:pt>
                <c:pt idx="14">
                  <c:v>14.541463583897601</c:v>
                </c:pt>
                <c:pt idx="15">
                  <c:v>15.722513177071944</c:v>
                </c:pt>
                <c:pt idx="16">
                  <c:v>16.893890605788961</c:v>
                </c:pt>
                <c:pt idx="17">
                  <c:v>17.098770091082574</c:v>
                </c:pt>
                <c:pt idx="18">
                  <c:v>18.298062872764678</c:v>
                </c:pt>
                <c:pt idx="19">
                  <c:v>17.497819138441383</c:v>
                </c:pt>
                <c:pt idx="20">
                  <c:v>18.739284658819141</c:v>
                </c:pt>
                <c:pt idx="21">
                  <c:v>18.260000000000002</c:v>
                </c:pt>
                <c:pt idx="22">
                  <c:v>17.690000000000001</c:v>
                </c:pt>
                <c:pt idx="23">
                  <c:v>18.610000000000003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Sheet4!$BT$5</c:f>
              <c:strCache>
                <c:ptCount val="1"/>
                <c:pt idx="0">
                  <c:v>IL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Sheet4!$BR$6:$BR$29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Sheet4!$BT$6:$BT$29</c:f>
              <c:numCache>
                <c:formatCode>General</c:formatCode>
                <c:ptCount val="24"/>
                <c:pt idx="0">
                  <c:v>9.9185122453709216</c:v>
                </c:pt>
                <c:pt idx="1">
                  <c:v>9.868477999525803</c:v>
                </c:pt>
                <c:pt idx="2">
                  <c:v>10.294012011180149</c:v>
                </c:pt>
                <c:pt idx="3">
                  <c:v>10.28134810924097</c:v>
                </c:pt>
                <c:pt idx="4">
                  <c:v>9.9823563322949216</c:v>
                </c:pt>
                <c:pt idx="5">
                  <c:v>10.372981517442575</c:v>
                </c:pt>
                <c:pt idx="6">
                  <c:v>10.340949695867502</c:v>
                </c:pt>
                <c:pt idx="7">
                  <c:v>10.433236072896756</c:v>
                </c:pt>
                <c:pt idx="8">
                  <c:v>9.8476497553659126</c:v>
                </c:pt>
                <c:pt idx="9">
                  <c:v>8.8338091142058044</c:v>
                </c:pt>
                <c:pt idx="10">
                  <c:v>8.8333621736105297</c:v>
                </c:pt>
                <c:pt idx="11">
                  <c:v>8.7148770068296244</c:v>
                </c:pt>
                <c:pt idx="12">
                  <c:v>8.3897517456613269</c:v>
                </c:pt>
                <c:pt idx="13">
                  <c:v>8.3774221796491375</c:v>
                </c:pt>
                <c:pt idx="14">
                  <c:v>8.3748845860346144</c:v>
                </c:pt>
                <c:pt idx="15">
                  <c:v>8.3446448976872052</c:v>
                </c:pt>
                <c:pt idx="16">
                  <c:v>8.4240724844391561</c:v>
                </c:pt>
                <c:pt idx="17">
                  <c:v>10.124220534150233</c:v>
                </c:pt>
                <c:pt idx="18">
                  <c:v>11.067870254743308</c:v>
                </c:pt>
                <c:pt idx="19">
                  <c:v>11.271944188328204</c:v>
                </c:pt>
                <c:pt idx="20">
                  <c:v>11.524650276730634</c:v>
                </c:pt>
                <c:pt idx="21">
                  <c:v>11.78</c:v>
                </c:pt>
                <c:pt idx="22">
                  <c:v>11.370000000000001</c:v>
                </c:pt>
                <c:pt idx="23">
                  <c:v>10.46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Sheet4!$BU$5</c:f>
              <c:strCache>
                <c:ptCount val="1"/>
                <c:pt idx="0">
                  <c:v>IN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Sheet4!$BR$6:$BR$29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Sheet4!$BU$6:$BU$29</c:f>
              <c:numCache>
                <c:formatCode>General</c:formatCode>
                <c:ptCount val="24"/>
                <c:pt idx="0">
                  <c:v>6.8711746894638184</c:v>
                </c:pt>
                <c:pt idx="1">
                  <c:v>6.7319437945027722</c:v>
                </c:pt>
                <c:pt idx="2">
                  <c:v>6.8618580800065301</c:v>
                </c:pt>
                <c:pt idx="3">
                  <c:v>6.6714144895847491</c:v>
                </c:pt>
                <c:pt idx="4">
                  <c:v>6.7761829689330675</c:v>
                </c:pt>
                <c:pt idx="5">
                  <c:v>6.7397599746838459</c:v>
                </c:pt>
                <c:pt idx="6">
                  <c:v>6.7732554156855489</c:v>
                </c:pt>
                <c:pt idx="7">
                  <c:v>6.9439317417913067</c:v>
                </c:pt>
                <c:pt idx="8">
                  <c:v>7.0100600388786418</c:v>
                </c:pt>
                <c:pt idx="9">
                  <c:v>6.9614637589449915</c:v>
                </c:pt>
                <c:pt idx="10">
                  <c:v>6.8651416885368883</c:v>
                </c:pt>
                <c:pt idx="11">
                  <c:v>6.9244850597431808</c:v>
                </c:pt>
                <c:pt idx="12">
                  <c:v>6.9139125504072156</c:v>
                </c:pt>
                <c:pt idx="13">
                  <c:v>7.0369279251067294</c:v>
                </c:pt>
                <c:pt idx="14">
                  <c:v>7.299587342732063</c:v>
                </c:pt>
                <c:pt idx="15">
                  <c:v>7.5012214280255511</c:v>
                </c:pt>
                <c:pt idx="16">
                  <c:v>8.224622409135069</c:v>
                </c:pt>
                <c:pt idx="17">
                  <c:v>8.2614740257455548</c:v>
                </c:pt>
                <c:pt idx="18">
                  <c:v>8.8740127363380044</c:v>
                </c:pt>
                <c:pt idx="19">
                  <c:v>9.5035279003732107</c:v>
                </c:pt>
                <c:pt idx="20">
                  <c:v>9.5565047914945964</c:v>
                </c:pt>
                <c:pt idx="21">
                  <c:v>10.06</c:v>
                </c:pt>
                <c:pt idx="22">
                  <c:v>10.38</c:v>
                </c:pt>
                <c:pt idx="23">
                  <c:v>10.68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Sheet4!$BV$5</c:f>
              <c:strCache>
                <c:ptCount val="1"/>
                <c:pt idx="0">
                  <c:v>KY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Sheet4!$BR$6:$BR$29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Sheet4!$BV$6:$BV$29</c:f>
              <c:numCache>
                <c:formatCode>General</c:formatCode>
                <c:ptCount val="24"/>
                <c:pt idx="0">
                  <c:v>5.6948965848665454</c:v>
                </c:pt>
                <c:pt idx="1">
                  <c:v>5.6825947957296483</c:v>
                </c:pt>
                <c:pt idx="2">
                  <c:v>5.6974924630639103</c:v>
                </c:pt>
                <c:pt idx="3">
                  <c:v>5.7016634182357544</c:v>
                </c:pt>
                <c:pt idx="4">
                  <c:v>5.7748201836583206</c:v>
                </c:pt>
                <c:pt idx="5">
                  <c:v>5.6242868410245492</c:v>
                </c:pt>
                <c:pt idx="6">
                  <c:v>5.5495439702894371</c:v>
                </c:pt>
                <c:pt idx="7">
                  <c:v>5.582024771948169</c:v>
                </c:pt>
                <c:pt idx="8">
                  <c:v>5.6112567183429025</c:v>
                </c:pt>
                <c:pt idx="9">
                  <c:v>5.5768394587865764</c:v>
                </c:pt>
                <c:pt idx="10">
                  <c:v>5.4703735994390126</c:v>
                </c:pt>
                <c:pt idx="11">
                  <c:v>5.5843335028531138</c:v>
                </c:pt>
                <c:pt idx="12">
                  <c:v>5.6465701459141959</c:v>
                </c:pt>
                <c:pt idx="13">
                  <c:v>5.8090091563410988</c:v>
                </c:pt>
                <c:pt idx="14">
                  <c:v>6.1081327158190035</c:v>
                </c:pt>
                <c:pt idx="15">
                  <c:v>6.5660735628449052</c:v>
                </c:pt>
                <c:pt idx="16">
                  <c:v>7.0207043248652203</c:v>
                </c:pt>
                <c:pt idx="17">
                  <c:v>7.3405958080275298</c:v>
                </c:pt>
                <c:pt idx="18">
                  <c:v>7.9445886404223893</c:v>
                </c:pt>
                <c:pt idx="19">
                  <c:v>8.3710069392672892</c:v>
                </c:pt>
                <c:pt idx="20">
                  <c:v>8.5692120108518122</c:v>
                </c:pt>
                <c:pt idx="21">
                  <c:v>9.2000000000000011</c:v>
                </c:pt>
                <c:pt idx="22">
                  <c:v>9.33</c:v>
                </c:pt>
                <c:pt idx="23">
                  <c:v>9.6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Sheet4!$BW$5</c:f>
              <c:strCache>
                <c:ptCount val="1"/>
                <c:pt idx="0">
                  <c:v>MI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Sheet4!$BR$6:$BR$29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Sheet4!$BW$6:$BW$29</c:f>
              <c:numCache>
                <c:formatCode>General</c:formatCode>
                <c:ptCount val="24"/>
                <c:pt idx="0">
                  <c:v>7.8300630624983745</c:v>
                </c:pt>
                <c:pt idx="1">
                  <c:v>8.0641461671009687</c:v>
                </c:pt>
                <c:pt idx="2">
                  <c:v>8.1092786521955684</c:v>
                </c:pt>
                <c:pt idx="3">
                  <c:v>8.1602196534098006</c:v>
                </c:pt>
                <c:pt idx="4">
                  <c:v>8.2770103180192045</c:v>
                </c:pt>
                <c:pt idx="5">
                  <c:v>8.340529204312519</c:v>
                </c:pt>
                <c:pt idx="6">
                  <c:v>8.4711942373596596</c:v>
                </c:pt>
                <c:pt idx="7">
                  <c:v>8.5702575182207728</c:v>
                </c:pt>
                <c:pt idx="8">
                  <c:v>8.6694578434490914</c:v>
                </c:pt>
                <c:pt idx="9">
                  <c:v>8.7288176002063302</c:v>
                </c:pt>
                <c:pt idx="10">
                  <c:v>8.5247082221707231</c:v>
                </c:pt>
                <c:pt idx="11">
                  <c:v>8.256272024979074</c:v>
                </c:pt>
                <c:pt idx="12">
                  <c:v>8.2844264389370732</c:v>
                </c:pt>
                <c:pt idx="13">
                  <c:v>8.3549775681081346</c:v>
                </c:pt>
                <c:pt idx="14">
                  <c:v>8.3330911642019707</c:v>
                </c:pt>
                <c:pt idx="15">
                  <c:v>8.4023489820765516</c:v>
                </c:pt>
                <c:pt idx="16">
                  <c:v>9.7681397075318834</c:v>
                </c:pt>
                <c:pt idx="17">
                  <c:v>10.212590419617035</c:v>
                </c:pt>
                <c:pt idx="18">
                  <c:v>10.745324475839855</c:v>
                </c:pt>
                <c:pt idx="19">
                  <c:v>11.604811718906992</c:v>
                </c:pt>
                <c:pt idx="20">
                  <c:v>12.458722376398525</c:v>
                </c:pt>
                <c:pt idx="21">
                  <c:v>13.27</c:v>
                </c:pt>
                <c:pt idx="22">
                  <c:v>14.139999999999999</c:v>
                </c:pt>
                <c:pt idx="23">
                  <c:v>14.42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Sheet4!$BX$5</c:f>
              <c:strCache>
                <c:ptCount val="1"/>
                <c:pt idx="0">
                  <c:v>OH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Sheet4!$BR$6:$BR$29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Sheet4!$BX$6:$BX$29</c:f>
              <c:numCache>
                <c:formatCode>General</c:formatCode>
                <c:ptCount val="24"/>
                <c:pt idx="0">
                  <c:v>8.046963153251447</c:v>
                </c:pt>
                <c:pt idx="1">
                  <c:v>8.1566348939369746</c:v>
                </c:pt>
                <c:pt idx="2">
                  <c:v>8.2382597716742456</c:v>
                </c:pt>
                <c:pt idx="3">
                  <c:v>8.3612392675779272</c:v>
                </c:pt>
                <c:pt idx="4">
                  <c:v>8.557724070395075</c:v>
                </c:pt>
                <c:pt idx="5">
                  <c:v>8.5989586233926172</c:v>
                </c:pt>
                <c:pt idx="6">
                  <c:v>8.5952426623591496</c:v>
                </c:pt>
                <c:pt idx="7">
                  <c:v>8.6275245408407457</c:v>
                </c:pt>
                <c:pt idx="8">
                  <c:v>8.7039872003372807</c:v>
                </c:pt>
                <c:pt idx="9">
                  <c:v>8.6765445300037012</c:v>
                </c:pt>
                <c:pt idx="10">
                  <c:v>8.6090696344546931</c:v>
                </c:pt>
                <c:pt idx="11">
                  <c:v>8.3702706806462857</c:v>
                </c:pt>
                <c:pt idx="12">
                  <c:v>8.2442128653663289</c:v>
                </c:pt>
                <c:pt idx="13">
                  <c:v>8.2635534797680119</c:v>
                </c:pt>
                <c:pt idx="14">
                  <c:v>8.4515622035911786</c:v>
                </c:pt>
                <c:pt idx="15">
                  <c:v>8.5067847347975043</c:v>
                </c:pt>
                <c:pt idx="16">
                  <c:v>9.3445125464348244</c:v>
                </c:pt>
                <c:pt idx="17">
                  <c:v>9.5703546869111289</c:v>
                </c:pt>
                <c:pt idx="18">
                  <c:v>10.056528293195139</c:v>
                </c:pt>
                <c:pt idx="19">
                  <c:v>10.669920658940828</c:v>
                </c:pt>
                <c:pt idx="20">
                  <c:v>11.316986700003932</c:v>
                </c:pt>
                <c:pt idx="21">
                  <c:v>11.42</c:v>
                </c:pt>
                <c:pt idx="22">
                  <c:v>11.66</c:v>
                </c:pt>
                <c:pt idx="23">
                  <c:v>11.67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Sheet4!$BY$5</c:f>
              <c:strCache>
                <c:ptCount val="1"/>
                <c:pt idx="0">
                  <c:v>WI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cat>
            <c:numRef>
              <c:f>Sheet4!$BR$6:$BR$29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Sheet4!$BY$6:$BY$29</c:f>
              <c:numCache>
                <c:formatCode>General</c:formatCode>
                <c:ptCount val="24"/>
                <c:pt idx="0">
                  <c:v>6.6349727471636566</c:v>
                </c:pt>
                <c:pt idx="1">
                  <c:v>6.7341496274294546</c:v>
                </c:pt>
                <c:pt idx="2">
                  <c:v>6.9070113227661256</c:v>
                </c:pt>
                <c:pt idx="3">
                  <c:v>7.0330640614571882</c:v>
                </c:pt>
                <c:pt idx="4">
                  <c:v>7.0776348401551035</c:v>
                </c:pt>
                <c:pt idx="5">
                  <c:v>6.9657119288581475</c:v>
                </c:pt>
                <c:pt idx="6">
                  <c:v>6.8762138819120704</c:v>
                </c:pt>
                <c:pt idx="7">
                  <c:v>6.8751773998314256</c:v>
                </c:pt>
                <c:pt idx="8">
                  <c:v>7.1722093900007584</c:v>
                </c:pt>
                <c:pt idx="9">
                  <c:v>7.310553029019923</c:v>
                </c:pt>
                <c:pt idx="10">
                  <c:v>7.5346426320261592</c:v>
                </c:pt>
                <c:pt idx="11">
                  <c:v>7.8951854938649664</c:v>
                </c:pt>
                <c:pt idx="12">
                  <c:v>8.1788813735810155</c:v>
                </c:pt>
                <c:pt idx="13">
                  <c:v>8.6747734276071817</c:v>
                </c:pt>
                <c:pt idx="14">
                  <c:v>9.069939235076852</c:v>
                </c:pt>
                <c:pt idx="15">
                  <c:v>9.6645894443658538</c:v>
                </c:pt>
                <c:pt idx="16">
                  <c:v>10.508842548403846</c:v>
                </c:pt>
                <c:pt idx="17">
                  <c:v>10.865262289595519</c:v>
                </c:pt>
                <c:pt idx="18">
                  <c:v>11.510910986687087</c:v>
                </c:pt>
                <c:pt idx="19">
                  <c:v>11.935239387247451</c:v>
                </c:pt>
                <c:pt idx="20">
                  <c:v>12.64881223981191</c:v>
                </c:pt>
                <c:pt idx="21">
                  <c:v>13.02</c:v>
                </c:pt>
                <c:pt idx="22">
                  <c:v>13.27</c:v>
                </c:pt>
                <c:pt idx="23">
                  <c:v>13.66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Sheet4!$BZ$5</c:f>
              <c:strCache>
                <c:ptCount val="1"/>
                <c:pt idx="0">
                  <c:v>US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>
                  <a:lumMod val="60000"/>
                </a:schemeClr>
              </a:solidFill>
              <a:ln w="9525">
                <a:solidFill>
                  <a:schemeClr val="accent2">
                    <a:lumMod val="60000"/>
                  </a:schemeClr>
                </a:solidFill>
              </a:ln>
              <a:effectLst/>
            </c:spPr>
          </c:marker>
          <c:cat>
            <c:numRef>
              <c:f>Sheet4!$BR$6:$BR$29</c:f>
              <c:numCache>
                <c:formatCode>General</c:formatCode>
                <c:ptCount val="24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</c:numCache>
            </c:numRef>
          </c:cat>
          <c:val>
            <c:numRef>
              <c:f>Sheet4!$BZ$6:$BZ$29</c:f>
              <c:numCache>
                <c:formatCode>General</c:formatCode>
                <c:ptCount val="24"/>
                <c:pt idx="0">
                  <c:v>7.8330037552248921</c:v>
                </c:pt>
                <c:pt idx="1">
                  <c:v>8.0413002420720083</c:v>
                </c:pt>
                <c:pt idx="2">
                  <c:v>8.2108315186099574</c:v>
                </c:pt>
                <c:pt idx="3">
                  <c:v>8.3248314521945055</c:v>
                </c:pt>
                <c:pt idx="4">
                  <c:v>8.3841195717174006</c:v>
                </c:pt>
                <c:pt idx="5">
                  <c:v>8.4037861687241371</c:v>
                </c:pt>
                <c:pt idx="6">
                  <c:v>8.3604582737516875</c:v>
                </c:pt>
                <c:pt idx="7">
                  <c:v>8.4306745010824375</c:v>
                </c:pt>
                <c:pt idx="8">
                  <c:v>8.2611610765077685</c:v>
                </c:pt>
                <c:pt idx="9">
                  <c:v>8.164950165765763</c:v>
                </c:pt>
                <c:pt idx="10">
                  <c:v>8.2359579017789226</c:v>
                </c:pt>
                <c:pt idx="11">
                  <c:v>8.58499450660055</c:v>
                </c:pt>
                <c:pt idx="12">
                  <c:v>8.4441412338027018</c:v>
                </c:pt>
                <c:pt idx="13">
                  <c:v>8.7197718374787314</c:v>
                </c:pt>
                <c:pt idx="14">
                  <c:v>8.9457272431790038</c:v>
                </c:pt>
                <c:pt idx="15">
                  <c:v>9.4460061411944736</c:v>
                </c:pt>
                <c:pt idx="16">
                  <c:v>10.401795478820413</c:v>
                </c:pt>
                <c:pt idx="17">
                  <c:v>10.651526023587948</c:v>
                </c:pt>
                <c:pt idx="18">
                  <c:v>11.263417632999706</c:v>
                </c:pt>
                <c:pt idx="19">
                  <c:v>11.50686821561712</c:v>
                </c:pt>
                <c:pt idx="20">
                  <c:v>11.536318088344123</c:v>
                </c:pt>
                <c:pt idx="21">
                  <c:v>11.719999999999999</c:v>
                </c:pt>
                <c:pt idx="22">
                  <c:v>11.88</c:v>
                </c:pt>
                <c:pt idx="23">
                  <c:v>11.97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75424"/>
        <c:axId val="33181696"/>
      </c:lineChart>
      <c:catAx>
        <c:axId val="3317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81696"/>
        <c:crosses val="autoZero"/>
        <c:auto val="1"/>
        <c:lblAlgn val="ctr"/>
        <c:lblOffset val="100"/>
        <c:noMultiLvlLbl val="0"/>
      </c:catAx>
      <c:valAx>
        <c:axId val="33181696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175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4">
                    <a:tint val="45000"/>
                    <a:satMod val="200000"/>
                  </a:schemeClr>
                </a:gs>
                <a:gs pos="30000">
                  <a:schemeClr val="accent4">
                    <a:tint val="61000"/>
                    <a:satMod val="200000"/>
                  </a:schemeClr>
                </a:gs>
                <a:gs pos="45000">
                  <a:schemeClr val="accent4">
                    <a:tint val="66000"/>
                    <a:satMod val="200000"/>
                  </a:schemeClr>
                </a:gs>
                <a:gs pos="55000">
                  <a:schemeClr val="accent4">
                    <a:tint val="66000"/>
                    <a:satMod val="200000"/>
                  </a:schemeClr>
                </a:gs>
                <a:gs pos="73000">
                  <a:schemeClr val="accent4">
                    <a:tint val="61000"/>
                    <a:satMod val="200000"/>
                  </a:schemeClr>
                </a:gs>
                <a:gs pos="100000">
                  <a:schemeClr val="accent4">
                    <a:tint val="45000"/>
                    <a:satMod val="200000"/>
                  </a:schemeClr>
                </a:gs>
              </a:gsLst>
              <a:lin ang="950000" scaled="1"/>
            </a:gradFill>
            <a:ln w="9525" cap="flat" cmpd="sng" algn="ctr">
              <a:solidFill>
                <a:schemeClr val="accent4">
                  <a:shade val="95000"/>
                </a:schemeClr>
              </a:solidFill>
              <a:round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c:spPr>
          <c:invertIfNegative val="0"/>
          <c:cat>
            <c:strRef>
              <c:f>'State Rank'!$C$5:$C$54</c:f>
              <c:strCache>
                <c:ptCount val="50"/>
                <c:pt idx="0">
                  <c:v>NY</c:v>
                </c:pt>
                <c:pt idx="1">
                  <c:v>CT</c:v>
                </c:pt>
                <c:pt idx="2">
                  <c:v>VT</c:v>
                </c:pt>
                <c:pt idx="3">
                  <c:v>NH</c:v>
                </c:pt>
                <c:pt idx="4">
                  <c:v>NJ</c:v>
                </c:pt>
                <c:pt idx="5">
                  <c:v>CA</c:v>
                </c:pt>
                <c:pt idx="6">
                  <c:v>MA</c:v>
                </c:pt>
                <c:pt idx="7">
                  <c:v>ME</c:v>
                </c:pt>
                <c:pt idx="8">
                  <c:v>RI</c:v>
                </c:pt>
                <c:pt idx="9">
                  <c:v>MI</c:v>
                </c:pt>
                <c:pt idx="10">
                  <c:v>DE</c:v>
                </c:pt>
                <c:pt idx="11">
                  <c:v>WI</c:v>
                </c:pt>
                <c:pt idx="12">
                  <c:v>MD</c:v>
                </c:pt>
                <c:pt idx="13">
                  <c:v>PA</c:v>
                </c:pt>
                <c:pt idx="14">
                  <c:v>DC</c:v>
                </c:pt>
                <c:pt idx="15">
                  <c:v>US</c:v>
                </c:pt>
                <c:pt idx="16">
                  <c:v>NV</c:v>
                </c:pt>
                <c:pt idx="17">
                  <c:v>OH</c:v>
                </c:pt>
                <c:pt idx="18">
                  <c:v>SC</c:v>
                </c:pt>
                <c:pt idx="19">
                  <c:v>FL</c:v>
                </c:pt>
                <c:pt idx="20">
                  <c:v>CO</c:v>
                </c:pt>
                <c:pt idx="21">
                  <c:v>NM</c:v>
                </c:pt>
                <c:pt idx="22">
                  <c:v>IL</c:v>
                </c:pt>
                <c:pt idx="23">
                  <c:v>MN</c:v>
                </c:pt>
                <c:pt idx="24">
                  <c:v>AL</c:v>
                </c:pt>
                <c:pt idx="25">
                  <c:v>AZ</c:v>
                </c:pt>
                <c:pt idx="26">
                  <c:v>KS</c:v>
                </c:pt>
                <c:pt idx="27">
                  <c:v>VA</c:v>
                </c:pt>
                <c:pt idx="28">
                  <c:v>TX</c:v>
                </c:pt>
                <c:pt idx="29">
                  <c:v>GA</c:v>
                </c:pt>
                <c:pt idx="30">
                  <c:v>IA</c:v>
                </c:pt>
                <c:pt idx="31">
                  <c:v>NC</c:v>
                </c:pt>
                <c:pt idx="32">
                  <c:v>IN</c:v>
                </c:pt>
                <c:pt idx="33">
                  <c:v>MS</c:v>
                </c:pt>
                <c:pt idx="34">
                  <c:v>MT</c:v>
                </c:pt>
                <c:pt idx="35">
                  <c:v>MO</c:v>
                </c:pt>
                <c:pt idx="36">
                  <c:v>TN</c:v>
                </c:pt>
                <c:pt idx="37">
                  <c:v>NE</c:v>
                </c:pt>
                <c:pt idx="38">
                  <c:v>SD</c:v>
                </c:pt>
                <c:pt idx="39">
                  <c:v>UT</c:v>
                </c:pt>
                <c:pt idx="40">
                  <c:v>WV</c:v>
                </c:pt>
                <c:pt idx="41">
                  <c:v>WY</c:v>
                </c:pt>
                <c:pt idx="42">
                  <c:v>OR</c:v>
                </c:pt>
                <c:pt idx="43">
                  <c:v>OK</c:v>
                </c:pt>
                <c:pt idx="44">
                  <c:v>KY</c:v>
                </c:pt>
                <c:pt idx="45">
                  <c:v>AR</c:v>
                </c:pt>
                <c:pt idx="46">
                  <c:v>ND</c:v>
                </c:pt>
                <c:pt idx="47">
                  <c:v>WA</c:v>
                </c:pt>
                <c:pt idx="48">
                  <c:v>ID</c:v>
                </c:pt>
                <c:pt idx="49">
                  <c:v>LA</c:v>
                </c:pt>
              </c:strCache>
            </c:strRef>
          </c:cat>
          <c:val>
            <c:numRef>
              <c:f>'State Rank'!$D$5:$D$54</c:f>
              <c:numCache>
                <c:formatCode>General</c:formatCode>
                <c:ptCount val="50"/>
                <c:pt idx="0">
                  <c:v>17.690000000000001</c:v>
                </c:pt>
                <c:pt idx="1">
                  <c:v>17.350000000000001</c:v>
                </c:pt>
                <c:pt idx="2">
                  <c:v>17.309999999999999</c:v>
                </c:pt>
                <c:pt idx="3">
                  <c:v>16.100000000000001</c:v>
                </c:pt>
                <c:pt idx="4">
                  <c:v>15.79</c:v>
                </c:pt>
                <c:pt idx="5">
                  <c:v>15.55</c:v>
                </c:pt>
                <c:pt idx="6">
                  <c:v>14.94</c:v>
                </c:pt>
                <c:pt idx="7">
                  <c:v>14.719999999999999</c:v>
                </c:pt>
                <c:pt idx="8">
                  <c:v>14.4</c:v>
                </c:pt>
                <c:pt idx="9">
                  <c:v>14.139999999999999</c:v>
                </c:pt>
                <c:pt idx="10">
                  <c:v>13.56</c:v>
                </c:pt>
                <c:pt idx="11">
                  <c:v>13.27</c:v>
                </c:pt>
                <c:pt idx="12">
                  <c:v>12.850000000000001</c:v>
                </c:pt>
                <c:pt idx="13">
                  <c:v>12.82</c:v>
                </c:pt>
                <c:pt idx="14">
                  <c:v>12.27</c:v>
                </c:pt>
                <c:pt idx="15">
                  <c:v>11.88</c:v>
                </c:pt>
                <c:pt idx="16">
                  <c:v>11.82</c:v>
                </c:pt>
                <c:pt idx="17">
                  <c:v>11.66</c:v>
                </c:pt>
                <c:pt idx="18">
                  <c:v>11.6</c:v>
                </c:pt>
                <c:pt idx="19">
                  <c:v>11.52</c:v>
                </c:pt>
                <c:pt idx="20">
                  <c:v>11.39</c:v>
                </c:pt>
                <c:pt idx="21">
                  <c:v>11.38</c:v>
                </c:pt>
                <c:pt idx="22">
                  <c:v>11.370000000000001</c:v>
                </c:pt>
                <c:pt idx="23">
                  <c:v>11.370000000000001</c:v>
                </c:pt>
                <c:pt idx="24">
                  <c:v>11.31</c:v>
                </c:pt>
                <c:pt idx="25">
                  <c:v>11.27</c:v>
                </c:pt>
                <c:pt idx="26">
                  <c:v>11.17</c:v>
                </c:pt>
                <c:pt idx="27">
                  <c:v>11.12</c:v>
                </c:pt>
                <c:pt idx="28">
                  <c:v>11.04</c:v>
                </c:pt>
                <c:pt idx="29">
                  <c:v>11</c:v>
                </c:pt>
                <c:pt idx="30">
                  <c:v>10.850000000000001</c:v>
                </c:pt>
                <c:pt idx="31">
                  <c:v>10.81</c:v>
                </c:pt>
                <c:pt idx="32">
                  <c:v>10.38</c:v>
                </c:pt>
                <c:pt idx="33">
                  <c:v>10.19</c:v>
                </c:pt>
                <c:pt idx="34">
                  <c:v>10.09</c:v>
                </c:pt>
                <c:pt idx="35">
                  <c:v>10.07</c:v>
                </c:pt>
                <c:pt idx="36">
                  <c:v>10.07</c:v>
                </c:pt>
                <c:pt idx="37">
                  <c:v>10.02</c:v>
                </c:pt>
                <c:pt idx="38">
                  <c:v>9.98</c:v>
                </c:pt>
                <c:pt idx="39">
                  <c:v>9.94</c:v>
                </c:pt>
                <c:pt idx="40">
                  <c:v>9.8500000000000014</c:v>
                </c:pt>
                <c:pt idx="41">
                  <c:v>9.8500000000000014</c:v>
                </c:pt>
                <c:pt idx="42">
                  <c:v>9.84</c:v>
                </c:pt>
                <c:pt idx="43">
                  <c:v>9.43</c:v>
                </c:pt>
                <c:pt idx="44">
                  <c:v>9.33</c:v>
                </c:pt>
                <c:pt idx="45">
                  <c:v>9.3000000000000007</c:v>
                </c:pt>
                <c:pt idx="46">
                  <c:v>9.0300000000000011</c:v>
                </c:pt>
                <c:pt idx="47">
                  <c:v>8.5300000000000011</c:v>
                </c:pt>
                <c:pt idx="48">
                  <c:v>8.4700000000000006</c:v>
                </c:pt>
                <c:pt idx="49">
                  <c:v>8.3600000000000012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433088"/>
        <c:axId val="37884672"/>
      </c:barChart>
      <c:catAx>
        <c:axId val="3543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884672"/>
        <c:crosses val="autoZero"/>
        <c:auto val="1"/>
        <c:lblAlgn val="ctr"/>
        <c:lblOffset val="100"/>
        <c:noMultiLvlLbl val="0"/>
      </c:catAx>
      <c:valAx>
        <c:axId val="37884672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433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171508840600875E-2"/>
          <c:y val="3.1230709496282441E-2"/>
          <c:w val="0.9393005251881168"/>
          <c:h val="0.88986170307724366"/>
        </c:manualLayout>
      </c:layout>
      <c:lineChart>
        <c:grouping val="standard"/>
        <c:varyColors val="0"/>
        <c:ser>
          <c:idx val="0"/>
          <c:order val="0"/>
          <c:tx>
            <c:strRef>
              <c:f>'weighted avgs'!$H$119</c:f>
              <c:strCache>
                <c:ptCount val="1"/>
                <c:pt idx="0">
                  <c:v>Regulated states</c:v>
                </c:pt>
              </c:strCache>
            </c:strRef>
          </c:tx>
          <c:marker>
            <c:symbol val="none"/>
          </c:marker>
          <c:trendline>
            <c:trendlineType val="linear"/>
            <c:dispRSqr val="0"/>
            <c:dispEq val="1"/>
            <c:trendlineLbl>
              <c:layout>
                <c:manualLayout>
                  <c:x val="-0.1073601588698281"/>
                  <c:y val="0.10000418618466039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</c:trendlineLbl>
          </c:trendline>
          <c:cat>
            <c:numRef>
              <c:f>'weighted avgs'!$G$134:$G$142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'weighted avgs'!$H$134:$H$142</c:f>
              <c:numCache>
                <c:formatCode>General</c:formatCode>
                <c:ptCount val="9"/>
                <c:pt idx="0">
                  <c:v>7.8670346920066541</c:v>
                </c:pt>
                <c:pt idx="1">
                  <c:v>8.2677804385927072</c:v>
                </c:pt>
                <c:pt idx="2">
                  <c:v>8.9335722601747687</c:v>
                </c:pt>
                <c:pt idx="3">
                  <c:v>9.0975923757515655</c:v>
                </c:pt>
                <c:pt idx="4">
                  <c:v>9.6436482080490524</c:v>
                </c:pt>
                <c:pt idx="5">
                  <c:v>9.940505920847805</c:v>
                </c:pt>
                <c:pt idx="6">
                  <c:v>10.004703740911532</c:v>
                </c:pt>
                <c:pt idx="7">
                  <c:v>10.360670437474505</c:v>
                </c:pt>
                <c:pt idx="8">
                  <c:v>10.601018588041983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'weighted avgs'!$I$119</c:f>
              <c:strCache>
                <c:ptCount val="1"/>
                <c:pt idx="0">
                  <c:v>Retail access states</c:v>
                </c:pt>
              </c:strCache>
            </c:strRef>
          </c:tx>
          <c:marker>
            <c:symbol val="none"/>
          </c:marker>
          <c:trendline>
            <c:trendlineType val="linear"/>
            <c:dispRSqr val="0"/>
            <c:dispEq val="1"/>
            <c:trendlineLbl>
              <c:layout>
                <c:manualLayout>
                  <c:x val="-0.15938687091713741"/>
                  <c:y val="0.11349898368739071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</c:trendlineLbl>
          </c:trendline>
          <c:cat>
            <c:numRef>
              <c:f>'weighted avgs'!$G$134:$G$142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'weighted avgs'!$I$134:$I$142</c:f>
              <c:numCache>
                <c:formatCode>General</c:formatCode>
                <c:ptCount val="9"/>
                <c:pt idx="0">
                  <c:v>10.142552614034686</c:v>
                </c:pt>
                <c:pt idx="1">
                  <c:v>10.901419597175472</c:v>
                </c:pt>
                <c:pt idx="2">
                  <c:v>12.227744043987062</c:v>
                </c:pt>
                <c:pt idx="3">
                  <c:v>12.685943595938674</c:v>
                </c:pt>
                <c:pt idx="4">
                  <c:v>13.562807810349028</c:v>
                </c:pt>
                <c:pt idx="5">
                  <c:v>13.514084661885954</c:v>
                </c:pt>
                <c:pt idx="6">
                  <c:v>13.488191704527553</c:v>
                </c:pt>
                <c:pt idx="7">
                  <c:v>13.218629736710541</c:v>
                </c:pt>
                <c:pt idx="8">
                  <c:v>13.02869498660665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116544"/>
        <c:axId val="37122432"/>
      </c:lineChart>
      <c:catAx>
        <c:axId val="37116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7122432"/>
        <c:crosses val="autoZero"/>
        <c:auto val="1"/>
        <c:lblAlgn val="ctr"/>
        <c:lblOffset val="100"/>
        <c:noMultiLvlLbl val="0"/>
      </c:catAx>
      <c:valAx>
        <c:axId val="37122432"/>
        <c:scaling>
          <c:orientation val="minMax"/>
          <c:max val="15"/>
          <c:min val="4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7116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956629668279464"/>
          <c:y val="0.63413246590823757"/>
          <c:w val="0.25290383877170125"/>
          <c:h val="0.20346452186351222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171508840600875E-2"/>
          <c:y val="3.1230709496282396E-2"/>
          <c:w val="0.9393005251881168"/>
          <c:h val="0.8898617030772431"/>
        </c:manualLayout>
      </c:layout>
      <c:lineChart>
        <c:grouping val="standard"/>
        <c:varyColors val="0"/>
        <c:ser>
          <c:idx val="0"/>
          <c:order val="0"/>
          <c:tx>
            <c:strRef>
              <c:f>'weighted avgs'!$H$119</c:f>
              <c:strCache>
                <c:ptCount val="1"/>
                <c:pt idx="0">
                  <c:v>Regulated states</c:v>
                </c:pt>
              </c:strCache>
            </c:strRef>
          </c:tx>
          <c:marker>
            <c:symbol val="none"/>
          </c:marker>
          <c:trendline>
            <c:trendlineType val="linear"/>
            <c:dispRSqr val="0"/>
            <c:dispEq val="1"/>
            <c:trendlineLbl>
              <c:layout>
                <c:manualLayout>
                  <c:x val="2.5529288947036433E-2"/>
                  <c:y val="5.9957238898914009E-2"/>
                </c:manualLayout>
              </c:layout>
              <c:numFmt formatCode="General" sourceLinked="0"/>
            </c:trendlineLbl>
          </c:trendline>
          <c:cat>
            <c:numRef>
              <c:f>'weighted avgs'!$G$120:$G$142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'weighted avgs'!$H$120:$H$142</c:f>
              <c:numCache>
                <c:formatCode>General</c:formatCode>
                <c:ptCount val="23"/>
                <c:pt idx="0">
                  <c:v>6.8306603694369681</c:v>
                </c:pt>
                <c:pt idx="1">
                  <c:v>6.8784736904707735</c:v>
                </c:pt>
                <c:pt idx="2">
                  <c:v>6.959272717670892</c:v>
                </c:pt>
                <c:pt idx="3">
                  <c:v>7.0406776278328413</c:v>
                </c:pt>
                <c:pt idx="4">
                  <c:v>7.0608648897943436</c:v>
                </c:pt>
                <c:pt idx="5">
                  <c:v>7.0707786256928165</c:v>
                </c:pt>
                <c:pt idx="6">
                  <c:v>7.0595742756396875</c:v>
                </c:pt>
                <c:pt idx="7">
                  <c:v>7.0848130151617905</c:v>
                </c:pt>
                <c:pt idx="8">
                  <c:v>7.1084483893611337</c:v>
                </c:pt>
                <c:pt idx="9">
                  <c:v>7.067986209440555</c:v>
                </c:pt>
                <c:pt idx="10">
                  <c:v>7.1356292081273116</c:v>
                </c:pt>
                <c:pt idx="11">
                  <c:v>7.439359083585944</c:v>
                </c:pt>
                <c:pt idx="12">
                  <c:v>7.3922805150168251</c:v>
                </c:pt>
                <c:pt idx="13">
                  <c:v>7.6230939525945232</c:v>
                </c:pt>
                <c:pt idx="14">
                  <c:v>7.8670346920066541</c:v>
                </c:pt>
                <c:pt idx="15">
                  <c:v>8.2677804385927072</c:v>
                </c:pt>
                <c:pt idx="16">
                  <c:v>8.9335722601747687</c:v>
                </c:pt>
                <c:pt idx="17">
                  <c:v>9.0975923757515655</c:v>
                </c:pt>
                <c:pt idx="18">
                  <c:v>9.6436482080490524</c:v>
                </c:pt>
                <c:pt idx="19">
                  <c:v>9.940505920847805</c:v>
                </c:pt>
                <c:pt idx="20">
                  <c:v>10.004703740911532</c:v>
                </c:pt>
                <c:pt idx="21">
                  <c:v>10.360670437474505</c:v>
                </c:pt>
                <c:pt idx="22">
                  <c:v>10.601018588041983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'weighted avgs'!$I$119</c:f>
              <c:strCache>
                <c:ptCount val="1"/>
                <c:pt idx="0">
                  <c:v>Retail access states</c:v>
                </c:pt>
              </c:strCache>
            </c:strRef>
          </c:tx>
          <c:marker>
            <c:symbol val="none"/>
          </c:marker>
          <c:trendline>
            <c:trendlineType val="linear"/>
            <c:dispRSqr val="0"/>
            <c:dispEq val="1"/>
            <c:trendlineLbl>
              <c:layout>
                <c:manualLayout>
                  <c:x val="-0.29124927918396032"/>
                  <c:y val="0.11440643334630536"/>
                </c:manualLayout>
              </c:layout>
              <c:numFmt formatCode="General" sourceLinked="0"/>
            </c:trendlineLbl>
          </c:trendline>
          <c:cat>
            <c:numRef>
              <c:f>'weighted avgs'!$G$120:$G$142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'weighted avgs'!$I$120:$I$142</c:f>
              <c:numCache>
                <c:formatCode>General</c:formatCode>
                <c:ptCount val="23"/>
                <c:pt idx="0">
                  <c:v>8.8873101749970385</c:v>
                </c:pt>
                <c:pt idx="1">
                  <c:v>9.2472879443954064</c:v>
                </c:pt>
                <c:pt idx="2">
                  <c:v>9.4833293293719958</c:v>
                </c:pt>
                <c:pt idx="3">
                  <c:v>9.7166585397440208</c:v>
                </c:pt>
                <c:pt idx="4">
                  <c:v>9.8118495136396682</c:v>
                </c:pt>
                <c:pt idx="5">
                  <c:v>9.8620982792048864</c:v>
                </c:pt>
                <c:pt idx="6">
                  <c:v>9.8446115862738175</c:v>
                </c:pt>
                <c:pt idx="7">
                  <c:v>9.9339109092067091</c:v>
                </c:pt>
                <c:pt idx="8">
                  <c:v>9.6342159102191367</c:v>
                </c:pt>
                <c:pt idx="9">
                  <c:v>9.3645028725751267</c:v>
                </c:pt>
                <c:pt idx="10">
                  <c:v>9.4609539289569504</c:v>
                </c:pt>
                <c:pt idx="11">
                  <c:v>9.8007575251640269</c:v>
                </c:pt>
                <c:pt idx="12">
                  <c:v>9.386068179408948</c:v>
                </c:pt>
                <c:pt idx="13">
                  <c:v>9.8650193999472933</c:v>
                </c:pt>
                <c:pt idx="14">
                  <c:v>10.142552614034686</c:v>
                </c:pt>
                <c:pt idx="15">
                  <c:v>10.901419597175472</c:v>
                </c:pt>
                <c:pt idx="16">
                  <c:v>12.227744043987062</c:v>
                </c:pt>
                <c:pt idx="17">
                  <c:v>12.685943595938674</c:v>
                </c:pt>
                <c:pt idx="18">
                  <c:v>13.562807810349028</c:v>
                </c:pt>
                <c:pt idx="19">
                  <c:v>13.514084661885954</c:v>
                </c:pt>
                <c:pt idx="20">
                  <c:v>13.488191704527553</c:v>
                </c:pt>
                <c:pt idx="21">
                  <c:v>13.218629736710541</c:v>
                </c:pt>
                <c:pt idx="22">
                  <c:v>13.02869498660665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'weighted avgs'!$J$119</c:f>
              <c:strCache>
                <c:ptCount val="1"/>
                <c:pt idx="0">
                  <c:v>Texas</c:v>
                </c:pt>
              </c:strCache>
            </c:strRef>
          </c:tx>
          <c:marker>
            <c:symbol val="none"/>
          </c:marker>
          <c:trendline>
            <c:trendlineType val="linear"/>
            <c:dispRSqr val="0"/>
            <c:dispEq val="1"/>
            <c:trendlineLbl>
              <c:layout>
                <c:manualLayout>
                  <c:x val="-3.5320831484906418E-2"/>
                  <c:y val="0.11964558741805673"/>
                </c:manualLayout>
              </c:layout>
              <c:numFmt formatCode="General" sourceLinked="0"/>
            </c:trendlineLbl>
          </c:trendline>
          <c:cat>
            <c:numRef>
              <c:f>'weighted avgs'!$G$120:$G$142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'weighted avgs'!$J$120:$J$142</c:f>
              <c:numCache>
                <c:formatCode>#,##0.00</c:formatCode>
                <c:ptCount val="23"/>
                <c:pt idx="0">
                  <c:v>7.2047741683976865</c:v>
                </c:pt>
                <c:pt idx="1">
                  <c:v>7.5650445705106142</c:v>
                </c:pt>
                <c:pt idx="2">
                  <c:v>7.7412118450090919</c:v>
                </c:pt>
                <c:pt idx="3">
                  <c:v>8.0027428410125232</c:v>
                </c:pt>
                <c:pt idx="4">
                  <c:v>8.0793704147582055</c:v>
                </c:pt>
                <c:pt idx="5">
                  <c:v>7.7149989355941724</c:v>
                </c:pt>
                <c:pt idx="6">
                  <c:v>7.7665765287255386</c:v>
                </c:pt>
                <c:pt idx="7">
                  <c:v>7.8190128878731873</c:v>
                </c:pt>
                <c:pt idx="8">
                  <c:v>7.6500486155471519</c:v>
                </c:pt>
                <c:pt idx="9">
                  <c:v>7.5523409670422641</c:v>
                </c:pt>
                <c:pt idx="10">
                  <c:v>7.9599328910468774</c:v>
                </c:pt>
                <c:pt idx="11">
                  <c:v>8.8623621228537637</c:v>
                </c:pt>
                <c:pt idx="12">
                  <c:v>8.0523104067678606</c:v>
                </c:pt>
                <c:pt idx="13">
                  <c:v>9.1560759190573968</c:v>
                </c:pt>
                <c:pt idx="14">
                  <c:v>9.7291487367892326</c:v>
                </c:pt>
                <c:pt idx="15">
                  <c:v>10.928865305631067</c:v>
                </c:pt>
                <c:pt idx="16">
                  <c:v>12.856366589543935</c:v>
                </c:pt>
                <c:pt idx="17">
                  <c:v>12.342618604394927</c:v>
                </c:pt>
                <c:pt idx="18">
                  <c:v>13.036699980210098</c:v>
                </c:pt>
                <c:pt idx="19">
                  <c:v>12.382045273089286</c:v>
                </c:pt>
                <c:pt idx="20">
                  <c:v>11.596467204381614</c:v>
                </c:pt>
                <c:pt idx="21" formatCode="_(* #,##0.00_);_(* \(#,##0.00\);_(* &quot;-&quot;??_);_(@_)">
                  <c:v>11.08</c:v>
                </c:pt>
                <c:pt idx="22" formatCode="_(* #,##0.00_);_(* \(#,##0.00\);_(* &quot;-&quot;??_);_(@_)">
                  <c:v>11.01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184256"/>
        <c:axId val="37185792"/>
      </c:lineChart>
      <c:catAx>
        <c:axId val="37184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7185792"/>
        <c:crosses val="autoZero"/>
        <c:auto val="1"/>
        <c:lblAlgn val="ctr"/>
        <c:lblOffset val="100"/>
        <c:noMultiLvlLbl val="0"/>
      </c:catAx>
      <c:valAx>
        <c:axId val="37185792"/>
        <c:scaling>
          <c:orientation val="minMax"/>
          <c:max val="15"/>
          <c:min val="4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184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72695516594651"/>
          <c:y val="0.60079922903325189"/>
          <c:w val="0.25290383877170125"/>
          <c:h val="0.30519678279526907"/>
        </c:manualLayout>
      </c:layout>
      <c:overlay val="1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171508840600868E-2"/>
          <c:y val="3.1230709496282396E-2"/>
          <c:w val="0.9393005251881168"/>
          <c:h val="0.88986170307724288"/>
        </c:manualLayout>
      </c:layout>
      <c:lineChart>
        <c:grouping val="standard"/>
        <c:varyColors val="0"/>
        <c:ser>
          <c:idx val="0"/>
          <c:order val="0"/>
          <c:tx>
            <c:strRef>
              <c:f>'weighted avgs'!$H$119</c:f>
              <c:strCache>
                <c:ptCount val="1"/>
                <c:pt idx="0">
                  <c:v>Regulated states</c:v>
                </c:pt>
              </c:strCache>
            </c:strRef>
          </c:tx>
          <c:marker>
            <c:symbol val="none"/>
          </c:marker>
          <c:trendline>
            <c:trendlineType val="linear"/>
            <c:dispRSqr val="0"/>
            <c:dispEq val="1"/>
            <c:trendlineLbl>
              <c:layout>
                <c:manualLayout>
                  <c:x val="2.4789680895151264E-2"/>
                  <c:y val="7.5691871236683694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</c:trendlineLbl>
          </c:trendline>
          <c:cat>
            <c:numRef>
              <c:f>'weighted avgs'!$G$120:$G$142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'weighted avgs'!$H$120:$H$142</c:f>
              <c:numCache>
                <c:formatCode>General</c:formatCode>
                <c:ptCount val="23"/>
                <c:pt idx="0">
                  <c:v>6.8306603694369681</c:v>
                </c:pt>
                <c:pt idx="1">
                  <c:v>6.8784736904707735</c:v>
                </c:pt>
                <c:pt idx="2">
                  <c:v>6.959272717670892</c:v>
                </c:pt>
                <c:pt idx="3">
                  <c:v>7.0406776278328413</c:v>
                </c:pt>
                <c:pt idx="4">
                  <c:v>7.0608648897943436</c:v>
                </c:pt>
                <c:pt idx="5">
                  <c:v>7.0707786256928165</c:v>
                </c:pt>
                <c:pt idx="6">
                  <c:v>7.0595742756396875</c:v>
                </c:pt>
                <c:pt idx="7">
                  <c:v>7.0848130151617905</c:v>
                </c:pt>
                <c:pt idx="8">
                  <c:v>7.1084483893611337</c:v>
                </c:pt>
                <c:pt idx="9">
                  <c:v>7.067986209440555</c:v>
                </c:pt>
                <c:pt idx="10">
                  <c:v>7.1356292081273116</c:v>
                </c:pt>
                <c:pt idx="11">
                  <c:v>7.439359083585944</c:v>
                </c:pt>
                <c:pt idx="12">
                  <c:v>7.3922805150168251</c:v>
                </c:pt>
                <c:pt idx="13">
                  <c:v>7.6230939525945232</c:v>
                </c:pt>
                <c:pt idx="14">
                  <c:v>7.8670346920066541</c:v>
                </c:pt>
                <c:pt idx="15">
                  <c:v>8.2677804385927072</c:v>
                </c:pt>
                <c:pt idx="16">
                  <c:v>8.9335722601747687</c:v>
                </c:pt>
                <c:pt idx="17">
                  <c:v>9.0975923757515655</c:v>
                </c:pt>
                <c:pt idx="18">
                  <c:v>9.6436482080490524</c:v>
                </c:pt>
                <c:pt idx="19">
                  <c:v>9.940505920847805</c:v>
                </c:pt>
                <c:pt idx="20">
                  <c:v>10.004703740911532</c:v>
                </c:pt>
                <c:pt idx="21">
                  <c:v>10.360670437474505</c:v>
                </c:pt>
                <c:pt idx="22">
                  <c:v>10.601018588041983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'weighted avgs'!$I$119</c:f>
              <c:strCache>
                <c:ptCount val="1"/>
                <c:pt idx="0">
                  <c:v>Retail access states</c:v>
                </c:pt>
              </c:strCache>
            </c:strRef>
          </c:tx>
          <c:marker>
            <c:symbol val="none"/>
          </c:marker>
          <c:trendline>
            <c:trendlineType val="linear"/>
            <c:dispRSqr val="0"/>
            <c:dispEq val="1"/>
            <c:trendlineLbl>
              <c:layout>
                <c:manualLayout>
                  <c:x val="-0.29124927918396032"/>
                  <c:y val="0.11440643334630533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</c:trendlineLbl>
          </c:trendline>
          <c:cat>
            <c:numRef>
              <c:f>'weighted avgs'!$G$120:$G$142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'weighted avgs'!$I$120:$I$142</c:f>
              <c:numCache>
                <c:formatCode>General</c:formatCode>
                <c:ptCount val="23"/>
                <c:pt idx="0">
                  <c:v>8.8873101749970385</c:v>
                </c:pt>
                <c:pt idx="1">
                  <c:v>9.2472879443954064</c:v>
                </c:pt>
                <c:pt idx="2">
                  <c:v>9.4833293293719958</c:v>
                </c:pt>
                <c:pt idx="3">
                  <c:v>9.7166585397440208</c:v>
                </c:pt>
                <c:pt idx="4">
                  <c:v>9.8118495136396682</c:v>
                </c:pt>
                <c:pt idx="5">
                  <c:v>9.8620982792048864</c:v>
                </c:pt>
                <c:pt idx="6">
                  <c:v>9.8446115862738175</c:v>
                </c:pt>
                <c:pt idx="7">
                  <c:v>9.9339109092067091</c:v>
                </c:pt>
                <c:pt idx="8">
                  <c:v>9.6342159102191367</c:v>
                </c:pt>
                <c:pt idx="9">
                  <c:v>9.3645028725751267</c:v>
                </c:pt>
                <c:pt idx="10">
                  <c:v>9.4609539289569504</c:v>
                </c:pt>
                <c:pt idx="11">
                  <c:v>9.8007575251640269</c:v>
                </c:pt>
                <c:pt idx="12">
                  <c:v>9.386068179408948</c:v>
                </c:pt>
                <c:pt idx="13">
                  <c:v>9.8650193999472933</c:v>
                </c:pt>
                <c:pt idx="14">
                  <c:v>10.142552614034686</c:v>
                </c:pt>
                <c:pt idx="15">
                  <c:v>10.901419597175472</c:v>
                </c:pt>
                <c:pt idx="16">
                  <c:v>12.227744043987062</c:v>
                </c:pt>
                <c:pt idx="17">
                  <c:v>12.685943595938674</c:v>
                </c:pt>
                <c:pt idx="18">
                  <c:v>13.562807810349028</c:v>
                </c:pt>
                <c:pt idx="19">
                  <c:v>13.514084661885954</c:v>
                </c:pt>
                <c:pt idx="20">
                  <c:v>13.488191704527553</c:v>
                </c:pt>
                <c:pt idx="21">
                  <c:v>13.218629736710541</c:v>
                </c:pt>
                <c:pt idx="22">
                  <c:v>13.02869498660665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'weighted avgs'!$J$119</c:f>
              <c:strCache>
                <c:ptCount val="1"/>
                <c:pt idx="0">
                  <c:v>Texas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trendline>
            <c:trendlineType val="linear"/>
            <c:dispRSqr val="0"/>
            <c:dispEq val="1"/>
            <c:trendlineLbl>
              <c:layout>
                <c:manualLayout>
                  <c:x val="-1.3462716198936681E-2"/>
                  <c:y val="0.12491573283878454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</c:trendlineLbl>
          </c:trendline>
          <c:cat>
            <c:numRef>
              <c:f>'weighted avgs'!$G$120:$G$142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'weighted avgs'!$J$120:$J$142</c:f>
              <c:numCache>
                <c:formatCode>#,##0.00</c:formatCode>
                <c:ptCount val="23"/>
                <c:pt idx="0">
                  <c:v>7.2047741683976865</c:v>
                </c:pt>
                <c:pt idx="1">
                  <c:v>7.5650445705106142</c:v>
                </c:pt>
                <c:pt idx="2">
                  <c:v>7.7412118450090919</c:v>
                </c:pt>
                <c:pt idx="3">
                  <c:v>8.0027428410125232</c:v>
                </c:pt>
                <c:pt idx="4">
                  <c:v>8.0793704147582055</c:v>
                </c:pt>
                <c:pt idx="5">
                  <c:v>7.7149989355941724</c:v>
                </c:pt>
                <c:pt idx="6">
                  <c:v>7.7665765287255386</c:v>
                </c:pt>
                <c:pt idx="7">
                  <c:v>7.8190128878731873</c:v>
                </c:pt>
                <c:pt idx="8">
                  <c:v>7.6500486155471519</c:v>
                </c:pt>
                <c:pt idx="9">
                  <c:v>7.5523409670422641</c:v>
                </c:pt>
                <c:pt idx="10">
                  <c:v>7.9599328910468774</c:v>
                </c:pt>
                <c:pt idx="11">
                  <c:v>8.8623621228537637</c:v>
                </c:pt>
                <c:pt idx="12">
                  <c:v>8.0523104067678606</c:v>
                </c:pt>
                <c:pt idx="13">
                  <c:v>9.1560759190573968</c:v>
                </c:pt>
                <c:pt idx="14">
                  <c:v>9.7291487367892326</c:v>
                </c:pt>
                <c:pt idx="15">
                  <c:v>10.928865305631067</c:v>
                </c:pt>
                <c:pt idx="16">
                  <c:v>12.856366589543935</c:v>
                </c:pt>
                <c:pt idx="17">
                  <c:v>12.342618604394927</c:v>
                </c:pt>
                <c:pt idx="18">
                  <c:v>13.036699980210098</c:v>
                </c:pt>
                <c:pt idx="19">
                  <c:v>12.382045273089286</c:v>
                </c:pt>
                <c:pt idx="20">
                  <c:v>11.596467204381614</c:v>
                </c:pt>
                <c:pt idx="21" formatCode="_(* #,##0.00_);_(* \(#,##0.00\);_(* &quot;-&quot;??_);_(@_)">
                  <c:v>11.08</c:v>
                </c:pt>
                <c:pt idx="22" formatCode="_(* #,##0.00_);_(* \(#,##0.00\);_(* &quot;-&quot;??_);_(@_)">
                  <c:v>11.01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086528"/>
        <c:axId val="38088064"/>
      </c:lineChart>
      <c:catAx>
        <c:axId val="38086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8088064"/>
        <c:crosses val="autoZero"/>
        <c:auto val="1"/>
        <c:lblAlgn val="ctr"/>
        <c:lblOffset val="100"/>
        <c:noMultiLvlLbl val="0"/>
      </c:catAx>
      <c:valAx>
        <c:axId val="38088064"/>
        <c:scaling>
          <c:orientation val="minMax"/>
          <c:max val="15"/>
          <c:min val="4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8086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72695516594651"/>
          <c:y val="0.600799229033252"/>
          <c:w val="0.25290383877170125"/>
          <c:h val="0.30519678279526913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DRAFT -- NOT FOR DISTRIBUTION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3C3F1-E368-4349-BBAD-1937432E887A}" type="datetimeFigureOut">
              <a:rPr lang="en-US" smtClean="0"/>
              <a:pPr/>
              <a:t>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A8280-EEA4-4F66-B6DC-A0086E68DD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5007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223" cy="479605"/>
          </a:xfrm>
          <a:prstGeom prst="rect">
            <a:avLst/>
          </a:prstGeom>
        </p:spPr>
        <p:txBody>
          <a:bodyPr vert="horz" lIns="86804" tIns="43402" rIns="86804" bIns="43402" rtlCol="0"/>
          <a:lstStyle>
            <a:lvl1pPr algn="l">
              <a:defRPr sz="1100" smtClean="0"/>
            </a:lvl1pPr>
          </a:lstStyle>
          <a:p>
            <a:pPr>
              <a:defRPr/>
            </a:pPr>
            <a:r>
              <a:rPr lang="en-US" smtClean="0"/>
              <a:t>DRAFT -- NOT FOR DISTRIBUTION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90" y="0"/>
            <a:ext cx="3170717" cy="479605"/>
          </a:xfrm>
          <a:prstGeom prst="rect">
            <a:avLst/>
          </a:prstGeom>
        </p:spPr>
        <p:txBody>
          <a:bodyPr vert="horz" lIns="86804" tIns="43402" rIns="86804" bIns="43402" rtlCol="0"/>
          <a:lstStyle>
            <a:lvl1pPr algn="r">
              <a:defRPr sz="1100" smtClean="0"/>
            </a:lvl1pPr>
          </a:lstStyle>
          <a:p>
            <a:pPr>
              <a:defRPr/>
            </a:pPr>
            <a:fld id="{F4758F74-C043-413F-80CE-1F2F61AE3419}" type="datetimeFigureOut">
              <a:rPr lang="en-US"/>
              <a:pPr>
                <a:defRPr/>
              </a:pPr>
              <a:t>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1913" y="719138"/>
            <a:ext cx="46513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804" tIns="43402" rIns="86804" bIns="43402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19" y="4560798"/>
            <a:ext cx="5851563" cy="4320995"/>
          </a:xfrm>
          <a:prstGeom prst="rect">
            <a:avLst/>
          </a:prstGeom>
        </p:spPr>
        <p:txBody>
          <a:bodyPr vert="horz" lIns="86804" tIns="43402" rIns="86804" bIns="43402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078"/>
            <a:ext cx="3169223" cy="479605"/>
          </a:xfrm>
          <a:prstGeom prst="rect">
            <a:avLst/>
          </a:prstGeom>
        </p:spPr>
        <p:txBody>
          <a:bodyPr vert="horz" lIns="86804" tIns="43402" rIns="86804" bIns="43402" rtlCol="0" anchor="b"/>
          <a:lstStyle>
            <a:lvl1pPr algn="l">
              <a:defRPr sz="11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90" y="9120078"/>
            <a:ext cx="3170717" cy="479605"/>
          </a:xfrm>
          <a:prstGeom prst="rect">
            <a:avLst/>
          </a:prstGeom>
        </p:spPr>
        <p:txBody>
          <a:bodyPr vert="horz" lIns="86804" tIns="43402" rIns="86804" bIns="43402" rtlCol="0" anchor="b"/>
          <a:lstStyle>
            <a:lvl1pPr algn="r">
              <a:defRPr sz="1100" smtClean="0"/>
            </a:lvl1pPr>
          </a:lstStyle>
          <a:p>
            <a:pPr>
              <a:defRPr/>
            </a:pPr>
            <a:fld id="{01191EE0-8FC5-4085-B05E-0FBC0675A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12468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DRAFT -- NOT FOR DISTRIBUTION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17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191EE0-8FC5-4085-B05E-0FBC0675A6B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DRAFT -- NOT FOR DISTRIBUTION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33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39003" y="4406159"/>
            <a:ext cx="7531894" cy="1123139"/>
          </a:xfrm>
        </p:spPr>
        <p:txBody>
          <a:bodyPr anchor="t" anchorCtr="0"/>
          <a:lstStyle>
            <a:lvl1pPr algn="r">
              <a:defRPr sz="36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39003" y="5810082"/>
            <a:ext cx="7531894" cy="604767"/>
          </a:xfrm>
        </p:spPr>
        <p:txBody>
          <a:bodyPr/>
          <a:lstStyle>
            <a:lvl1pPr marL="0" indent="0" algn="r">
              <a:buNone/>
              <a:defRPr sz="2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509046" indent="0" algn="ctr">
              <a:buNone/>
            </a:lvl2pPr>
            <a:lvl3pPr marL="1018093" indent="0" algn="ctr">
              <a:buNone/>
            </a:lvl3pPr>
            <a:lvl4pPr marL="1527139" indent="0" algn="ctr">
              <a:buNone/>
            </a:lvl4pPr>
            <a:lvl5pPr marL="2036186" indent="0" algn="ctr">
              <a:buNone/>
            </a:lvl5pPr>
            <a:lvl6pPr marL="2545232" indent="0" algn="ctr">
              <a:buNone/>
            </a:lvl6pPr>
            <a:lvl7pPr marL="3054279" indent="0" algn="ctr">
              <a:buNone/>
            </a:lvl7pPr>
            <a:lvl8pPr marL="3563325" indent="0" algn="ctr">
              <a:buNone/>
            </a:lvl8pPr>
            <a:lvl9pPr marL="4072372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029768" y="7205366"/>
            <a:ext cx="2510631" cy="414697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83480" y="7205366"/>
            <a:ext cx="3816160" cy="414697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35656" y="7205366"/>
            <a:ext cx="1339003" cy="414697"/>
          </a:xfrm>
        </p:spPr>
        <p:txBody>
          <a:bodyPr/>
          <a:lstStyle/>
          <a:p>
            <a:pPr>
              <a:defRPr/>
            </a:pPr>
            <a:fld id="{682D5E24-484F-424A-83F9-E951C0AB92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93792" y="4136174"/>
            <a:ext cx="8034020" cy="145144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1004253" y="5723687"/>
            <a:ext cx="8034020" cy="777558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93792" y="4136174"/>
            <a:ext cx="251063" cy="145144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004253" y="5723687"/>
            <a:ext cx="251063" cy="777558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8B981D-7027-4B60-9EAC-3A7C3F34DA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0831" y="311384"/>
            <a:ext cx="2259568" cy="663443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126" y="311384"/>
            <a:ext cx="6611329" cy="663443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D1DA48-A1E2-44F1-9598-0FC42958F2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02126" y="7203206"/>
            <a:ext cx="903827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56892" y="7334936"/>
            <a:ext cx="216384" cy="13213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882296" y="3630361"/>
            <a:ext cx="663515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2E28C-F93E-4B61-BC84-3814D045D8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502126" y="1382324"/>
            <a:ext cx="9038273" cy="559841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9003" y="3369416"/>
            <a:ext cx="7531894" cy="1209534"/>
          </a:xfrm>
        </p:spPr>
        <p:txBody>
          <a:bodyPr anchor="t" anchorCtr="0"/>
          <a:lstStyle>
            <a:lvl1pPr algn="r">
              <a:buNone/>
              <a:defRPr sz="36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691" y="4838136"/>
            <a:ext cx="7448206" cy="1295929"/>
          </a:xfrm>
        </p:spPr>
        <p:txBody>
          <a:bodyPr anchor="t" anchorCtr="0"/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9768" y="7205366"/>
            <a:ext cx="2510631" cy="414697"/>
          </a:xfrm>
        </p:spPr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83480" y="7205366"/>
            <a:ext cx="3816160" cy="414697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4975" y="7205366"/>
            <a:ext cx="1670407" cy="414697"/>
          </a:xfrm>
        </p:spPr>
        <p:txBody>
          <a:bodyPr/>
          <a:lstStyle/>
          <a:p>
            <a:pPr>
              <a:defRPr/>
            </a:pPr>
            <a:fld id="{9AE780C0-4301-4A2D-BC56-E03FF9A847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04253" y="3196625"/>
            <a:ext cx="8034020" cy="145144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004253" y="3196625"/>
            <a:ext cx="251063" cy="145144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6" y="259186"/>
            <a:ext cx="9038273" cy="1036743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FF58D2-419E-43B7-A0DE-64B38E3042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502126" y="1382324"/>
            <a:ext cx="4438796" cy="559841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87376" y="1378869"/>
            <a:ext cx="4438796" cy="559841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6" y="259186"/>
            <a:ext cx="9038273" cy="103674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126" y="1457920"/>
            <a:ext cx="4437193" cy="777558"/>
          </a:xfrm>
          <a:noFill/>
          <a:ln>
            <a:noFill/>
          </a:ln>
        </p:spPr>
        <p:txBody>
          <a:bodyPr lIns="101809" anchor="b" anchorCtr="0">
            <a:noAutofit/>
          </a:bodyPr>
          <a:lstStyle>
            <a:lvl1pPr marL="0" indent="0">
              <a:buNone/>
              <a:defRPr sz="2700" b="1">
                <a:solidFill>
                  <a:schemeClr val="accent2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04951" y="1468719"/>
            <a:ext cx="4438936" cy="777558"/>
          </a:xfrm>
          <a:noFill/>
          <a:ln>
            <a:noFill/>
          </a:ln>
        </p:spPr>
        <p:txBody>
          <a:bodyPr lIns="101809" anchor="b" anchorCtr="0"/>
          <a:lstStyle>
            <a:lvl1pPr marL="0" indent="0">
              <a:buNone/>
              <a:defRPr sz="2700" b="1">
                <a:solidFill>
                  <a:schemeClr val="accent2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BF751-B06B-4949-8EC9-35D26BE254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2126" y="2419068"/>
            <a:ext cx="4435449" cy="45789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104950" y="2419068"/>
            <a:ext cx="4435449" cy="45789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6" y="259186"/>
            <a:ext cx="9038273" cy="1036743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1A04A-860F-4C58-9573-30C7C2296E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56892" y="7334936"/>
            <a:ext cx="216384" cy="13213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2552A-14BA-403F-9AA3-F65608E45E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02126" y="7203206"/>
            <a:ext cx="903827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56892" y="7334936"/>
            <a:ext cx="216384" cy="13213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6080" y="345581"/>
            <a:ext cx="2761694" cy="950348"/>
          </a:xfrm>
        </p:spPr>
        <p:txBody>
          <a:bodyPr anchor="b" anchorCtr="0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946080" y="1382325"/>
            <a:ext cx="2761694" cy="5491500"/>
          </a:xfrm>
        </p:spPr>
        <p:txBody>
          <a:bodyPr/>
          <a:lstStyle>
            <a:lvl1pPr marL="0" indent="0">
              <a:lnSpc>
                <a:spcPts val="2449"/>
              </a:lnSpc>
              <a:spcAft>
                <a:spcPts val="1113"/>
              </a:spcAft>
              <a:buNone/>
              <a:defRPr sz="1800">
                <a:solidFill>
                  <a:schemeClr val="tx2"/>
                </a:solidFill>
              </a:defRPr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6E7C0E-9274-4AEC-A712-79804D322D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02126" y="7203206"/>
            <a:ext cx="903827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364003" y="3768994"/>
            <a:ext cx="6842506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56892" y="7334936"/>
            <a:ext cx="216384" cy="13213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4751" y="345581"/>
            <a:ext cx="6276578" cy="647964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126" y="567869"/>
            <a:ext cx="9038273" cy="764959"/>
          </a:xfrm>
          <a:ln>
            <a:solidFill>
              <a:schemeClr val="accent1"/>
            </a:solidFill>
          </a:ln>
        </p:spPr>
        <p:txBody>
          <a:bodyPr lIns="305428" anchor="ctr"/>
          <a:lstStyle>
            <a:lvl1pPr algn="r">
              <a:buNone/>
              <a:defRPr sz="22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02126" y="2159882"/>
            <a:ext cx="9038273" cy="4841591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68"/>
              </a:spcBef>
              <a:buNone/>
              <a:defRPr sz="36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126" y="1382324"/>
            <a:ext cx="9038273" cy="604767"/>
          </a:xfrm>
        </p:spPr>
        <p:txBody>
          <a:bodyPr anchor="ctr" anchorCtr="0"/>
          <a:lstStyle>
            <a:lvl1pPr marL="0" indent="0" algn="l">
              <a:buFontTx/>
              <a:buNone/>
              <a:defRPr sz="16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E5BF2E-DE30-4410-A5F0-94E9690DD2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02126" y="7203206"/>
            <a:ext cx="903827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56892" y="7334936"/>
            <a:ext cx="216384" cy="13213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502126" y="567868"/>
            <a:ext cx="200851" cy="777558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02126" y="172790"/>
            <a:ext cx="9038273" cy="1123139"/>
          </a:xfrm>
          <a:prstGeom prst="rect">
            <a:avLst/>
          </a:prstGeom>
        </p:spPr>
        <p:txBody>
          <a:bodyPr vert="horz" lIns="101809" tIns="50905" rIns="101809" bIns="50905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02126" y="1382324"/>
            <a:ext cx="9038273" cy="5567312"/>
          </a:xfrm>
          <a:prstGeom prst="rect">
            <a:avLst/>
          </a:prstGeom>
        </p:spPr>
        <p:txBody>
          <a:bodyPr vert="horz" lIns="101809" tIns="50905" rIns="101809" bIns="509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029767" y="7206806"/>
            <a:ext cx="2513979" cy="414697"/>
          </a:xfrm>
          <a:prstGeom prst="rect">
            <a:avLst/>
          </a:prstGeom>
        </p:spPr>
        <p:txBody>
          <a:bodyPr vert="horz" lIns="101809" tIns="50905" rIns="101809" bIns="50905"/>
          <a:lstStyle>
            <a:lvl1pPr algn="l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83480" y="7206806"/>
            <a:ext cx="3849635" cy="414697"/>
          </a:xfrm>
          <a:prstGeom prst="rect">
            <a:avLst/>
          </a:prstGeom>
        </p:spPr>
        <p:txBody>
          <a:bodyPr vert="horz" lIns="101809" tIns="50905" rIns="101809" bIns="50905"/>
          <a:lstStyle>
            <a:lvl1pPr algn="r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72849" y="7206806"/>
            <a:ext cx="2175880" cy="414697"/>
          </a:xfrm>
          <a:prstGeom prst="rect">
            <a:avLst/>
          </a:prstGeom>
        </p:spPr>
        <p:txBody>
          <a:bodyPr vert="horz" lIns="101809" tIns="50905" rIns="101809" bIns="50905"/>
          <a:lstStyle>
            <a:lvl1pPr algn="l" eaLnBrk="1" latinLnBrk="0" hangingPunct="1">
              <a:defRPr kumimoji="0" sz="16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A15EE19-C3A6-46E3-8E82-60030A9330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502126" y="7203206"/>
            <a:ext cx="903827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502126" y="1295929"/>
            <a:ext cx="9038273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101809" tIns="50905" rIns="101809" bIns="50905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56892" y="7334936"/>
            <a:ext cx="216384" cy="13213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05428" indent="-305428" algn="l" rtl="0" eaLnBrk="1" latinLnBrk="0" hangingPunct="1">
        <a:spcBef>
          <a:spcPts val="668"/>
        </a:spcBef>
        <a:buClr>
          <a:schemeClr val="accent1"/>
        </a:buClr>
        <a:buSzPct val="76000"/>
        <a:buFont typeface="Wingdings 3"/>
        <a:buChar char="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10856" indent="-305428" algn="l" rtl="0" eaLnBrk="1" latinLnBrk="0" hangingPunct="1">
        <a:spcBef>
          <a:spcPts val="557"/>
        </a:spcBef>
        <a:buClr>
          <a:schemeClr val="accent2"/>
        </a:buClr>
        <a:buSzPct val="76000"/>
        <a:buFont typeface="Wingdings 3"/>
        <a:buChar char="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16284" indent="-254523" algn="l" rtl="0" eaLnBrk="1" latinLnBrk="0" hangingPunct="1">
        <a:spcBef>
          <a:spcPts val="557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21712" indent="-254523" algn="l" rtl="0" eaLnBrk="1" latinLnBrk="0" hangingPunct="1">
        <a:spcBef>
          <a:spcPts val="445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7139" indent="-254523" algn="l" rtl="0" eaLnBrk="1" latinLnBrk="0" hangingPunct="1">
        <a:spcBef>
          <a:spcPts val="334"/>
        </a:spcBef>
        <a:buClr>
          <a:schemeClr val="accent2"/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32567" indent="-203619" algn="l" rtl="0" eaLnBrk="1" latinLnBrk="0" hangingPunct="1">
        <a:spcBef>
          <a:spcPts val="334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2036186" indent="-203619" algn="l" rtl="0" eaLnBrk="1" latinLnBrk="0" hangingPunct="1">
        <a:spcBef>
          <a:spcPts val="334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239805" indent="-203619" algn="l" rtl="0" eaLnBrk="1" latinLnBrk="0" hangingPunct="1">
        <a:spcBef>
          <a:spcPts val="334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443423" indent="-203619" algn="l" rtl="0" eaLnBrk="1" latinLnBrk="0" hangingPunct="1">
        <a:spcBef>
          <a:spcPts val="334"/>
        </a:spcBef>
        <a:buClr>
          <a:srgbClr val="9FB8CD"/>
        </a:buClr>
        <a:buSzPct val="75000"/>
        <a:buFont typeface="Wingdings 3"/>
        <a:buChar char=""/>
        <a:defRPr kumimoji="0" lang="en-US" sz="13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904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18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271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361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452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542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633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723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166938"/>
            <a:ext cx="10042525" cy="5608637"/>
          </a:xfrm>
          <a:prstGeom prst="rect">
            <a:avLst/>
          </a:prstGeom>
          <a:solidFill>
            <a:srgbClr val="50643C">
              <a:alpha val="3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809" tIns="50905" rIns="101809" bIns="50905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262" y="611187"/>
            <a:ext cx="9121775" cy="1143001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3200" dirty="0" smtClean="0">
                <a:solidFill>
                  <a:schemeClr val="accent4">
                    <a:lumMod val="65000"/>
                    <a:lumOff val="35000"/>
                  </a:schemeClr>
                </a:solidFill>
                <a:latin typeface="Arial Narrow" pitchFamily="34" charset="0"/>
                <a:cs typeface="Arial" pitchFamily="34" charset="0"/>
              </a:rPr>
              <a:t>Comparing Restructured States with Traditionally Regulated States</a:t>
            </a:r>
            <a:endParaRPr lang="en-US" sz="3200" dirty="0">
              <a:solidFill>
                <a:schemeClr val="accent4">
                  <a:lumMod val="65000"/>
                  <a:lumOff val="3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4262" y="2211387"/>
            <a:ext cx="6634163" cy="4406900"/>
          </a:xfrm>
          <a:ln>
            <a:solidFill>
              <a:schemeClr val="accent1">
                <a:lumMod val="50000"/>
              </a:schemeClr>
            </a:solidFill>
          </a:ln>
        </p:spPr>
        <p:txBody>
          <a:bodyPr rtlCol="0"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en-US" sz="2000" b="1" i="1" cap="small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Regulatory Flexibility Committee</a:t>
            </a:r>
            <a:endParaRPr lang="en-US" sz="2000" b="1" i="1" cap="small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000" b="1" i="1" cap="small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Indiana General Assembly</a:t>
            </a:r>
            <a:endParaRPr lang="en-US" sz="2000" b="1" i="1" cap="small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000" b="1" i="1" cap="small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Indianapolis</a:t>
            </a:r>
            <a:r>
              <a:rPr lang="en-US" sz="2000" b="1" i="1" cap="small" dirty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, Indiana</a:t>
            </a:r>
            <a:endParaRPr lang="en-US" sz="2000" b="1" i="1" cap="small" dirty="0" smtClean="0">
              <a:solidFill>
                <a:schemeClr val="accent1">
                  <a:lumMod val="50000"/>
                </a:schemeClr>
              </a:solidFill>
              <a:latin typeface="Arial Narrow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en-US" sz="2000" b="1" i="1" cap="small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September 18, 2013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smtClean="0">
              <a:solidFill>
                <a:srgbClr val="003300"/>
              </a:solidFill>
              <a:latin typeface="Arial Narrow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smtClean="0">
              <a:solidFill>
                <a:srgbClr val="003300"/>
              </a:solidFill>
              <a:latin typeface="Arial Narrow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003300"/>
                </a:solidFill>
                <a:latin typeface="Arial Narrow" pitchFamily="34" charset="0"/>
              </a:rPr>
              <a:t>Ken Rose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003300"/>
                </a:solidFill>
                <a:latin typeface="Arial Narrow" pitchFamily="34" charset="0"/>
              </a:rPr>
              <a:t>Independent Consultant and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 smtClean="0">
                <a:solidFill>
                  <a:srgbClr val="003300"/>
                </a:solidFill>
                <a:latin typeface="Arial Narrow" pitchFamily="34" charset="0"/>
              </a:rPr>
              <a:t>Senior Fellow with the Institute of Public Utilities</a:t>
            </a:r>
          </a:p>
          <a:p>
            <a:pPr>
              <a:spcBef>
                <a:spcPts val="0"/>
              </a:spcBef>
              <a:defRPr/>
            </a:pPr>
            <a:r>
              <a:rPr lang="en-US" sz="1800" b="1" i="1" cap="small" dirty="0" smtClean="0">
                <a:solidFill>
                  <a:schemeClr val="accent1">
                    <a:lumMod val="50000"/>
                  </a:schemeClr>
                </a:solidFill>
                <a:latin typeface="Arial Narrow" pitchFamily="34" charset="0"/>
              </a:rPr>
              <a:t>www.ipu.msu.edu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 i="1" dirty="0" smtClean="0">
              <a:solidFill>
                <a:srgbClr val="34411B"/>
              </a:solidFill>
              <a:latin typeface="Arial Narrow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1" i="1" dirty="0" smtClean="0">
              <a:solidFill>
                <a:srgbClr val="34411B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Why are most states seeing higher prices (even though fuel prices have been falling)?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of the usual suspects . . . </a:t>
            </a:r>
          </a:p>
          <a:p>
            <a:pPr lvl="1"/>
            <a:r>
              <a:rPr lang="en-US" dirty="0" smtClean="0"/>
              <a:t>Wholesale market prices?</a:t>
            </a:r>
          </a:p>
          <a:p>
            <a:pPr lvl="1"/>
            <a:r>
              <a:rPr lang="en-US" dirty="0" smtClean="0"/>
              <a:t>Declining sales (</a:t>
            </a:r>
            <a:r>
              <a:rPr lang="en-US" dirty="0" err="1" smtClean="0"/>
              <a:t>MWh</a:t>
            </a:r>
            <a:r>
              <a:rPr lang="en-US" dirty="0" smtClean="0"/>
              <a:t> sold)?</a:t>
            </a:r>
          </a:p>
          <a:p>
            <a:pPr lvl="1"/>
            <a:r>
              <a:rPr lang="en-US" dirty="0" smtClean="0"/>
              <a:t>EPA compliance costs?</a:t>
            </a:r>
          </a:p>
          <a:p>
            <a:pPr lvl="1"/>
            <a:r>
              <a:rPr lang="en-US" dirty="0" smtClean="0"/>
              <a:t>Fuel costs?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2E28C-F93E-4B61-BC84-3814D045D8C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463" y="534988"/>
            <a:ext cx="8763000" cy="609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1211263" y="6659563"/>
            <a:ext cx="4095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Source: FERC, November 2012, Derived from </a:t>
            </a:r>
            <a:r>
              <a:rPr lang="en-US" sz="1200" i="1"/>
              <a:t>Bloomberg data.</a:t>
            </a:r>
            <a:endParaRPr lang="en-US" sz="120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2552A-14BA-403F-9AA3-F65608E45EE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6425" y="627063"/>
            <a:ext cx="8701088" cy="66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220663" y="98425"/>
            <a:ext cx="9632950" cy="969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Aft>
                <a:spcPct val="1500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Figure </a:t>
            </a:r>
            <a:r>
              <a:rPr lang="en-US" sz="2000" dirty="0" smtClean="0">
                <a:solidFill>
                  <a:srgbClr val="000000"/>
                </a:solidFill>
                <a:latin typeface="Arial" pitchFamily="34" charset="0"/>
              </a:rPr>
              <a:t>6.  </a:t>
            </a: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Weighted annual averages for Michigan, neighboring states, regional weighted average, and MISO annual average bilateral price.</a:t>
            </a:r>
          </a:p>
          <a:p>
            <a:pPr algn="ctr">
              <a:spcAft>
                <a:spcPct val="15000"/>
              </a:spcAft>
            </a:pPr>
            <a:r>
              <a:rPr lang="en-US" sz="2000" dirty="0">
                <a:solidFill>
                  <a:srgbClr val="000000"/>
                </a:solidFill>
                <a:latin typeface="Arial" pitchFamily="34" charset="0"/>
              </a:rPr>
              <a:t>(1990 through October 2012) 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549275" y="7191375"/>
            <a:ext cx="5595938" cy="1857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Data source: DOE/EIA.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97462" y="2516187"/>
            <a:ext cx="1592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Michigan </a:t>
            </a:r>
            <a:r>
              <a:rPr lang="en-US" sz="1400" dirty="0"/>
              <a:t>h</a:t>
            </a:r>
            <a:r>
              <a:rPr lang="en-US" sz="1400" dirty="0" smtClean="0"/>
              <a:t>ub price</a:t>
            </a:r>
            <a:endParaRPr lang="en-US" sz="140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6697662" y="2668587"/>
            <a:ext cx="304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2552A-14BA-403F-9AA3-F65608E45EE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Why are most states seeing higher prices (continued)?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7862" y="1601787"/>
            <a:ext cx="8537575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These factors contribute to higher prices, but don’t seem to explain all the variation</a:t>
            </a:r>
          </a:p>
          <a:p>
            <a:pPr lvl="1"/>
            <a:r>
              <a:rPr lang="en-US" dirty="0" smtClean="0"/>
              <a:t>Wholesale market prices from 2002 to 2008 may explain the run-up in retail price; but retail prices have not matched the recent decline in energy prices</a:t>
            </a:r>
          </a:p>
          <a:p>
            <a:pPr lvl="1"/>
            <a:r>
              <a:rPr lang="en-US" dirty="0" smtClean="0"/>
              <a:t>Declining sales (</a:t>
            </a:r>
            <a:r>
              <a:rPr lang="en-US" dirty="0" err="1" smtClean="0"/>
              <a:t>MWh</a:t>
            </a:r>
            <a:r>
              <a:rPr lang="en-US" dirty="0" smtClean="0"/>
              <a:t> sold)? -- after steady growth in the 1990s, sales have been essentially flat or slight declines since 2007 in most of the country, but not sufficient to explain the difference</a:t>
            </a:r>
          </a:p>
          <a:p>
            <a:pPr lvl="1"/>
            <a:r>
              <a:rPr lang="en-US" dirty="0" smtClean="0"/>
              <a:t>EPA compliance costs? – more of a coming attraction at this point</a:t>
            </a:r>
          </a:p>
          <a:p>
            <a:r>
              <a:rPr lang="en-US" dirty="0" smtClean="0"/>
              <a:t>Even though natural gas prices have been falling, coal is going in the opposite direction – that may explain some of the price increases</a:t>
            </a:r>
          </a:p>
          <a:p>
            <a:r>
              <a:rPr lang="en-US" dirty="0" smtClean="0"/>
              <a:t>What about new capacity costs?</a:t>
            </a:r>
          </a:p>
          <a:p>
            <a:pPr lvl="1"/>
            <a:r>
              <a:rPr lang="en-US" dirty="0" smtClean="0"/>
              <a:t>Not by itself, EIA data shows </a:t>
            </a:r>
            <a:r>
              <a:rPr lang="en-US" dirty="0"/>
              <a:t>Indiana increased total capacity by </a:t>
            </a:r>
            <a:r>
              <a:rPr lang="en-US" dirty="0" smtClean="0"/>
              <a:t>14.5% </a:t>
            </a:r>
            <a:r>
              <a:rPr lang="en-US" dirty="0"/>
              <a:t>between 2000 and 2011; </a:t>
            </a:r>
            <a:r>
              <a:rPr lang="en-US" dirty="0" smtClean="0"/>
              <a:t>Wisconsin increased total generating capacity by 34.6% during that time; and the US by 29.5%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2E28C-F93E-4B61-BC84-3814D045D8C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126" y="172791"/>
            <a:ext cx="9038273" cy="1167114"/>
          </a:xfrm>
        </p:spPr>
        <p:txBody>
          <a:bodyPr>
            <a:noAutofit/>
          </a:bodyPr>
          <a:lstStyle/>
          <a:p>
            <a:r>
              <a:rPr lang="en-US" dirty="0" smtClean="0"/>
              <a:t>Costs/Benefits of restructuring versus traditional regulation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Ken Rose -- Sept. 18, 2013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BF751-B06B-4949-8EC9-35D26BE2548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502126" y="1687124"/>
            <a:ext cx="9038273" cy="5020063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We know the </a:t>
            </a:r>
            <a:r>
              <a:rPr lang="en-US" sz="3200" dirty="0" smtClean="0"/>
              <a:t>predicted </a:t>
            </a:r>
            <a:r>
              <a:rPr lang="en-US" sz="3200" dirty="0"/>
              <a:t>benefits from restructuring, including </a:t>
            </a:r>
            <a:r>
              <a:rPr lang="en-US" sz="3200" dirty="0" smtClean="0"/>
              <a:t>operational efficiencies</a:t>
            </a:r>
          </a:p>
          <a:p>
            <a:pPr lvl="1"/>
            <a:r>
              <a:rPr lang="en-US" dirty="0" smtClean="0"/>
              <a:t>lower </a:t>
            </a:r>
            <a:r>
              <a:rPr lang="en-US" dirty="0"/>
              <a:t>operating </a:t>
            </a:r>
            <a:r>
              <a:rPr lang="en-US" dirty="0" smtClean="0"/>
              <a:t>costs</a:t>
            </a:r>
            <a:r>
              <a:rPr lang="en-US" dirty="0"/>
              <a:t> </a:t>
            </a:r>
            <a:r>
              <a:rPr lang="en-US" dirty="0" smtClean="0"/>
              <a:t>that result from dispatching power plants over the RTO’s region (rather than for each individual utilities’ area)</a:t>
            </a:r>
          </a:p>
          <a:p>
            <a:pPr lvl="1"/>
            <a:r>
              <a:rPr lang="en-US" dirty="0" smtClean="0"/>
              <a:t>much of this benefit may be realized in the wholesale market, where power suppliers in Indiana compete in two RTOs now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hese markets may not be ideally designed (perhaps they’re </a:t>
            </a:r>
            <a:r>
              <a:rPr lang="en-US" i="1" dirty="0" smtClean="0"/>
              <a:t>over</a:t>
            </a:r>
            <a:r>
              <a:rPr lang="en-US" dirty="0" smtClean="0"/>
              <a:t> designed), but this is beyond the control of the states to deal with – this lack of state control will be discussed later</a:t>
            </a:r>
            <a:endParaRPr lang="en-US" dirty="0"/>
          </a:p>
        </p:txBody>
      </p:sp>
      <p:sp>
        <p:nvSpPr>
          <p:cNvPr id="15" name="Text Placeholder 6"/>
          <p:cNvSpPr txBox="1">
            <a:spLocks/>
          </p:cNvSpPr>
          <p:nvPr/>
        </p:nvSpPr>
        <p:spPr>
          <a:xfrm>
            <a:off x="5101464" y="1044672"/>
            <a:ext cx="4438936" cy="725360"/>
          </a:xfrm>
          <a:prstGeom prst="rect">
            <a:avLst/>
          </a:prstGeom>
        </p:spPr>
        <p:txBody>
          <a:bodyPr/>
          <a:lstStyle>
            <a:lvl1pPr marL="305428" indent="-305428" algn="l" rtl="0" eaLnBrk="1" latinLnBrk="0" hangingPunct="1">
              <a:spcBef>
                <a:spcPts val="668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0856" indent="-305428" algn="l" rtl="0" eaLnBrk="1" latinLnBrk="0" hangingPunct="1">
              <a:spcBef>
                <a:spcPts val="557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6284" indent="-254523" algn="l" rtl="0" eaLnBrk="1" latinLnBrk="0" hangingPunct="1">
              <a:spcBef>
                <a:spcPts val="557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1712" indent="-254523" algn="l" rtl="0" eaLnBrk="1" latinLnBrk="0" hangingPunct="1">
              <a:spcBef>
                <a:spcPts val="445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7139" indent="-254523" algn="l" rtl="0" eaLnBrk="1" latinLnBrk="0" hangingPunct="1">
              <a:spcBef>
                <a:spcPts val="334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32567" indent="-203619" algn="l" rtl="0" eaLnBrk="1" latinLnBrk="0" hangingPunct="1">
              <a:spcBef>
                <a:spcPts val="334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36186" indent="-203619" algn="l" rtl="0" eaLnBrk="1" latinLnBrk="0" hangingPunct="1">
              <a:spcBef>
                <a:spcPts val="334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39805" indent="-203619" algn="l" rtl="0" eaLnBrk="1" latinLnBrk="0" hangingPunct="1">
              <a:spcBef>
                <a:spcPts val="334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43423" indent="-203619" algn="l" rtl="0" eaLnBrk="1" latinLnBrk="0" hangingPunct="1">
              <a:spcBef>
                <a:spcPts val="334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3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dirty="0"/>
          </a:p>
        </p:txBody>
      </p:sp>
      <p:sp>
        <p:nvSpPr>
          <p:cNvPr id="17" name="Content Placeholder 7"/>
          <p:cNvSpPr txBox="1">
            <a:spLocks/>
          </p:cNvSpPr>
          <p:nvPr/>
        </p:nvSpPr>
        <p:spPr>
          <a:xfrm>
            <a:off x="5101464" y="1617631"/>
            <a:ext cx="4606311" cy="5546756"/>
          </a:xfrm>
          <a:prstGeom prst="rect">
            <a:avLst/>
          </a:prstGeom>
        </p:spPr>
        <p:txBody>
          <a:bodyPr>
            <a:noAutofit/>
          </a:bodyPr>
          <a:lstStyle>
            <a:lvl1pPr marL="305428" indent="-305428" algn="l" rtl="0" eaLnBrk="1" latinLnBrk="0" hangingPunct="1">
              <a:spcBef>
                <a:spcPts val="668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0856" indent="-305428" algn="l" rtl="0" eaLnBrk="1" latinLnBrk="0" hangingPunct="1">
              <a:spcBef>
                <a:spcPts val="557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6284" indent="-254523" algn="l" rtl="0" eaLnBrk="1" latinLnBrk="0" hangingPunct="1">
              <a:spcBef>
                <a:spcPts val="557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1712" indent="-254523" algn="l" rtl="0" eaLnBrk="1" latinLnBrk="0" hangingPunct="1">
              <a:spcBef>
                <a:spcPts val="445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7139" indent="-254523" algn="l" rtl="0" eaLnBrk="1" latinLnBrk="0" hangingPunct="1">
              <a:spcBef>
                <a:spcPts val="334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32567" indent="-203619" algn="l" rtl="0" eaLnBrk="1" latinLnBrk="0" hangingPunct="1">
              <a:spcBef>
                <a:spcPts val="334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36186" indent="-203619" algn="l" rtl="0" eaLnBrk="1" latinLnBrk="0" hangingPunct="1">
              <a:spcBef>
                <a:spcPts val="334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39805" indent="-203619" algn="l" rtl="0" eaLnBrk="1" latinLnBrk="0" hangingPunct="1">
              <a:spcBef>
                <a:spcPts val="334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43423" indent="-203619" algn="l" rtl="0" eaLnBrk="1" latinLnBrk="0" hangingPunct="1">
              <a:spcBef>
                <a:spcPts val="334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3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126" y="172791"/>
            <a:ext cx="9038273" cy="1167114"/>
          </a:xfrm>
        </p:spPr>
        <p:txBody>
          <a:bodyPr>
            <a:noAutofit/>
          </a:bodyPr>
          <a:lstStyle/>
          <a:p>
            <a:r>
              <a:rPr lang="en-US" dirty="0" smtClean="0"/>
              <a:t>Costs/Benefits of restructuring versus traditional regulation </a:t>
            </a:r>
            <a:r>
              <a:rPr lang="en-US" i="1" dirty="0" smtClean="0"/>
              <a:t>(continued)</a:t>
            </a:r>
            <a:endParaRPr lang="en-US" i="1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Ken Rose -- Sept. 18, 2013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1BF751-B06B-4949-8EC9-35D26BE2548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502126" y="1296987"/>
            <a:ext cx="9038273" cy="5598414"/>
          </a:xfrm>
        </p:spPr>
        <p:txBody>
          <a:bodyPr>
            <a:noAutofit/>
          </a:bodyPr>
          <a:lstStyle/>
          <a:p>
            <a:r>
              <a:rPr lang="en-US" sz="2400" dirty="0"/>
              <a:t>On the other </a:t>
            </a:r>
            <a:r>
              <a:rPr lang="en-US" sz="2400" dirty="0" smtClean="0"/>
              <a:t>side of the ledger, </a:t>
            </a:r>
            <a:r>
              <a:rPr lang="en-US" sz="2400" dirty="0"/>
              <a:t>additional costs from restructuring may equal or exceed </a:t>
            </a:r>
            <a:r>
              <a:rPr lang="en-US" sz="2400" dirty="0" smtClean="0"/>
              <a:t>any benefit, additional costs include:</a:t>
            </a:r>
            <a:endParaRPr lang="en-US" sz="2400" dirty="0"/>
          </a:p>
          <a:p>
            <a:pPr lvl="1"/>
            <a:r>
              <a:rPr lang="en-US" sz="2400" dirty="0" smtClean="0"/>
              <a:t>insufficient </a:t>
            </a:r>
            <a:r>
              <a:rPr lang="en-US" sz="2400" dirty="0"/>
              <a:t>capital investment in generation and transmission capacity – costly either if we fall short </a:t>
            </a:r>
            <a:r>
              <a:rPr lang="en-US" sz="2400" dirty="0" smtClean="0"/>
              <a:t>(i.e., loss </a:t>
            </a:r>
            <a:r>
              <a:rPr lang="en-US" sz="2400" dirty="0"/>
              <a:t>of reliability) or have to pay for additional incentive structures to attract more investment</a:t>
            </a:r>
          </a:p>
          <a:p>
            <a:pPr lvl="2"/>
            <a:r>
              <a:rPr lang="en-US" sz="2000" dirty="0" smtClean="0"/>
              <a:t>a regulated/vertically </a:t>
            </a:r>
            <a:r>
              <a:rPr lang="en-US" sz="2000" dirty="0"/>
              <a:t>integrated structure encourages investment</a:t>
            </a:r>
          </a:p>
          <a:p>
            <a:pPr lvl="1"/>
            <a:r>
              <a:rPr lang="en-US" sz="2400" dirty="0" smtClean="0"/>
              <a:t>de-integration </a:t>
            </a:r>
            <a:r>
              <a:rPr lang="en-US" sz="2400" dirty="0"/>
              <a:t>costs, from loss of vertical economies (from when one decentralized entity supplied all products and services)</a:t>
            </a:r>
          </a:p>
          <a:p>
            <a:pPr lvl="1"/>
            <a:r>
              <a:rPr lang="en-US" sz="2400" dirty="0" smtClean="0"/>
              <a:t>additional </a:t>
            </a:r>
            <a:r>
              <a:rPr lang="en-US" sz="2400" dirty="0"/>
              <a:t>administrative </a:t>
            </a:r>
            <a:r>
              <a:rPr lang="en-US" sz="2400" dirty="0" smtClean="0"/>
              <a:t>costs that are passed on to customers</a:t>
            </a:r>
            <a:endParaRPr lang="en-US" sz="2400" dirty="0"/>
          </a:p>
          <a:p>
            <a:pPr lvl="1"/>
            <a:r>
              <a:rPr lang="en-US" sz="2400" dirty="0" smtClean="0"/>
              <a:t>costs </a:t>
            </a:r>
            <a:r>
              <a:rPr lang="en-US" sz="2400" dirty="0"/>
              <a:t>all market participants </a:t>
            </a:r>
            <a:r>
              <a:rPr lang="en-US" sz="2400" dirty="0" smtClean="0"/>
              <a:t>incur </a:t>
            </a:r>
            <a:r>
              <a:rPr lang="en-US" sz="2400" dirty="0"/>
              <a:t>to deal with </a:t>
            </a:r>
            <a:r>
              <a:rPr lang="en-US" sz="2400" dirty="0" smtClean="0"/>
              <a:t>increasing market complexity</a:t>
            </a:r>
            <a:endParaRPr lang="en-US" sz="2400" dirty="0"/>
          </a:p>
        </p:txBody>
      </p:sp>
      <p:sp>
        <p:nvSpPr>
          <p:cNvPr id="15" name="Text Placeholder 6"/>
          <p:cNvSpPr txBox="1">
            <a:spLocks/>
          </p:cNvSpPr>
          <p:nvPr/>
        </p:nvSpPr>
        <p:spPr>
          <a:xfrm>
            <a:off x="5101464" y="1044672"/>
            <a:ext cx="4438936" cy="725360"/>
          </a:xfrm>
          <a:prstGeom prst="rect">
            <a:avLst/>
          </a:prstGeom>
        </p:spPr>
        <p:txBody>
          <a:bodyPr/>
          <a:lstStyle>
            <a:lvl1pPr marL="305428" indent="-305428" algn="l" rtl="0" eaLnBrk="1" latinLnBrk="0" hangingPunct="1">
              <a:spcBef>
                <a:spcPts val="668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0856" indent="-305428" algn="l" rtl="0" eaLnBrk="1" latinLnBrk="0" hangingPunct="1">
              <a:spcBef>
                <a:spcPts val="557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6284" indent="-254523" algn="l" rtl="0" eaLnBrk="1" latinLnBrk="0" hangingPunct="1">
              <a:spcBef>
                <a:spcPts val="557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1712" indent="-254523" algn="l" rtl="0" eaLnBrk="1" latinLnBrk="0" hangingPunct="1">
              <a:spcBef>
                <a:spcPts val="445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7139" indent="-254523" algn="l" rtl="0" eaLnBrk="1" latinLnBrk="0" hangingPunct="1">
              <a:spcBef>
                <a:spcPts val="334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32567" indent="-203619" algn="l" rtl="0" eaLnBrk="1" latinLnBrk="0" hangingPunct="1">
              <a:spcBef>
                <a:spcPts val="334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36186" indent="-203619" algn="l" rtl="0" eaLnBrk="1" latinLnBrk="0" hangingPunct="1">
              <a:spcBef>
                <a:spcPts val="334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39805" indent="-203619" algn="l" rtl="0" eaLnBrk="1" latinLnBrk="0" hangingPunct="1">
              <a:spcBef>
                <a:spcPts val="334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43423" indent="-203619" algn="l" rtl="0" eaLnBrk="1" latinLnBrk="0" hangingPunct="1">
              <a:spcBef>
                <a:spcPts val="334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3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dirty="0"/>
          </a:p>
        </p:txBody>
      </p:sp>
      <p:sp>
        <p:nvSpPr>
          <p:cNvPr id="17" name="Content Placeholder 7"/>
          <p:cNvSpPr txBox="1">
            <a:spLocks/>
          </p:cNvSpPr>
          <p:nvPr/>
        </p:nvSpPr>
        <p:spPr>
          <a:xfrm>
            <a:off x="5101464" y="1617631"/>
            <a:ext cx="4606311" cy="5546756"/>
          </a:xfrm>
          <a:prstGeom prst="rect">
            <a:avLst/>
          </a:prstGeom>
        </p:spPr>
        <p:txBody>
          <a:bodyPr>
            <a:noAutofit/>
          </a:bodyPr>
          <a:lstStyle>
            <a:lvl1pPr marL="305428" indent="-305428" algn="l" rtl="0" eaLnBrk="1" latinLnBrk="0" hangingPunct="1">
              <a:spcBef>
                <a:spcPts val="668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10856" indent="-305428" algn="l" rtl="0" eaLnBrk="1" latinLnBrk="0" hangingPunct="1">
              <a:spcBef>
                <a:spcPts val="557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6284" indent="-254523" algn="l" rtl="0" eaLnBrk="1" latinLnBrk="0" hangingPunct="1">
              <a:spcBef>
                <a:spcPts val="557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21712" indent="-254523" algn="l" rtl="0" eaLnBrk="1" latinLnBrk="0" hangingPunct="1">
              <a:spcBef>
                <a:spcPts val="445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7139" indent="-254523" algn="l" rtl="0" eaLnBrk="1" latinLnBrk="0" hangingPunct="1">
              <a:spcBef>
                <a:spcPts val="334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32567" indent="-203619" algn="l" rtl="0" eaLnBrk="1" latinLnBrk="0" hangingPunct="1">
              <a:spcBef>
                <a:spcPts val="334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36186" indent="-203619" algn="l" rtl="0" eaLnBrk="1" latinLnBrk="0" hangingPunct="1">
              <a:spcBef>
                <a:spcPts val="334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39805" indent="-203619" algn="l" rtl="0" eaLnBrk="1" latinLnBrk="0" hangingPunct="1">
              <a:spcBef>
                <a:spcPts val="334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43423" indent="-203619" algn="l" rtl="0" eaLnBrk="1" latinLnBrk="0" hangingPunct="1">
              <a:spcBef>
                <a:spcPts val="334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3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89305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Costs </a:t>
            </a:r>
            <a:r>
              <a:rPr lang="en-US" dirty="0"/>
              <a:t>F</a:t>
            </a:r>
            <a:r>
              <a:rPr lang="en-US" dirty="0" smtClean="0"/>
              <a:t>rom Restructuring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2E28C-F93E-4B61-BC84-3814D045D8C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States that restructured found (to their surprise), that when things go wrong (that is, prices increase rapidly – such as in California, Maryland, New Jersey, etc.), their options are very limited</a:t>
            </a:r>
          </a:p>
          <a:p>
            <a:r>
              <a:rPr lang="en-US" dirty="0" smtClean="0"/>
              <a:t>“Deregulating” at the state level actually transfer jurisdictional authority from the state to the federal regulatory authorities – primarily the Federal Energy Regulatory Commission (FERC)</a:t>
            </a:r>
          </a:p>
          <a:p>
            <a:r>
              <a:rPr lang="en-US" dirty="0" smtClean="0"/>
              <a:t>Unfortunately, when things go wrong within a state or region, customers and other market participants are wholly dependent on the federal government to fix it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0903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262" y="0"/>
            <a:ext cx="8537575" cy="1295400"/>
          </a:xfrm>
        </p:spPr>
        <p:txBody>
          <a:bodyPr/>
          <a:lstStyle/>
          <a:p>
            <a:r>
              <a:rPr lang="en-US" dirty="0" smtClean="0"/>
              <a:t>Wrapping up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2475" y="1449386"/>
            <a:ext cx="8537575" cy="5757419"/>
          </a:xfrm>
        </p:spPr>
        <p:txBody>
          <a:bodyPr>
            <a:noAutofit/>
          </a:bodyPr>
          <a:lstStyle/>
          <a:p>
            <a:r>
              <a:rPr lang="en-US" sz="2000" dirty="0" smtClean="0"/>
              <a:t>Not saying that one option is clearly worse or better than the other – retail access versus regulation, but</a:t>
            </a:r>
          </a:p>
          <a:p>
            <a:pPr lvl="1"/>
            <a:r>
              <a:rPr lang="en-US" sz="1800" dirty="0" smtClean="0"/>
              <a:t>. . . there appears to be no clear benefit for retail customers, unless you look at just the last couple years, with retail choice – and that could quickly change if natural gas prices increase again (as they have in the not too distant past)</a:t>
            </a:r>
          </a:p>
          <a:p>
            <a:pPr lvl="1"/>
            <a:r>
              <a:rPr lang="en-US" sz="1800" dirty="0" smtClean="0"/>
              <a:t>cost-based regulation is not perfect, but if the “restructured” model can’t beat it, then something’s wrong</a:t>
            </a:r>
          </a:p>
          <a:p>
            <a:r>
              <a:rPr lang="en-US" sz="2000" dirty="0" smtClean="0"/>
              <a:t>Not always sure what “competition” has to do with what we have been doing the past 20 years</a:t>
            </a:r>
          </a:p>
          <a:p>
            <a:pPr lvl="1"/>
            <a:r>
              <a:rPr lang="en-US" sz="1800" dirty="0" smtClean="0"/>
              <a:t>replaced a complex, cumbersome, and expensive regulatory system with a complex, cumbersome, and expensive “deregulatory” system</a:t>
            </a:r>
          </a:p>
          <a:p>
            <a:pPr lvl="1"/>
            <a:r>
              <a:rPr lang="en-US" sz="1800" dirty="0" smtClean="0"/>
              <a:t>the current RTO (wholesale markets, such as PJM’s and MISO’s) and retail access-based model (states that have it) is a composite of different markets, that are highly regulated at the federal level and frequently adjusted by FERC and the states</a:t>
            </a:r>
          </a:p>
          <a:p>
            <a:r>
              <a:rPr lang="en-US" sz="2000" dirty="0" smtClean="0"/>
              <a:t>Most of the country is facing the same cost pressures (environmental impact constraints, capacity, flat demand, renewable costs)</a:t>
            </a: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2E28C-F93E-4B61-BC84-3814D045D8C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937506650"/>
              </p:ext>
            </p:extLst>
          </p:nvPr>
        </p:nvGraphicFramePr>
        <p:xfrm>
          <a:off x="220662" y="1072853"/>
          <a:ext cx="9323084" cy="5710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92262" y="662324"/>
            <a:ext cx="7086600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 Just looking from 2004 through 2012, the average rate of change is not that different between the two groups of states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So, . . . it’s fair to ask, where’s the savings?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13877" y="153987"/>
            <a:ext cx="3130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Another perspective . . .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2552A-14BA-403F-9AA3-F65608E45EE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7077076" y="18935699"/>
          <a:ext cx="7096124" cy="4514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571181388"/>
              </p:ext>
            </p:extLst>
          </p:nvPr>
        </p:nvGraphicFramePr>
        <p:xfrm>
          <a:off x="144462" y="1109319"/>
          <a:ext cx="9525001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0262" y="306387"/>
            <a:ext cx="3429000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Even Texas (yes, Texas) follows the same trend line over the entire time period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21262" y="152498"/>
            <a:ext cx="3581399" cy="13234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Maybe it doesn’t matter what we do . . . because of the under lying economics of the industry</a:t>
            </a:r>
            <a:endParaRPr lang="en-US" sz="2000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2552A-14BA-403F-9AA3-F65608E45EE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reeform 3"/>
          <p:cNvSpPr>
            <a:spLocks noChangeArrowheads="1"/>
          </p:cNvSpPr>
          <p:nvPr/>
        </p:nvSpPr>
        <p:spPr bwMode="auto">
          <a:xfrm>
            <a:off x="6185776" y="4353606"/>
            <a:ext cx="1072116" cy="791042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5" y="79"/>
              </a:cxn>
              <a:cxn ang="0">
                <a:pos x="14" y="96"/>
              </a:cxn>
              <a:cxn ang="0">
                <a:pos x="39" y="83"/>
              </a:cxn>
              <a:cxn ang="0">
                <a:pos x="43" y="79"/>
              </a:cxn>
              <a:cxn ang="0">
                <a:pos x="55" y="79"/>
              </a:cxn>
              <a:cxn ang="0">
                <a:pos x="83" y="80"/>
              </a:cxn>
              <a:cxn ang="0">
                <a:pos x="98" y="76"/>
              </a:cxn>
              <a:cxn ang="0">
                <a:pos x="119" y="77"/>
              </a:cxn>
              <a:cxn ang="0">
                <a:pos x="102" y="81"/>
              </a:cxn>
              <a:cxn ang="0">
                <a:pos x="156" y="98"/>
              </a:cxn>
              <a:cxn ang="0">
                <a:pos x="160" y="96"/>
              </a:cxn>
              <a:cxn ang="0">
                <a:pos x="160" y="103"/>
              </a:cxn>
              <a:cxn ang="0">
                <a:pos x="194" y="125"/>
              </a:cxn>
              <a:cxn ang="0">
                <a:pos x="183" y="122"/>
              </a:cxn>
              <a:cxn ang="0">
                <a:pos x="207" y="136"/>
              </a:cxn>
              <a:cxn ang="0">
                <a:pos x="227" y="124"/>
              </a:cxn>
              <a:cxn ang="0">
                <a:pos x="257" y="110"/>
              </a:cxn>
              <a:cxn ang="0">
                <a:pos x="264" y="105"/>
              </a:cxn>
              <a:cxn ang="0">
                <a:pos x="299" y="87"/>
              </a:cxn>
              <a:cxn ang="0">
                <a:pos x="339" y="119"/>
              </a:cxn>
              <a:cxn ang="0">
                <a:pos x="351" y="137"/>
              </a:cxn>
              <a:cxn ang="0">
                <a:pos x="375" y="155"/>
              </a:cxn>
              <a:cxn ang="0">
                <a:pos x="406" y="161"/>
              </a:cxn>
              <a:cxn ang="0">
                <a:pos x="426" y="203"/>
              </a:cxn>
              <a:cxn ang="0">
                <a:pos x="421" y="286"/>
              </a:cxn>
              <a:cxn ang="0">
                <a:pos x="435" y="279"/>
              </a:cxn>
              <a:cxn ang="0">
                <a:pos x="429" y="265"/>
              </a:cxn>
              <a:cxn ang="0">
                <a:pos x="440" y="273"/>
              </a:cxn>
              <a:cxn ang="0">
                <a:pos x="451" y="272"/>
              </a:cxn>
              <a:cxn ang="0">
                <a:pos x="438" y="312"/>
              </a:cxn>
              <a:cxn ang="0">
                <a:pos x="451" y="323"/>
              </a:cxn>
              <a:cxn ang="0">
                <a:pos x="470" y="364"/>
              </a:cxn>
              <a:cxn ang="0">
                <a:pos x="486" y="372"/>
              </a:cxn>
              <a:cxn ang="0">
                <a:pos x="486" y="358"/>
              </a:cxn>
              <a:cxn ang="0">
                <a:pos x="491" y="364"/>
              </a:cxn>
              <a:cxn ang="0">
                <a:pos x="500" y="394"/>
              </a:cxn>
              <a:cxn ang="0">
                <a:pos x="520" y="413"/>
              </a:cxn>
              <a:cxn ang="0">
                <a:pos x="550" y="447"/>
              </a:cxn>
              <a:cxn ang="0">
                <a:pos x="589" y="490"/>
              </a:cxn>
              <a:cxn ang="0">
                <a:pos x="614" y="500"/>
              </a:cxn>
              <a:cxn ang="0">
                <a:pos x="589" y="495"/>
              </a:cxn>
              <a:cxn ang="0">
                <a:pos x="620" y="506"/>
              </a:cxn>
              <a:cxn ang="0">
                <a:pos x="640" y="495"/>
              </a:cxn>
              <a:cxn ang="0">
                <a:pos x="662" y="480"/>
              </a:cxn>
              <a:cxn ang="0">
                <a:pos x="667" y="436"/>
              </a:cxn>
              <a:cxn ang="0">
                <a:pos x="668" y="356"/>
              </a:cxn>
              <a:cxn ang="0">
                <a:pos x="588" y="215"/>
              </a:cxn>
              <a:cxn ang="0">
                <a:pos x="577" y="176"/>
              </a:cxn>
              <a:cxn ang="0">
                <a:pos x="496" y="20"/>
              </a:cxn>
              <a:cxn ang="0">
                <a:pos x="486" y="4"/>
              </a:cxn>
              <a:cxn ang="0">
                <a:pos x="446" y="11"/>
              </a:cxn>
              <a:cxn ang="0">
                <a:pos x="438" y="44"/>
              </a:cxn>
              <a:cxn ang="0">
                <a:pos x="220" y="39"/>
              </a:cxn>
              <a:cxn ang="0">
                <a:pos x="0" y="34"/>
              </a:cxn>
            </a:cxnLst>
            <a:rect l="0" t="0" r="r" b="b"/>
            <a:pathLst>
              <a:path w="673" h="512">
                <a:moveTo>
                  <a:pt x="0" y="34"/>
                </a:moveTo>
                <a:lnTo>
                  <a:pt x="0" y="48"/>
                </a:lnTo>
                <a:lnTo>
                  <a:pt x="21" y="66"/>
                </a:lnTo>
                <a:lnTo>
                  <a:pt x="15" y="79"/>
                </a:lnTo>
                <a:lnTo>
                  <a:pt x="22" y="86"/>
                </a:lnTo>
                <a:lnTo>
                  <a:pt x="14" y="96"/>
                </a:lnTo>
                <a:lnTo>
                  <a:pt x="29" y="92"/>
                </a:lnTo>
                <a:lnTo>
                  <a:pt x="39" y="83"/>
                </a:lnTo>
                <a:lnTo>
                  <a:pt x="38" y="74"/>
                </a:lnTo>
                <a:lnTo>
                  <a:pt x="43" y="79"/>
                </a:lnTo>
                <a:lnTo>
                  <a:pt x="48" y="70"/>
                </a:lnTo>
                <a:lnTo>
                  <a:pt x="55" y="79"/>
                </a:lnTo>
                <a:lnTo>
                  <a:pt x="41" y="91"/>
                </a:lnTo>
                <a:lnTo>
                  <a:pt x="83" y="80"/>
                </a:lnTo>
                <a:lnTo>
                  <a:pt x="92" y="72"/>
                </a:lnTo>
                <a:lnTo>
                  <a:pt x="98" y="76"/>
                </a:lnTo>
                <a:lnTo>
                  <a:pt x="116" y="70"/>
                </a:lnTo>
                <a:lnTo>
                  <a:pt x="119" y="77"/>
                </a:lnTo>
                <a:lnTo>
                  <a:pt x="92" y="79"/>
                </a:lnTo>
                <a:lnTo>
                  <a:pt x="102" y="81"/>
                </a:lnTo>
                <a:lnTo>
                  <a:pt x="135" y="87"/>
                </a:lnTo>
                <a:lnTo>
                  <a:pt x="156" y="98"/>
                </a:lnTo>
                <a:lnTo>
                  <a:pt x="150" y="86"/>
                </a:lnTo>
                <a:lnTo>
                  <a:pt x="160" y="96"/>
                </a:lnTo>
                <a:lnTo>
                  <a:pt x="174" y="97"/>
                </a:lnTo>
                <a:lnTo>
                  <a:pt x="160" y="103"/>
                </a:lnTo>
                <a:lnTo>
                  <a:pt x="185" y="116"/>
                </a:lnTo>
                <a:lnTo>
                  <a:pt x="194" y="125"/>
                </a:lnTo>
                <a:lnTo>
                  <a:pt x="193" y="137"/>
                </a:lnTo>
                <a:lnTo>
                  <a:pt x="183" y="122"/>
                </a:lnTo>
                <a:lnTo>
                  <a:pt x="190" y="140"/>
                </a:lnTo>
                <a:lnTo>
                  <a:pt x="207" y="136"/>
                </a:lnTo>
                <a:lnTo>
                  <a:pt x="219" y="133"/>
                </a:lnTo>
                <a:lnTo>
                  <a:pt x="227" y="124"/>
                </a:lnTo>
                <a:lnTo>
                  <a:pt x="231" y="130"/>
                </a:lnTo>
                <a:lnTo>
                  <a:pt x="257" y="110"/>
                </a:lnTo>
                <a:lnTo>
                  <a:pt x="270" y="110"/>
                </a:lnTo>
                <a:lnTo>
                  <a:pt x="264" y="105"/>
                </a:lnTo>
                <a:lnTo>
                  <a:pt x="275" y="91"/>
                </a:lnTo>
                <a:lnTo>
                  <a:pt x="299" y="87"/>
                </a:lnTo>
                <a:lnTo>
                  <a:pt x="321" y="98"/>
                </a:lnTo>
                <a:lnTo>
                  <a:pt x="339" y="119"/>
                </a:lnTo>
                <a:lnTo>
                  <a:pt x="351" y="122"/>
                </a:lnTo>
                <a:lnTo>
                  <a:pt x="351" y="137"/>
                </a:lnTo>
                <a:lnTo>
                  <a:pt x="368" y="144"/>
                </a:lnTo>
                <a:lnTo>
                  <a:pt x="375" y="155"/>
                </a:lnTo>
                <a:lnTo>
                  <a:pt x="384" y="161"/>
                </a:lnTo>
                <a:lnTo>
                  <a:pt x="406" y="161"/>
                </a:lnTo>
                <a:lnTo>
                  <a:pt x="415" y="177"/>
                </a:lnTo>
                <a:lnTo>
                  <a:pt x="426" y="203"/>
                </a:lnTo>
                <a:lnTo>
                  <a:pt x="420" y="254"/>
                </a:lnTo>
                <a:lnTo>
                  <a:pt x="421" y="286"/>
                </a:lnTo>
                <a:lnTo>
                  <a:pt x="433" y="292"/>
                </a:lnTo>
                <a:lnTo>
                  <a:pt x="435" y="279"/>
                </a:lnTo>
                <a:lnTo>
                  <a:pt x="429" y="275"/>
                </a:lnTo>
                <a:lnTo>
                  <a:pt x="429" y="265"/>
                </a:lnTo>
                <a:lnTo>
                  <a:pt x="431" y="267"/>
                </a:lnTo>
                <a:lnTo>
                  <a:pt x="440" y="273"/>
                </a:lnTo>
                <a:lnTo>
                  <a:pt x="444" y="281"/>
                </a:lnTo>
                <a:lnTo>
                  <a:pt x="451" y="272"/>
                </a:lnTo>
                <a:lnTo>
                  <a:pt x="457" y="279"/>
                </a:lnTo>
                <a:lnTo>
                  <a:pt x="438" y="312"/>
                </a:lnTo>
                <a:lnTo>
                  <a:pt x="437" y="316"/>
                </a:lnTo>
                <a:lnTo>
                  <a:pt x="451" y="323"/>
                </a:lnTo>
                <a:lnTo>
                  <a:pt x="460" y="349"/>
                </a:lnTo>
                <a:lnTo>
                  <a:pt x="470" y="364"/>
                </a:lnTo>
                <a:lnTo>
                  <a:pt x="479" y="372"/>
                </a:lnTo>
                <a:lnTo>
                  <a:pt x="486" y="372"/>
                </a:lnTo>
                <a:lnTo>
                  <a:pt x="479" y="356"/>
                </a:lnTo>
                <a:lnTo>
                  <a:pt x="486" y="358"/>
                </a:lnTo>
                <a:lnTo>
                  <a:pt x="496" y="356"/>
                </a:lnTo>
                <a:lnTo>
                  <a:pt x="491" y="364"/>
                </a:lnTo>
                <a:lnTo>
                  <a:pt x="494" y="375"/>
                </a:lnTo>
                <a:lnTo>
                  <a:pt x="500" y="394"/>
                </a:lnTo>
                <a:lnTo>
                  <a:pt x="517" y="400"/>
                </a:lnTo>
                <a:lnTo>
                  <a:pt x="520" y="413"/>
                </a:lnTo>
                <a:lnTo>
                  <a:pt x="534" y="447"/>
                </a:lnTo>
                <a:lnTo>
                  <a:pt x="550" y="447"/>
                </a:lnTo>
                <a:lnTo>
                  <a:pt x="569" y="455"/>
                </a:lnTo>
                <a:lnTo>
                  <a:pt x="589" y="490"/>
                </a:lnTo>
                <a:lnTo>
                  <a:pt x="614" y="493"/>
                </a:lnTo>
                <a:lnTo>
                  <a:pt x="614" y="500"/>
                </a:lnTo>
                <a:lnTo>
                  <a:pt x="610" y="503"/>
                </a:lnTo>
                <a:lnTo>
                  <a:pt x="589" y="495"/>
                </a:lnTo>
                <a:lnTo>
                  <a:pt x="600" y="512"/>
                </a:lnTo>
                <a:lnTo>
                  <a:pt x="620" y="506"/>
                </a:lnTo>
                <a:lnTo>
                  <a:pt x="631" y="506"/>
                </a:lnTo>
                <a:lnTo>
                  <a:pt x="640" y="495"/>
                </a:lnTo>
                <a:lnTo>
                  <a:pt x="655" y="493"/>
                </a:lnTo>
                <a:lnTo>
                  <a:pt x="662" y="480"/>
                </a:lnTo>
                <a:lnTo>
                  <a:pt x="661" y="461"/>
                </a:lnTo>
                <a:lnTo>
                  <a:pt x="667" y="436"/>
                </a:lnTo>
                <a:lnTo>
                  <a:pt x="673" y="438"/>
                </a:lnTo>
                <a:lnTo>
                  <a:pt x="668" y="356"/>
                </a:lnTo>
                <a:lnTo>
                  <a:pt x="661" y="334"/>
                </a:lnTo>
                <a:lnTo>
                  <a:pt x="588" y="215"/>
                </a:lnTo>
                <a:lnTo>
                  <a:pt x="570" y="176"/>
                </a:lnTo>
                <a:lnTo>
                  <a:pt x="577" y="176"/>
                </a:lnTo>
                <a:lnTo>
                  <a:pt x="529" y="98"/>
                </a:lnTo>
                <a:lnTo>
                  <a:pt x="496" y="20"/>
                </a:lnTo>
                <a:lnTo>
                  <a:pt x="494" y="8"/>
                </a:lnTo>
                <a:lnTo>
                  <a:pt x="486" y="4"/>
                </a:lnTo>
                <a:lnTo>
                  <a:pt x="456" y="0"/>
                </a:lnTo>
                <a:lnTo>
                  <a:pt x="446" y="11"/>
                </a:lnTo>
                <a:lnTo>
                  <a:pt x="453" y="46"/>
                </a:lnTo>
                <a:lnTo>
                  <a:pt x="438" y="44"/>
                </a:lnTo>
                <a:lnTo>
                  <a:pt x="435" y="29"/>
                </a:lnTo>
                <a:lnTo>
                  <a:pt x="220" y="39"/>
                </a:lnTo>
                <a:lnTo>
                  <a:pt x="207" y="16"/>
                </a:lnTo>
                <a:lnTo>
                  <a:pt x="0" y="34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76" name="Freeform 4"/>
          <p:cNvSpPr>
            <a:spLocks noChangeArrowheads="1"/>
          </p:cNvSpPr>
          <p:nvPr/>
        </p:nvSpPr>
        <p:spPr bwMode="auto">
          <a:xfrm>
            <a:off x="7073098" y="5200269"/>
            <a:ext cx="50977" cy="38625"/>
          </a:xfrm>
          <a:custGeom>
            <a:avLst/>
            <a:gdLst/>
            <a:ahLst/>
            <a:cxnLst>
              <a:cxn ang="0">
                <a:pos x="0" y="25"/>
              </a:cxn>
              <a:cxn ang="0">
                <a:pos x="2" y="9"/>
              </a:cxn>
              <a:cxn ang="0">
                <a:pos x="13" y="9"/>
              </a:cxn>
              <a:cxn ang="0">
                <a:pos x="14" y="0"/>
              </a:cxn>
              <a:cxn ang="0">
                <a:pos x="32" y="9"/>
              </a:cxn>
              <a:cxn ang="0">
                <a:pos x="14" y="16"/>
              </a:cxn>
              <a:cxn ang="0">
                <a:pos x="6" y="13"/>
              </a:cxn>
              <a:cxn ang="0">
                <a:pos x="8" y="20"/>
              </a:cxn>
              <a:cxn ang="0">
                <a:pos x="0" y="25"/>
              </a:cxn>
            </a:cxnLst>
            <a:rect l="0" t="0" r="r" b="b"/>
            <a:pathLst>
              <a:path w="32" h="25">
                <a:moveTo>
                  <a:pt x="0" y="25"/>
                </a:moveTo>
                <a:lnTo>
                  <a:pt x="2" y="9"/>
                </a:lnTo>
                <a:lnTo>
                  <a:pt x="13" y="9"/>
                </a:lnTo>
                <a:lnTo>
                  <a:pt x="14" y="0"/>
                </a:lnTo>
                <a:lnTo>
                  <a:pt x="32" y="9"/>
                </a:lnTo>
                <a:lnTo>
                  <a:pt x="14" y="16"/>
                </a:lnTo>
                <a:lnTo>
                  <a:pt x="6" y="13"/>
                </a:lnTo>
                <a:lnTo>
                  <a:pt x="8" y="20"/>
                </a:lnTo>
                <a:lnTo>
                  <a:pt x="0" y="25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77" name="Freeform 5"/>
          <p:cNvSpPr>
            <a:spLocks noChangeArrowheads="1"/>
          </p:cNvSpPr>
          <p:nvPr/>
        </p:nvSpPr>
        <p:spPr bwMode="auto">
          <a:xfrm>
            <a:off x="7146378" y="5177092"/>
            <a:ext cx="44605" cy="30901"/>
          </a:xfrm>
          <a:custGeom>
            <a:avLst/>
            <a:gdLst/>
            <a:ahLst/>
            <a:cxnLst>
              <a:cxn ang="0">
                <a:pos x="0" y="18"/>
              </a:cxn>
              <a:cxn ang="0">
                <a:pos x="7" y="20"/>
              </a:cxn>
              <a:cxn ang="0">
                <a:pos x="28" y="0"/>
              </a:cxn>
              <a:cxn ang="0">
                <a:pos x="7" y="13"/>
              </a:cxn>
              <a:cxn ang="0">
                <a:pos x="0" y="18"/>
              </a:cxn>
            </a:cxnLst>
            <a:rect l="0" t="0" r="r" b="b"/>
            <a:pathLst>
              <a:path w="28" h="20">
                <a:moveTo>
                  <a:pt x="0" y="18"/>
                </a:moveTo>
                <a:lnTo>
                  <a:pt x="7" y="20"/>
                </a:lnTo>
                <a:lnTo>
                  <a:pt x="28" y="0"/>
                </a:lnTo>
                <a:lnTo>
                  <a:pt x="7" y="13"/>
                </a:lnTo>
                <a:lnTo>
                  <a:pt x="0" y="18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78" name="Freeform 6"/>
          <p:cNvSpPr>
            <a:spLocks noChangeArrowheads="1"/>
          </p:cNvSpPr>
          <p:nvPr/>
        </p:nvSpPr>
        <p:spPr bwMode="auto">
          <a:xfrm>
            <a:off x="7222844" y="5098298"/>
            <a:ext cx="33454" cy="55620"/>
          </a:xfrm>
          <a:custGeom>
            <a:avLst/>
            <a:gdLst/>
            <a:ahLst/>
            <a:cxnLst>
              <a:cxn ang="0">
                <a:pos x="0" y="36"/>
              </a:cxn>
              <a:cxn ang="0">
                <a:pos x="10" y="24"/>
              </a:cxn>
              <a:cxn ang="0">
                <a:pos x="21" y="0"/>
              </a:cxn>
              <a:cxn ang="0">
                <a:pos x="13" y="11"/>
              </a:cxn>
              <a:cxn ang="0">
                <a:pos x="0" y="36"/>
              </a:cxn>
            </a:cxnLst>
            <a:rect l="0" t="0" r="r" b="b"/>
            <a:pathLst>
              <a:path w="21" h="36">
                <a:moveTo>
                  <a:pt x="0" y="36"/>
                </a:moveTo>
                <a:lnTo>
                  <a:pt x="10" y="24"/>
                </a:lnTo>
                <a:lnTo>
                  <a:pt x="21" y="0"/>
                </a:lnTo>
                <a:lnTo>
                  <a:pt x="13" y="11"/>
                </a:lnTo>
                <a:lnTo>
                  <a:pt x="0" y="36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79" name="Freeform 7"/>
          <p:cNvSpPr>
            <a:spLocks noChangeArrowheads="1"/>
          </p:cNvSpPr>
          <p:nvPr/>
        </p:nvSpPr>
        <p:spPr bwMode="auto">
          <a:xfrm>
            <a:off x="5703084" y="2031465"/>
            <a:ext cx="677043" cy="339901"/>
          </a:xfrm>
          <a:custGeom>
            <a:avLst/>
            <a:gdLst/>
            <a:ahLst/>
            <a:cxnLst>
              <a:cxn ang="0">
                <a:pos x="31" y="118"/>
              </a:cxn>
              <a:cxn ang="0">
                <a:pos x="150" y="145"/>
              </a:cxn>
              <a:cxn ang="0">
                <a:pos x="173" y="161"/>
              </a:cxn>
              <a:cxn ang="0">
                <a:pos x="213" y="175"/>
              </a:cxn>
              <a:cxn ang="0">
                <a:pos x="221" y="157"/>
              </a:cxn>
              <a:cxn ang="0">
                <a:pos x="229" y="139"/>
              </a:cxn>
              <a:cxn ang="0">
                <a:pos x="229" y="146"/>
              </a:cxn>
              <a:cxn ang="0">
                <a:pos x="237" y="156"/>
              </a:cxn>
              <a:cxn ang="0">
                <a:pos x="249" y="145"/>
              </a:cxn>
              <a:cxn ang="0">
                <a:pos x="256" y="141"/>
              </a:cxn>
              <a:cxn ang="0">
                <a:pos x="252" y="163"/>
              </a:cxn>
              <a:cxn ang="0">
                <a:pos x="270" y="146"/>
              </a:cxn>
              <a:cxn ang="0">
                <a:pos x="299" y="130"/>
              </a:cxn>
              <a:cxn ang="0">
                <a:pos x="331" y="112"/>
              </a:cxn>
              <a:cxn ang="0">
                <a:pos x="375" y="130"/>
              </a:cxn>
              <a:cxn ang="0">
                <a:pos x="383" y="115"/>
              </a:cxn>
              <a:cxn ang="0">
                <a:pos x="425" y="111"/>
              </a:cxn>
              <a:cxn ang="0">
                <a:pos x="400" y="72"/>
              </a:cxn>
              <a:cxn ang="0">
                <a:pos x="372" y="72"/>
              </a:cxn>
              <a:cxn ang="0">
                <a:pos x="351" y="74"/>
              </a:cxn>
              <a:cxn ang="0">
                <a:pos x="346" y="60"/>
              </a:cxn>
              <a:cxn ang="0">
                <a:pos x="333" y="51"/>
              </a:cxn>
              <a:cxn ang="0">
                <a:pos x="272" y="66"/>
              </a:cxn>
              <a:cxn ang="0">
                <a:pos x="240" y="87"/>
              </a:cxn>
              <a:cxn ang="0">
                <a:pos x="220" y="82"/>
              </a:cxn>
              <a:cxn ang="0">
                <a:pos x="199" y="89"/>
              </a:cxn>
              <a:cxn ang="0">
                <a:pos x="149" y="54"/>
              </a:cxn>
              <a:cxn ang="0">
                <a:pos x="136" y="61"/>
              </a:cxn>
              <a:cxn ang="0">
                <a:pos x="132" y="59"/>
              </a:cxn>
              <a:cxn ang="0">
                <a:pos x="128" y="52"/>
              </a:cxn>
              <a:cxn ang="0">
                <a:pos x="152" y="10"/>
              </a:cxn>
              <a:cxn ang="0">
                <a:pos x="166" y="0"/>
              </a:cxn>
              <a:cxn ang="0">
                <a:pos x="125" y="12"/>
              </a:cxn>
              <a:cxn ang="0">
                <a:pos x="102" y="32"/>
              </a:cxn>
              <a:cxn ang="0">
                <a:pos x="79" y="52"/>
              </a:cxn>
              <a:cxn ang="0">
                <a:pos x="64" y="64"/>
              </a:cxn>
              <a:cxn ang="0">
                <a:pos x="31" y="74"/>
              </a:cxn>
              <a:cxn ang="0">
                <a:pos x="0" y="93"/>
              </a:cxn>
            </a:cxnLst>
            <a:rect l="0" t="0" r="r" b="b"/>
            <a:pathLst>
              <a:path w="425" h="220">
                <a:moveTo>
                  <a:pt x="0" y="93"/>
                </a:moveTo>
                <a:lnTo>
                  <a:pt x="31" y="118"/>
                </a:lnTo>
                <a:lnTo>
                  <a:pt x="116" y="140"/>
                </a:lnTo>
                <a:lnTo>
                  <a:pt x="150" y="145"/>
                </a:lnTo>
                <a:lnTo>
                  <a:pt x="158" y="156"/>
                </a:lnTo>
                <a:lnTo>
                  <a:pt x="173" y="161"/>
                </a:lnTo>
                <a:lnTo>
                  <a:pt x="192" y="220"/>
                </a:lnTo>
                <a:lnTo>
                  <a:pt x="213" y="175"/>
                </a:lnTo>
                <a:lnTo>
                  <a:pt x="218" y="163"/>
                </a:lnTo>
                <a:lnTo>
                  <a:pt x="221" y="157"/>
                </a:lnTo>
                <a:lnTo>
                  <a:pt x="221" y="150"/>
                </a:lnTo>
                <a:lnTo>
                  <a:pt x="229" y="139"/>
                </a:lnTo>
                <a:lnTo>
                  <a:pt x="231" y="140"/>
                </a:lnTo>
                <a:lnTo>
                  <a:pt x="229" y="146"/>
                </a:lnTo>
                <a:lnTo>
                  <a:pt x="230" y="159"/>
                </a:lnTo>
                <a:lnTo>
                  <a:pt x="237" y="156"/>
                </a:lnTo>
                <a:lnTo>
                  <a:pt x="242" y="144"/>
                </a:lnTo>
                <a:lnTo>
                  <a:pt x="249" y="145"/>
                </a:lnTo>
                <a:lnTo>
                  <a:pt x="253" y="138"/>
                </a:lnTo>
                <a:lnTo>
                  <a:pt x="256" y="141"/>
                </a:lnTo>
                <a:lnTo>
                  <a:pt x="246" y="161"/>
                </a:lnTo>
                <a:lnTo>
                  <a:pt x="252" y="163"/>
                </a:lnTo>
                <a:lnTo>
                  <a:pt x="262" y="151"/>
                </a:lnTo>
                <a:lnTo>
                  <a:pt x="270" y="146"/>
                </a:lnTo>
                <a:lnTo>
                  <a:pt x="276" y="133"/>
                </a:lnTo>
                <a:lnTo>
                  <a:pt x="299" y="130"/>
                </a:lnTo>
                <a:lnTo>
                  <a:pt x="312" y="128"/>
                </a:lnTo>
                <a:lnTo>
                  <a:pt x="331" y="112"/>
                </a:lnTo>
                <a:lnTo>
                  <a:pt x="356" y="116"/>
                </a:lnTo>
                <a:lnTo>
                  <a:pt x="375" y="130"/>
                </a:lnTo>
                <a:lnTo>
                  <a:pt x="377" y="115"/>
                </a:lnTo>
                <a:lnTo>
                  <a:pt x="383" y="115"/>
                </a:lnTo>
                <a:lnTo>
                  <a:pt x="407" y="116"/>
                </a:lnTo>
                <a:lnTo>
                  <a:pt x="425" y="111"/>
                </a:lnTo>
                <a:lnTo>
                  <a:pt x="401" y="95"/>
                </a:lnTo>
                <a:lnTo>
                  <a:pt x="400" y="72"/>
                </a:lnTo>
                <a:lnTo>
                  <a:pt x="379" y="77"/>
                </a:lnTo>
                <a:lnTo>
                  <a:pt x="372" y="72"/>
                </a:lnTo>
                <a:lnTo>
                  <a:pt x="362" y="77"/>
                </a:lnTo>
                <a:lnTo>
                  <a:pt x="351" y="74"/>
                </a:lnTo>
                <a:lnTo>
                  <a:pt x="347" y="73"/>
                </a:lnTo>
                <a:lnTo>
                  <a:pt x="346" y="60"/>
                </a:lnTo>
                <a:lnTo>
                  <a:pt x="350" y="48"/>
                </a:lnTo>
                <a:lnTo>
                  <a:pt x="333" y="51"/>
                </a:lnTo>
                <a:lnTo>
                  <a:pt x="315" y="59"/>
                </a:lnTo>
                <a:lnTo>
                  <a:pt x="272" y="66"/>
                </a:lnTo>
                <a:lnTo>
                  <a:pt x="244" y="92"/>
                </a:lnTo>
                <a:lnTo>
                  <a:pt x="240" y="87"/>
                </a:lnTo>
                <a:lnTo>
                  <a:pt x="231" y="90"/>
                </a:lnTo>
                <a:lnTo>
                  <a:pt x="220" y="82"/>
                </a:lnTo>
                <a:lnTo>
                  <a:pt x="213" y="85"/>
                </a:lnTo>
                <a:lnTo>
                  <a:pt x="199" y="89"/>
                </a:lnTo>
                <a:lnTo>
                  <a:pt x="177" y="59"/>
                </a:lnTo>
                <a:lnTo>
                  <a:pt x="149" y="54"/>
                </a:lnTo>
                <a:lnTo>
                  <a:pt x="143" y="54"/>
                </a:lnTo>
                <a:lnTo>
                  <a:pt x="136" y="61"/>
                </a:lnTo>
                <a:lnTo>
                  <a:pt x="143" y="48"/>
                </a:lnTo>
                <a:lnTo>
                  <a:pt x="132" y="59"/>
                </a:lnTo>
                <a:lnTo>
                  <a:pt x="125" y="68"/>
                </a:lnTo>
                <a:lnTo>
                  <a:pt x="128" y="52"/>
                </a:lnTo>
                <a:lnTo>
                  <a:pt x="136" y="27"/>
                </a:lnTo>
                <a:lnTo>
                  <a:pt x="152" y="10"/>
                </a:lnTo>
                <a:lnTo>
                  <a:pt x="166" y="3"/>
                </a:lnTo>
                <a:lnTo>
                  <a:pt x="166" y="0"/>
                </a:lnTo>
                <a:lnTo>
                  <a:pt x="140" y="1"/>
                </a:lnTo>
                <a:lnTo>
                  <a:pt x="125" y="12"/>
                </a:lnTo>
                <a:lnTo>
                  <a:pt x="122" y="20"/>
                </a:lnTo>
                <a:lnTo>
                  <a:pt x="102" y="32"/>
                </a:lnTo>
                <a:lnTo>
                  <a:pt x="91" y="48"/>
                </a:lnTo>
                <a:lnTo>
                  <a:pt x="79" y="52"/>
                </a:lnTo>
                <a:lnTo>
                  <a:pt x="74" y="59"/>
                </a:lnTo>
                <a:lnTo>
                  <a:pt x="64" y="64"/>
                </a:lnTo>
                <a:lnTo>
                  <a:pt x="38" y="68"/>
                </a:lnTo>
                <a:lnTo>
                  <a:pt x="31" y="74"/>
                </a:lnTo>
                <a:lnTo>
                  <a:pt x="23" y="87"/>
                </a:lnTo>
                <a:lnTo>
                  <a:pt x="0" y="93"/>
                </a:lnTo>
                <a:close/>
              </a:path>
            </a:pathLst>
          </a:custGeom>
          <a:solidFill>
            <a:srgbClr val="DA0030"/>
          </a:solidFill>
          <a:ln w="12700">
            <a:solidFill>
              <a:srgbClr val="DA003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80" name="Freeform 8"/>
          <p:cNvSpPr>
            <a:spLocks noChangeArrowheads="1"/>
          </p:cNvSpPr>
          <p:nvPr/>
        </p:nvSpPr>
        <p:spPr bwMode="auto">
          <a:xfrm>
            <a:off x="6139577" y="2240042"/>
            <a:ext cx="457203" cy="601005"/>
          </a:xfrm>
          <a:custGeom>
            <a:avLst/>
            <a:gdLst/>
            <a:ahLst/>
            <a:cxnLst>
              <a:cxn ang="0">
                <a:pos x="0" y="389"/>
              </a:cxn>
              <a:cxn ang="0">
                <a:pos x="26" y="345"/>
              </a:cxn>
              <a:cxn ang="0">
                <a:pos x="31" y="326"/>
              </a:cxn>
              <a:cxn ang="0">
                <a:pos x="32" y="292"/>
              </a:cxn>
              <a:cxn ang="0">
                <a:pos x="27" y="261"/>
              </a:cxn>
              <a:cxn ang="0">
                <a:pos x="9" y="229"/>
              </a:cxn>
              <a:cxn ang="0">
                <a:pos x="2" y="211"/>
              </a:cxn>
              <a:cxn ang="0">
                <a:pos x="8" y="197"/>
              </a:cxn>
              <a:cxn ang="0">
                <a:pos x="2" y="177"/>
              </a:cxn>
              <a:cxn ang="0">
                <a:pos x="8" y="160"/>
              </a:cxn>
              <a:cxn ang="0">
                <a:pos x="19" y="128"/>
              </a:cxn>
              <a:cxn ang="0">
                <a:pos x="15" y="115"/>
              </a:cxn>
              <a:cxn ang="0">
                <a:pos x="24" y="102"/>
              </a:cxn>
              <a:cxn ang="0">
                <a:pos x="22" y="92"/>
              </a:cxn>
              <a:cxn ang="0">
                <a:pos x="39" y="85"/>
              </a:cxn>
              <a:cxn ang="0">
                <a:pos x="57" y="61"/>
              </a:cxn>
              <a:cxn ang="0">
                <a:pos x="53" y="98"/>
              </a:cxn>
              <a:cxn ang="0">
                <a:pos x="67" y="91"/>
              </a:cxn>
              <a:cxn ang="0">
                <a:pos x="67" y="59"/>
              </a:cxn>
              <a:cxn ang="0">
                <a:pos x="77" y="41"/>
              </a:cxn>
              <a:cxn ang="0">
                <a:pos x="92" y="40"/>
              </a:cxn>
              <a:cxn ang="0">
                <a:pos x="83" y="34"/>
              </a:cxn>
              <a:cxn ang="0">
                <a:pos x="77" y="21"/>
              </a:cxn>
              <a:cxn ang="0">
                <a:pos x="85" y="6"/>
              </a:cxn>
              <a:cxn ang="0">
                <a:pos x="101" y="0"/>
              </a:cxn>
              <a:cxn ang="0">
                <a:pos x="133" y="11"/>
              </a:cxn>
              <a:cxn ang="0">
                <a:pos x="147" y="22"/>
              </a:cxn>
              <a:cxn ang="0">
                <a:pos x="186" y="33"/>
              </a:cxn>
              <a:cxn ang="0">
                <a:pos x="193" y="43"/>
              </a:cxn>
              <a:cxn ang="0">
                <a:pos x="205" y="58"/>
              </a:cxn>
              <a:cxn ang="0">
                <a:pos x="193" y="58"/>
              </a:cxn>
              <a:cxn ang="0">
                <a:pos x="193" y="66"/>
              </a:cxn>
              <a:cxn ang="0">
                <a:pos x="206" y="81"/>
              </a:cxn>
              <a:cxn ang="0">
                <a:pos x="210" y="106"/>
              </a:cxn>
              <a:cxn ang="0">
                <a:pos x="210" y="126"/>
              </a:cxn>
              <a:cxn ang="0">
                <a:pos x="195" y="141"/>
              </a:cxn>
              <a:cxn ang="0">
                <a:pos x="193" y="155"/>
              </a:cxn>
              <a:cxn ang="0">
                <a:pos x="179" y="159"/>
              </a:cxn>
              <a:cxn ang="0">
                <a:pos x="177" y="167"/>
              </a:cxn>
              <a:cxn ang="0">
                <a:pos x="179" y="188"/>
              </a:cxn>
              <a:cxn ang="0">
                <a:pos x="193" y="198"/>
              </a:cxn>
              <a:cxn ang="0">
                <a:pos x="209" y="181"/>
              </a:cxn>
              <a:cxn ang="0">
                <a:pos x="218" y="159"/>
              </a:cxn>
              <a:cxn ang="0">
                <a:pos x="240" y="147"/>
              </a:cxn>
              <a:cxn ang="0">
                <a:pos x="256" y="155"/>
              </a:cxn>
              <a:cxn ang="0">
                <a:pos x="265" y="178"/>
              </a:cxn>
              <a:cxn ang="0">
                <a:pos x="280" y="224"/>
              </a:cxn>
              <a:cxn ang="0">
                <a:pos x="287" y="241"/>
              </a:cxn>
              <a:cxn ang="0">
                <a:pos x="281" y="252"/>
              </a:cxn>
              <a:cxn ang="0">
                <a:pos x="286" y="274"/>
              </a:cxn>
              <a:cxn ang="0">
                <a:pos x="280" y="283"/>
              </a:cxn>
              <a:cxn ang="0">
                <a:pos x="271" y="274"/>
              </a:cxn>
              <a:cxn ang="0">
                <a:pos x="264" y="276"/>
              </a:cxn>
              <a:cxn ang="0">
                <a:pos x="264" y="295"/>
              </a:cxn>
              <a:cxn ang="0">
                <a:pos x="261" y="304"/>
              </a:cxn>
              <a:cxn ang="0">
                <a:pos x="248" y="312"/>
              </a:cxn>
              <a:cxn ang="0">
                <a:pos x="248" y="335"/>
              </a:cxn>
              <a:cxn ang="0">
                <a:pos x="239" y="345"/>
              </a:cxn>
              <a:cxn ang="0">
                <a:pos x="233" y="367"/>
              </a:cxn>
              <a:cxn ang="0">
                <a:pos x="136" y="379"/>
              </a:cxn>
              <a:cxn ang="0">
                <a:pos x="136" y="376"/>
              </a:cxn>
              <a:cxn ang="0">
                <a:pos x="0" y="389"/>
              </a:cxn>
            </a:cxnLst>
            <a:rect l="0" t="0" r="r" b="b"/>
            <a:pathLst>
              <a:path w="287" h="389">
                <a:moveTo>
                  <a:pt x="0" y="389"/>
                </a:moveTo>
                <a:lnTo>
                  <a:pt x="26" y="345"/>
                </a:lnTo>
                <a:lnTo>
                  <a:pt x="31" y="326"/>
                </a:lnTo>
                <a:lnTo>
                  <a:pt x="32" y="292"/>
                </a:lnTo>
                <a:lnTo>
                  <a:pt x="27" y="261"/>
                </a:lnTo>
                <a:lnTo>
                  <a:pt x="9" y="229"/>
                </a:lnTo>
                <a:lnTo>
                  <a:pt x="2" y="211"/>
                </a:lnTo>
                <a:lnTo>
                  <a:pt x="8" y="197"/>
                </a:lnTo>
                <a:lnTo>
                  <a:pt x="2" y="177"/>
                </a:lnTo>
                <a:lnTo>
                  <a:pt x="8" y="160"/>
                </a:lnTo>
                <a:lnTo>
                  <a:pt x="19" y="128"/>
                </a:lnTo>
                <a:lnTo>
                  <a:pt x="15" y="115"/>
                </a:lnTo>
                <a:lnTo>
                  <a:pt x="24" y="102"/>
                </a:lnTo>
                <a:lnTo>
                  <a:pt x="22" y="92"/>
                </a:lnTo>
                <a:lnTo>
                  <a:pt x="39" y="85"/>
                </a:lnTo>
                <a:lnTo>
                  <a:pt x="57" y="61"/>
                </a:lnTo>
                <a:lnTo>
                  <a:pt x="53" y="98"/>
                </a:lnTo>
                <a:lnTo>
                  <a:pt x="67" y="91"/>
                </a:lnTo>
                <a:lnTo>
                  <a:pt x="67" y="59"/>
                </a:lnTo>
                <a:lnTo>
                  <a:pt x="77" y="41"/>
                </a:lnTo>
                <a:lnTo>
                  <a:pt x="92" y="40"/>
                </a:lnTo>
                <a:lnTo>
                  <a:pt x="83" y="34"/>
                </a:lnTo>
                <a:lnTo>
                  <a:pt x="77" y="21"/>
                </a:lnTo>
                <a:lnTo>
                  <a:pt x="85" y="6"/>
                </a:lnTo>
                <a:lnTo>
                  <a:pt x="101" y="0"/>
                </a:lnTo>
                <a:lnTo>
                  <a:pt x="133" y="11"/>
                </a:lnTo>
                <a:lnTo>
                  <a:pt x="147" y="22"/>
                </a:lnTo>
                <a:lnTo>
                  <a:pt x="186" y="33"/>
                </a:lnTo>
                <a:lnTo>
                  <a:pt x="193" y="43"/>
                </a:lnTo>
                <a:lnTo>
                  <a:pt x="205" y="58"/>
                </a:lnTo>
                <a:lnTo>
                  <a:pt x="193" y="58"/>
                </a:lnTo>
                <a:lnTo>
                  <a:pt x="193" y="66"/>
                </a:lnTo>
                <a:lnTo>
                  <a:pt x="206" y="81"/>
                </a:lnTo>
                <a:lnTo>
                  <a:pt x="210" y="106"/>
                </a:lnTo>
                <a:lnTo>
                  <a:pt x="210" y="126"/>
                </a:lnTo>
                <a:lnTo>
                  <a:pt x="195" y="141"/>
                </a:lnTo>
                <a:lnTo>
                  <a:pt x="193" y="155"/>
                </a:lnTo>
                <a:lnTo>
                  <a:pt x="179" y="159"/>
                </a:lnTo>
                <a:lnTo>
                  <a:pt x="177" y="167"/>
                </a:lnTo>
                <a:lnTo>
                  <a:pt x="179" y="188"/>
                </a:lnTo>
                <a:lnTo>
                  <a:pt x="193" y="198"/>
                </a:lnTo>
                <a:lnTo>
                  <a:pt x="209" y="181"/>
                </a:lnTo>
                <a:lnTo>
                  <a:pt x="218" y="159"/>
                </a:lnTo>
                <a:lnTo>
                  <a:pt x="240" y="147"/>
                </a:lnTo>
                <a:lnTo>
                  <a:pt x="256" y="155"/>
                </a:lnTo>
                <a:lnTo>
                  <a:pt x="265" y="178"/>
                </a:lnTo>
                <a:lnTo>
                  <a:pt x="280" y="224"/>
                </a:lnTo>
                <a:lnTo>
                  <a:pt x="287" y="241"/>
                </a:lnTo>
                <a:lnTo>
                  <a:pt x="281" y="252"/>
                </a:lnTo>
                <a:lnTo>
                  <a:pt x="286" y="274"/>
                </a:lnTo>
                <a:lnTo>
                  <a:pt x="280" y="283"/>
                </a:lnTo>
                <a:lnTo>
                  <a:pt x="271" y="274"/>
                </a:lnTo>
                <a:lnTo>
                  <a:pt x="264" y="276"/>
                </a:lnTo>
                <a:lnTo>
                  <a:pt x="264" y="295"/>
                </a:lnTo>
                <a:lnTo>
                  <a:pt x="261" y="304"/>
                </a:lnTo>
                <a:lnTo>
                  <a:pt x="248" y="312"/>
                </a:lnTo>
                <a:lnTo>
                  <a:pt x="248" y="335"/>
                </a:lnTo>
                <a:lnTo>
                  <a:pt x="239" y="345"/>
                </a:lnTo>
                <a:lnTo>
                  <a:pt x="233" y="367"/>
                </a:lnTo>
                <a:lnTo>
                  <a:pt x="136" y="379"/>
                </a:lnTo>
                <a:lnTo>
                  <a:pt x="136" y="376"/>
                </a:lnTo>
                <a:lnTo>
                  <a:pt x="0" y="389"/>
                </a:lnTo>
                <a:close/>
              </a:path>
            </a:pathLst>
          </a:custGeom>
          <a:solidFill>
            <a:srgbClr val="DA0030"/>
          </a:solidFill>
          <a:ln w="12700">
            <a:solidFill>
              <a:srgbClr val="DA003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81" name="Freeform 9"/>
          <p:cNvSpPr>
            <a:spLocks noChangeArrowheads="1"/>
          </p:cNvSpPr>
          <p:nvPr/>
        </p:nvSpPr>
        <p:spPr bwMode="auto">
          <a:xfrm>
            <a:off x="6904237" y="2151974"/>
            <a:ext cx="699345" cy="605642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11" y="361"/>
              </a:cxn>
              <a:cxn ang="0">
                <a:pos x="299" y="305"/>
              </a:cxn>
              <a:cxn ang="0">
                <a:pos x="319" y="317"/>
              </a:cxn>
              <a:cxn ang="0">
                <a:pos x="330" y="340"/>
              </a:cxn>
              <a:cxn ang="0">
                <a:pos x="357" y="354"/>
              </a:cxn>
              <a:cxn ang="0">
                <a:pos x="419" y="374"/>
              </a:cxn>
              <a:cxn ang="0">
                <a:pos x="422" y="383"/>
              </a:cxn>
              <a:cxn ang="0">
                <a:pos x="427" y="392"/>
              </a:cxn>
              <a:cxn ang="0">
                <a:pos x="431" y="388"/>
              </a:cxn>
              <a:cxn ang="0">
                <a:pos x="439" y="371"/>
              </a:cxn>
              <a:cxn ang="0">
                <a:pos x="439" y="335"/>
              </a:cxn>
              <a:cxn ang="0">
                <a:pos x="427" y="272"/>
              </a:cxn>
              <a:cxn ang="0">
                <a:pos x="424" y="205"/>
              </a:cxn>
              <a:cxn ang="0">
                <a:pos x="413" y="154"/>
              </a:cxn>
              <a:cxn ang="0">
                <a:pos x="393" y="109"/>
              </a:cxn>
              <a:cxn ang="0">
                <a:pos x="389" y="67"/>
              </a:cxn>
              <a:cxn ang="0">
                <a:pos x="372" y="0"/>
              </a:cxn>
              <a:cxn ang="0">
                <a:pos x="284" y="23"/>
              </a:cxn>
              <a:cxn ang="0">
                <a:pos x="280" y="23"/>
              </a:cxn>
              <a:cxn ang="0">
                <a:pos x="251" y="43"/>
              </a:cxn>
              <a:cxn ang="0">
                <a:pos x="227" y="78"/>
              </a:cxn>
              <a:cxn ang="0">
                <a:pos x="223" y="93"/>
              </a:cxn>
              <a:cxn ang="0">
                <a:pos x="213" y="108"/>
              </a:cxn>
              <a:cxn ang="0">
                <a:pos x="193" y="126"/>
              </a:cxn>
              <a:cxn ang="0">
                <a:pos x="201" y="138"/>
              </a:cxn>
              <a:cxn ang="0">
                <a:pos x="204" y="130"/>
              </a:cxn>
              <a:cxn ang="0">
                <a:pos x="210" y="133"/>
              </a:cxn>
              <a:cxn ang="0">
                <a:pos x="206" y="136"/>
              </a:cxn>
              <a:cxn ang="0">
                <a:pos x="210" y="138"/>
              </a:cxn>
              <a:cxn ang="0">
                <a:pos x="209" y="147"/>
              </a:cxn>
              <a:cxn ang="0">
                <a:pos x="204" y="147"/>
              </a:cxn>
              <a:cxn ang="0">
                <a:pos x="204" y="150"/>
              </a:cxn>
              <a:cxn ang="0">
                <a:pos x="213" y="161"/>
              </a:cxn>
              <a:cxn ang="0">
                <a:pos x="213" y="175"/>
              </a:cxn>
              <a:cxn ang="0">
                <a:pos x="199" y="183"/>
              </a:cxn>
              <a:cxn ang="0">
                <a:pos x="187" y="202"/>
              </a:cxn>
              <a:cxn ang="0">
                <a:pos x="170" y="213"/>
              </a:cxn>
              <a:cxn ang="0">
                <a:pos x="142" y="213"/>
              </a:cxn>
              <a:cxn ang="0">
                <a:pos x="132" y="223"/>
              </a:cxn>
              <a:cxn ang="0">
                <a:pos x="118" y="213"/>
              </a:cxn>
              <a:cxn ang="0">
                <a:pos x="69" y="221"/>
              </a:cxn>
              <a:cxn ang="0">
                <a:pos x="33" y="238"/>
              </a:cxn>
              <a:cxn ang="0">
                <a:pos x="35" y="246"/>
              </a:cxn>
              <a:cxn ang="0">
                <a:pos x="33" y="254"/>
              </a:cxn>
              <a:cxn ang="0">
                <a:pos x="35" y="255"/>
              </a:cxn>
              <a:cxn ang="0">
                <a:pos x="40" y="267"/>
              </a:cxn>
              <a:cxn ang="0">
                <a:pos x="45" y="267"/>
              </a:cxn>
              <a:cxn ang="0">
                <a:pos x="51" y="275"/>
              </a:cxn>
              <a:cxn ang="0">
                <a:pos x="49" y="281"/>
              </a:cxn>
              <a:cxn ang="0">
                <a:pos x="40" y="290"/>
              </a:cxn>
              <a:cxn ang="0">
                <a:pos x="35" y="302"/>
              </a:cxn>
              <a:cxn ang="0">
                <a:pos x="0" y="340"/>
              </a:cxn>
            </a:cxnLst>
            <a:rect l="0" t="0" r="r" b="b"/>
            <a:pathLst>
              <a:path w="439" h="392">
                <a:moveTo>
                  <a:pt x="0" y="340"/>
                </a:moveTo>
                <a:lnTo>
                  <a:pt x="11" y="361"/>
                </a:lnTo>
                <a:lnTo>
                  <a:pt x="299" y="305"/>
                </a:lnTo>
                <a:lnTo>
                  <a:pt x="319" y="317"/>
                </a:lnTo>
                <a:lnTo>
                  <a:pt x="330" y="340"/>
                </a:lnTo>
                <a:lnTo>
                  <a:pt x="357" y="354"/>
                </a:lnTo>
                <a:lnTo>
                  <a:pt x="419" y="374"/>
                </a:lnTo>
                <a:lnTo>
                  <a:pt x="422" y="383"/>
                </a:lnTo>
                <a:lnTo>
                  <a:pt x="427" y="392"/>
                </a:lnTo>
                <a:lnTo>
                  <a:pt x="431" y="388"/>
                </a:lnTo>
                <a:lnTo>
                  <a:pt x="439" y="371"/>
                </a:lnTo>
                <a:lnTo>
                  <a:pt x="439" y="335"/>
                </a:lnTo>
                <a:lnTo>
                  <a:pt x="427" y="272"/>
                </a:lnTo>
                <a:lnTo>
                  <a:pt x="424" y="205"/>
                </a:lnTo>
                <a:lnTo>
                  <a:pt x="413" y="154"/>
                </a:lnTo>
                <a:lnTo>
                  <a:pt x="393" y="109"/>
                </a:lnTo>
                <a:lnTo>
                  <a:pt x="389" y="67"/>
                </a:lnTo>
                <a:lnTo>
                  <a:pt x="372" y="0"/>
                </a:lnTo>
                <a:lnTo>
                  <a:pt x="284" y="23"/>
                </a:lnTo>
                <a:lnTo>
                  <a:pt x="280" y="23"/>
                </a:lnTo>
                <a:lnTo>
                  <a:pt x="251" y="43"/>
                </a:lnTo>
                <a:lnTo>
                  <a:pt x="227" y="78"/>
                </a:lnTo>
                <a:lnTo>
                  <a:pt x="223" y="93"/>
                </a:lnTo>
                <a:lnTo>
                  <a:pt x="213" y="108"/>
                </a:lnTo>
                <a:lnTo>
                  <a:pt x="193" y="126"/>
                </a:lnTo>
                <a:lnTo>
                  <a:pt x="201" y="138"/>
                </a:lnTo>
                <a:lnTo>
                  <a:pt x="204" y="130"/>
                </a:lnTo>
                <a:lnTo>
                  <a:pt x="210" y="133"/>
                </a:lnTo>
                <a:lnTo>
                  <a:pt x="206" y="136"/>
                </a:lnTo>
                <a:lnTo>
                  <a:pt x="210" y="138"/>
                </a:lnTo>
                <a:lnTo>
                  <a:pt x="209" y="147"/>
                </a:lnTo>
                <a:lnTo>
                  <a:pt x="204" y="147"/>
                </a:lnTo>
                <a:lnTo>
                  <a:pt x="204" y="150"/>
                </a:lnTo>
                <a:lnTo>
                  <a:pt x="213" y="161"/>
                </a:lnTo>
                <a:lnTo>
                  <a:pt x="213" y="175"/>
                </a:lnTo>
                <a:lnTo>
                  <a:pt x="199" y="183"/>
                </a:lnTo>
                <a:lnTo>
                  <a:pt x="187" y="202"/>
                </a:lnTo>
                <a:lnTo>
                  <a:pt x="170" y="213"/>
                </a:lnTo>
                <a:lnTo>
                  <a:pt x="142" y="213"/>
                </a:lnTo>
                <a:lnTo>
                  <a:pt x="132" y="223"/>
                </a:lnTo>
                <a:lnTo>
                  <a:pt x="118" y="213"/>
                </a:lnTo>
                <a:lnTo>
                  <a:pt x="69" y="221"/>
                </a:lnTo>
                <a:lnTo>
                  <a:pt x="33" y="238"/>
                </a:lnTo>
                <a:lnTo>
                  <a:pt x="35" y="246"/>
                </a:lnTo>
                <a:lnTo>
                  <a:pt x="33" y="254"/>
                </a:lnTo>
                <a:lnTo>
                  <a:pt x="35" y="255"/>
                </a:lnTo>
                <a:lnTo>
                  <a:pt x="40" y="267"/>
                </a:lnTo>
                <a:lnTo>
                  <a:pt x="45" y="267"/>
                </a:lnTo>
                <a:lnTo>
                  <a:pt x="51" y="275"/>
                </a:lnTo>
                <a:lnTo>
                  <a:pt x="49" y="281"/>
                </a:lnTo>
                <a:lnTo>
                  <a:pt x="40" y="290"/>
                </a:lnTo>
                <a:lnTo>
                  <a:pt x="35" y="302"/>
                </a:lnTo>
                <a:lnTo>
                  <a:pt x="0" y="340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82" name="Freeform 10"/>
          <p:cNvSpPr>
            <a:spLocks noChangeArrowheads="1"/>
          </p:cNvSpPr>
          <p:nvPr/>
        </p:nvSpPr>
        <p:spPr bwMode="auto">
          <a:xfrm>
            <a:off x="7551010" y="2783883"/>
            <a:ext cx="20710" cy="29354"/>
          </a:xfrm>
          <a:custGeom>
            <a:avLst/>
            <a:gdLst/>
            <a:ahLst/>
            <a:cxnLst>
              <a:cxn ang="0">
                <a:pos x="0" y="19"/>
              </a:cxn>
              <a:cxn ang="0">
                <a:pos x="2" y="8"/>
              </a:cxn>
              <a:cxn ang="0">
                <a:pos x="9" y="0"/>
              </a:cxn>
              <a:cxn ang="0">
                <a:pos x="13" y="5"/>
              </a:cxn>
              <a:cxn ang="0">
                <a:pos x="7" y="15"/>
              </a:cxn>
              <a:cxn ang="0">
                <a:pos x="0" y="19"/>
              </a:cxn>
            </a:cxnLst>
            <a:rect l="0" t="0" r="r" b="b"/>
            <a:pathLst>
              <a:path w="13" h="19">
                <a:moveTo>
                  <a:pt x="0" y="19"/>
                </a:moveTo>
                <a:lnTo>
                  <a:pt x="2" y="8"/>
                </a:lnTo>
                <a:lnTo>
                  <a:pt x="9" y="0"/>
                </a:lnTo>
                <a:lnTo>
                  <a:pt x="13" y="5"/>
                </a:lnTo>
                <a:lnTo>
                  <a:pt x="7" y="15"/>
                </a:lnTo>
                <a:lnTo>
                  <a:pt x="0" y="19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83" name="Freeform 11"/>
          <p:cNvSpPr>
            <a:spLocks noChangeArrowheads="1"/>
          </p:cNvSpPr>
          <p:nvPr/>
        </p:nvSpPr>
        <p:spPr bwMode="auto">
          <a:xfrm>
            <a:off x="7571720" y="2666462"/>
            <a:ext cx="221432" cy="129780"/>
          </a:xfrm>
          <a:custGeom>
            <a:avLst/>
            <a:gdLst/>
            <a:ahLst/>
            <a:cxnLst>
              <a:cxn ang="0">
                <a:pos x="0" y="75"/>
              </a:cxn>
              <a:cxn ang="0">
                <a:pos x="5" y="82"/>
              </a:cxn>
              <a:cxn ang="0">
                <a:pos x="9" y="82"/>
              </a:cxn>
              <a:cxn ang="0">
                <a:pos x="12" y="76"/>
              </a:cxn>
              <a:cxn ang="0">
                <a:pos x="18" y="75"/>
              </a:cxn>
              <a:cxn ang="0">
                <a:pos x="22" y="76"/>
              </a:cxn>
              <a:cxn ang="0">
                <a:pos x="12" y="84"/>
              </a:cxn>
              <a:cxn ang="0">
                <a:pos x="26" y="79"/>
              </a:cxn>
              <a:cxn ang="0">
                <a:pos x="26" y="75"/>
              </a:cxn>
              <a:cxn ang="0">
                <a:pos x="45" y="69"/>
              </a:cxn>
              <a:cxn ang="0">
                <a:pos x="60" y="55"/>
              </a:cxn>
              <a:cxn ang="0">
                <a:pos x="81" y="50"/>
              </a:cxn>
              <a:cxn ang="0">
                <a:pos x="90" y="40"/>
              </a:cxn>
              <a:cxn ang="0">
                <a:pos x="90" y="41"/>
              </a:cxn>
              <a:cxn ang="0">
                <a:pos x="63" y="62"/>
              </a:cxn>
              <a:cxn ang="0">
                <a:pos x="57" y="64"/>
              </a:cxn>
              <a:cxn ang="0">
                <a:pos x="60" y="64"/>
              </a:cxn>
              <a:cxn ang="0">
                <a:pos x="70" y="60"/>
              </a:cxn>
              <a:cxn ang="0">
                <a:pos x="110" y="28"/>
              </a:cxn>
              <a:cxn ang="0">
                <a:pos x="120" y="26"/>
              </a:cxn>
              <a:cxn ang="0">
                <a:pos x="138" y="7"/>
              </a:cxn>
              <a:cxn ang="0">
                <a:pos x="139" y="2"/>
              </a:cxn>
              <a:cxn ang="0">
                <a:pos x="135" y="2"/>
              </a:cxn>
              <a:cxn ang="0">
                <a:pos x="128" y="10"/>
              </a:cxn>
              <a:cxn ang="0">
                <a:pos x="122" y="10"/>
              </a:cxn>
              <a:cxn ang="0">
                <a:pos x="110" y="16"/>
              </a:cxn>
              <a:cxn ang="0">
                <a:pos x="108" y="15"/>
              </a:cxn>
              <a:cxn ang="0">
                <a:pos x="102" y="36"/>
              </a:cxn>
              <a:cxn ang="0">
                <a:pos x="98" y="28"/>
              </a:cxn>
              <a:cxn ang="0">
                <a:pos x="90" y="28"/>
              </a:cxn>
              <a:cxn ang="0">
                <a:pos x="106" y="16"/>
              </a:cxn>
              <a:cxn ang="0">
                <a:pos x="102" y="10"/>
              </a:cxn>
              <a:cxn ang="0">
                <a:pos x="110" y="0"/>
              </a:cxn>
              <a:cxn ang="0">
                <a:pos x="108" y="1"/>
              </a:cxn>
              <a:cxn ang="0">
                <a:pos x="89" y="26"/>
              </a:cxn>
              <a:cxn ang="0">
                <a:pos x="69" y="30"/>
              </a:cxn>
              <a:cxn ang="0">
                <a:pos x="54" y="32"/>
              </a:cxn>
              <a:cxn ang="0">
                <a:pos x="53" y="39"/>
              </a:cxn>
              <a:cxn ang="0">
                <a:pos x="42" y="41"/>
              </a:cxn>
              <a:cxn ang="0">
                <a:pos x="32" y="41"/>
              </a:cxn>
              <a:cxn ang="0">
                <a:pos x="32" y="44"/>
              </a:cxn>
              <a:cxn ang="0">
                <a:pos x="26" y="44"/>
              </a:cxn>
              <a:cxn ang="0">
                <a:pos x="26" y="50"/>
              </a:cxn>
              <a:cxn ang="0">
                <a:pos x="24" y="55"/>
              </a:cxn>
              <a:cxn ang="0">
                <a:pos x="22" y="53"/>
              </a:cxn>
              <a:cxn ang="0">
                <a:pos x="18" y="59"/>
              </a:cxn>
              <a:cxn ang="0">
                <a:pos x="5" y="62"/>
              </a:cxn>
              <a:cxn ang="0">
                <a:pos x="5" y="69"/>
              </a:cxn>
              <a:cxn ang="0">
                <a:pos x="0" y="75"/>
              </a:cxn>
            </a:cxnLst>
            <a:rect l="0" t="0" r="r" b="b"/>
            <a:pathLst>
              <a:path w="139" h="84">
                <a:moveTo>
                  <a:pt x="0" y="75"/>
                </a:moveTo>
                <a:lnTo>
                  <a:pt x="5" y="82"/>
                </a:lnTo>
                <a:lnTo>
                  <a:pt x="9" y="82"/>
                </a:lnTo>
                <a:lnTo>
                  <a:pt x="12" y="76"/>
                </a:lnTo>
                <a:lnTo>
                  <a:pt x="18" y="75"/>
                </a:lnTo>
                <a:lnTo>
                  <a:pt x="22" y="76"/>
                </a:lnTo>
                <a:lnTo>
                  <a:pt x="12" y="84"/>
                </a:lnTo>
                <a:lnTo>
                  <a:pt x="26" y="79"/>
                </a:lnTo>
                <a:lnTo>
                  <a:pt x="26" y="75"/>
                </a:lnTo>
                <a:lnTo>
                  <a:pt x="45" y="69"/>
                </a:lnTo>
                <a:lnTo>
                  <a:pt x="60" y="55"/>
                </a:lnTo>
                <a:lnTo>
                  <a:pt x="81" y="50"/>
                </a:lnTo>
                <a:lnTo>
                  <a:pt x="90" y="40"/>
                </a:lnTo>
                <a:lnTo>
                  <a:pt x="90" y="41"/>
                </a:lnTo>
                <a:lnTo>
                  <a:pt x="63" y="62"/>
                </a:lnTo>
                <a:lnTo>
                  <a:pt x="57" y="64"/>
                </a:lnTo>
                <a:lnTo>
                  <a:pt x="60" y="64"/>
                </a:lnTo>
                <a:lnTo>
                  <a:pt x="70" y="60"/>
                </a:lnTo>
                <a:lnTo>
                  <a:pt x="110" y="28"/>
                </a:lnTo>
                <a:lnTo>
                  <a:pt x="120" y="26"/>
                </a:lnTo>
                <a:lnTo>
                  <a:pt x="138" y="7"/>
                </a:lnTo>
                <a:lnTo>
                  <a:pt x="139" y="2"/>
                </a:lnTo>
                <a:lnTo>
                  <a:pt x="135" y="2"/>
                </a:lnTo>
                <a:lnTo>
                  <a:pt x="128" y="10"/>
                </a:lnTo>
                <a:lnTo>
                  <a:pt x="122" y="10"/>
                </a:lnTo>
                <a:lnTo>
                  <a:pt x="110" y="16"/>
                </a:lnTo>
                <a:lnTo>
                  <a:pt x="108" y="15"/>
                </a:lnTo>
                <a:lnTo>
                  <a:pt x="102" y="36"/>
                </a:lnTo>
                <a:lnTo>
                  <a:pt x="98" y="28"/>
                </a:lnTo>
                <a:lnTo>
                  <a:pt x="90" y="28"/>
                </a:lnTo>
                <a:lnTo>
                  <a:pt x="106" y="16"/>
                </a:lnTo>
                <a:lnTo>
                  <a:pt x="102" y="10"/>
                </a:lnTo>
                <a:lnTo>
                  <a:pt x="110" y="0"/>
                </a:lnTo>
                <a:lnTo>
                  <a:pt x="108" y="1"/>
                </a:lnTo>
                <a:lnTo>
                  <a:pt x="89" y="26"/>
                </a:lnTo>
                <a:lnTo>
                  <a:pt x="69" y="30"/>
                </a:lnTo>
                <a:lnTo>
                  <a:pt x="54" y="32"/>
                </a:lnTo>
                <a:lnTo>
                  <a:pt x="53" y="39"/>
                </a:lnTo>
                <a:lnTo>
                  <a:pt x="42" y="41"/>
                </a:lnTo>
                <a:lnTo>
                  <a:pt x="32" y="41"/>
                </a:lnTo>
                <a:lnTo>
                  <a:pt x="32" y="44"/>
                </a:lnTo>
                <a:lnTo>
                  <a:pt x="26" y="44"/>
                </a:lnTo>
                <a:lnTo>
                  <a:pt x="26" y="50"/>
                </a:lnTo>
                <a:lnTo>
                  <a:pt x="24" y="55"/>
                </a:lnTo>
                <a:lnTo>
                  <a:pt x="22" y="53"/>
                </a:lnTo>
                <a:lnTo>
                  <a:pt x="18" y="59"/>
                </a:lnTo>
                <a:lnTo>
                  <a:pt x="5" y="62"/>
                </a:lnTo>
                <a:lnTo>
                  <a:pt x="5" y="69"/>
                </a:lnTo>
                <a:lnTo>
                  <a:pt x="0" y="75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84" name="Freeform 12"/>
          <p:cNvSpPr>
            <a:spLocks noChangeArrowheads="1"/>
          </p:cNvSpPr>
          <p:nvPr/>
        </p:nvSpPr>
        <p:spPr bwMode="auto">
          <a:xfrm>
            <a:off x="2265303" y="1475264"/>
            <a:ext cx="791741" cy="556201"/>
          </a:xfrm>
          <a:custGeom>
            <a:avLst/>
            <a:gdLst/>
            <a:ahLst/>
            <a:cxnLst>
              <a:cxn ang="0">
                <a:pos x="18" y="99"/>
              </a:cxn>
              <a:cxn ang="0">
                <a:pos x="14" y="151"/>
              </a:cxn>
              <a:cxn ang="0">
                <a:pos x="20" y="159"/>
              </a:cxn>
              <a:cxn ang="0">
                <a:pos x="9" y="175"/>
              </a:cxn>
              <a:cxn ang="0">
                <a:pos x="17" y="183"/>
              </a:cxn>
              <a:cxn ang="0">
                <a:pos x="8" y="208"/>
              </a:cxn>
              <a:cxn ang="0">
                <a:pos x="0" y="211"/>
              </a:cxn>
              <a:cxn ang="0">
                <a:pos x="37" y="240"/>
              </a:cxn>
              <a:cxn ang="0">
                <a:pos x="61" y="290"/>
              </a:cxn>
              <a:cxn ang="0">
                <a:pos x="179" y="331"/>
              </a:cxn>
              <a:cxn ang="0">
                <a:pos x="440" y="360"/>
              </a:cxn>
              <a:cxn ang="0">
                <a:pos x="152" y="0"/>
              </a:cxn>
              <a:cxn ang="0">
                <a:pos x="149" y="6"/>
              </a:cxn>
              <a:cxn ang="0">
                <a:pos x="152" y="23"/>
              </a:cxn>
              <a:cxn ang="0">
                <a:pos x="160" y="34"/>
              </a:cxn>
              <a:cxn ang="0">
                <a:pos x="149" y="42"/>
              </a:cxn>
              <a:cxn ang="0">
                <a:pos x="149" y="51"/>
              </a:cxn>
              <a:cxn ang="0">
                <a:pos x="157" y="92"/>
              </a:cxn>
              <a:cxn ang="0">
                <a:pos x="155" y="99"/>
              </a:cxn>
              <a:cxn ang="0">
                <a:pos x="142" y="121"/>
              </a:cxn>
              <a:cxn ang="0">
                <a:pos x="135" y="131"/>
              </a:cxn>
              <a:cxn ang="0">
                <a:pos x="130" y="159"/>
              </a:cxn>
              <a:cxn ang="0">
                <a:pos x="107" y="169"/>
              </a:cxn>
              <a:cxn ang="0">
                <a:pos x="97" y="163"/>
              </a:cxn>
              <a:cxn ang="0">
                <a:pos x="92" y="171"/>
              </a:cxn>
              <a:cxn ang="0">
                <a:pos x="94" y="158"/>
              </a:cxn>
              <a:cxn ang="0">
                <a:pos x="85" y="151"/>
              </a:cxn>
              <a:cxn ang="0">
                <a:pos x="97" y="145"/>
              </a:cxn>
              <a:cxn ang="0">
                <a:pos x="105" y="160"/>
              </a:cxn>
              <a:cxn ang="0">
                <a:pos x="112" y="151"/>
              </a:cxn>
              <a:cxn ang="0">
                <a:pos x="123" y="144"/>
              </a:cxn>
              <a:cxn ang="0">
                <a:pos x="116" y="130"/>
              </a:cxn>
              <a:cxn ang="0">
                <a:pos x="125" y="111"/>
              </a:cxn>
              <a:cxn ang="0">
                <a:pos x="132" y="92"/>
              </a:cxn>
              <a:cxn ang="0">
                <a:pos x="123" y="108"/>
              </a:cxn>
              <a:cxn ang="0">
                <a:pos x="97" y="125"/>
              </a:cxn>
              <a:cxn ang="0">
                <a:pos x="92" y="138"/>
              </a:cxn>
              <a:cxn ang="0">
                <a:pos x="107" y="111"/>
              </a:cxn>
              <a:cxn ang="0">
                <a:pos x="127" y="101"/>
              </a:cxn>
              <a:cxn ang="0">
                <a:pos x="130" y="85"/>
              </a:cxn>
              <a:cxn ang="0">
                <a:pos x="125" y="73"/>
              </a:cxn>
              <a:cxn ang="0">
                <a:pos x="119" y="74"/>
              </a:cxn>
              <a:cxn ang="0">
                <a:pos x="106" y="67"/>
              </a:cxn>
              <a:cxn ang="0">
                <a:pos x="20" y="15"/>
              </a:cxn>
            </a:cxnLst>
            <a:rect l="0" t="0" r="r" b="b"/>
            <a:pathLst>
              <a:path w="497" h="360">
                <a:moveTo>
                  <a:pt x="9" y="61"/>
                </a:moveTo>
                <a:lnTo>
                  <a:pt x="19" y="75"/>
                </a:lnTo>
                <a:lnTo>
                  <a:pt x="18" y="99"/>
                </a:lnTo>
                <a:lnTo>
                  <a:pt x="17" y="116"/>
                </a:lnTo>
                <a:lnTo>
                  <a:pt x="18" y="125"/>
                </a:lnTo>
                <a:lnTo>
                  <a:pt x="14" y="151"/>
                </a:lnTo>
                <a:lnTo>
                  <a:pt x="22" y="145"/>
                </a:lnTo>
                <a:lnTo>
                  <a:pt x="36" y="156"/>
                </a:lnTo>
                <a:lnTo>
                  <a:pt x="20" y="159"/>
                </a:lnTo>
                <a:lnTo>
                  <a:pt x="13" y="156"/>
                </a:lnTo>
                <a:lnTo>
                  <a:pt x="12" y="170"/>
                </a:lnTo>
                <a:lnTo>
                  <a:pt x="9" y="175"/>
                </a:lnTo>
                <a:lnTo>
                  <a:pt x="22" y="175"/>
                </a:lnTo>
                <a:lnTo>
                  <a:pt x="26" y="182"/>
                </a:lnTo>
                <a:lnTo>
                  <a:pt x="17" y="183"/>
                </a:lnTo>
                <a:lnTo>
                  <a:pt x="18" y="195"/>
                </a:lnTo>
                <a:lnTo>
                  <a:pt x="9" y="208"/>
                </a:lnTo>
                <a:lnTo>
                  <a:pt x="8" y="208"/>
                </a:lnTo>
                <a:lnTo>
                  <a:pt x="9" y="189"/>
                </a:lnTo>
                <a:lnTo>
                  <a:pt x="9" y="183"/>
                </a:lnTo>
                <a:lnTo>
                  <a:pt x="0" y="211"/>
                </a:lnTo>
                <a:lnTo>
                  <a:pt x="13" y="221"/>
                </a:lnTo>
                <a:lnTo>
                  <a:pt x="36" y="231"/>
                </a:lnTo>
                <a:lnTo>
                  <a:pt x="37" y="240"/>
                </a:lnTo>
                <a:lnTo>
                  <a:pt x="47" y="240"/>
                </a:lnTo>
                <a:lnTo>
                  <a:pt x="67" y="277"/>
                </a:lnTo>
                <a:lnTo>
                  <a:pt x="61" y="290"/>
                </a:lnTo>
                <a:lnTo>
                  <a:pt x="92" y="311"/>
                </a:lnTo>
                <a:lnTo>
                  <a:pt x="142" y="311"/>
                </a:lnTo>
                <a:lnTo>
                  <a:pt x="179" y="331"/>
                </a:lnTo>
                <a:lnTo>
                  <a:pt x="197" y="326"/>
                </a:lnTo>
                <a:lnTo>
                  <a:pt x="310" y="331"/>
                </a:lnTo>
                <a:lnTo>
                  <a:pt x="440" y="360"/>
                </a:lnTo>
                <a:lnTo>
                  <a:pt x="441" y="320"/>
                </a:lnTo>
                <a:lnTo>
                  <a:pt x="497" y="90"/>
                </a:lnTo>
                <a:lnTo>
                  <a:pt x="152" y="0"/>
                </a:lnTo>
                <a:lnTo>
                  <a:pt x="149" y="1"/>
                </a:lnTo>
                <a:lnTo>
                  <a:pt x="152" y="6"/>
                </a:lnTo>
                <a:lnTo>
                  <a:pt x="149" y="6"/>
                </a:lnTo>
                <a:lnTo>
                  <a:pt x="152" y="12"/>
                </a:lnTo>
                <a:lnTo>
                  <a:pt x="150" y="16"/>
                </a:lnTo>
                <a:lnTo>
                  <a:pt x="152" y="23"/>
                </a:lnTo>
                <a:lnTo>
                  <a:pt x="157" y="21"/>
                </a:lnTo>
                <a:lnTo>
                  <a:pt x="162" y="23"/>
                </a:lnTo>
                <a:lnTo>
                  <a:pt x="160" y="34"/>
                </a:lnTo>
                <a:lnTo>
                  <a:pt x="160" y="39"/>
                </a:lnTo>
                <a:lnTo>
                  <a:pt x="156" y="51"/>
                </a:lnTo>
                <a:lnTo>
                  <a:pt x="149" y="42"/>
                </a:lnTo>
                <a:lnTo>
                  <a:pt x="147" y="44"/>
                </a:lnTo>
                <a:lnTo>
                  <a:pt x="147" y="51"/>
                </a:lnTo>
                <a:lnTo>
                  <a:pt x="149" y="51"/>
                </a:lnTo>
                <a:lnTo>
                  <a:pt x="157" y="68"/>
                </a:lnTo>
                <a:lnTo>
                  <a:pt x="155" y="85"/>
                </a:lnTo>
                <a:lnTo>
                  <a:pt x="157" y="92"/>
                </a:lnTo>
                <a:lnTo>
                  <a:pt x="160" y="92"/>
                </a:lnTo>
                <a:lnTo>
                  <a:pt x="159" y="96"/>
                </a:lnTo>
                <a:lnTo>
                  <a:pt x="155" y="99"/>
                </a:lnTo>
                <a:lnTo>
                  <a:pt x="147" y="109"/>
                </a:lnTo>
                <a:lnTo>
                  <a:pt x="147" y="113"/>
                </a:lnTo>
                <a:lnTo>
                  <a:pt x="142" y="121"/>
                </a:lnTo>
                <a:lnTo>
                  <a:pt x="135" y="122"/>
                </a:lnTo>
                <a:lnTo>
                  <a:pt x="142" y="127"/>
                </a:lnTo>
                <a:lnTo>
                  <a:pt x="135" y="131"/>
                </a:lnTo>
                <a:lnTo>
                  <a:pt x="135" y="150"/>
                </a:lnTo>
                <a:lnTo>
                  <a:pt x="130" y="153"/>
                </a:lnTo>
                <a:lnTo>
                  <a:pt x="130" y="159"/>
                </a:lnTo>
                <a:lnTo>
                  <a:pt x="123" y="151"/>
                </a:lnTo>
                <a:lnTo>
                  <a:pt x="121" y="155"/>
                </a:lnTo>
                <a:lnTo>
                  <a:pt x="107" y="169"/>
                </a:lnTo>
                <a:lnTo>
                  <a:pt x="103" y="166"/>
                </a:lnTo>
                <a:lnTo>
                  <a:pt x="102" y="160"/>
                </a:lnTo>
                <a:lnTo>
                  <a:pt x="97" y="163"/>
                </a:lnTo>
                <a:lnTo>
                  <a:pt x="97" y="162"/>
                </a:lnTo>
                <a:lnTo>
                  <a:pt x="94" y="171"/>
                </a:lnTo>
                <a:lnTo>
                  <a:pt x="92" y="171"/>
                </a:lnTo>
                <a:lnTo>
                  <a:pt x="92" y="163"/>
                </a:lnTo>
                <a:lnTo>
                  <a:pt x="88" y="163"/>
                </a:lnTo>
                <a:lnTo>
                  <a:pt x="94" y="158"/>
                </a:lnTo>
                <a:lnTo>
                  <a:pt x="86" y="156"/>
                </a:lnTo>
                <a:lnTo>
                  <a:pt x="92" y="153"/>
                </a:lnTo>
                <a:lnTo>
                  <a:pt x="85" y="151"/>
                </a:lnTo>
                <a:lnTo>
                  <a:pt x="88" y="148"/>
                </a:lnTo>
                <a:lnTo>
                  <a:pt x="96" y="151"/>
                </a:lnTo>
                <a:lnTo>
                  <a:pt x="97" y="145"/>
                </a:lnTo>
                <a:lnTo>
                  <a:pt x="107" y="141"/>
                </a:lnTo>
                <a:lnTo>
                  <a:pt x="102" y="153"/>
                </a:lnTo>
                <a:lnTo>
                  <a:pt x="105" y="160"/>
                </a:lnTo>
                <a:lnTo>
                  <a:pt x="107" y="147"/>
                </a:lnTo>
                <a:lnTo>
                  <a:pt x="116" y="142"/>
                </a:lnTo>
                <a:lnTo>
                  <a:pt x="112" y="151"/>
                </a:lnTo>
                <a:lnTo>
                  <a:pt x="116" y="155"/>
                </a:lnTo>
                <a:lnTo>
                  <a:pt x="116" y="149"/>
                </a:lnTo>
                <a:lnTo>
                  <a:pt x="123" y="144"/>
                </a:lnTo>
                <a:lnTo>
                  <a:pt x="130" y="133"/>
                </a:lnTo>
                <a:lnTo>
                  <a:pt x="127" y="127"/>
                </a:lnTo>
                <a:lnTo>
                  <a:pt x="116" y="130"/>
                </a:lnTo>
                <a:lnTo>
                  <a:pt x="119" y="121"/>
                </a:lnTo>
                <a:lnTo>
                  <a:pt x="125" y="125"/>
                </a:lnTo>
                <a:lnTo>
                  <a:pt x="125" y="111"/>
                </a:lnTo>
                <a:lnTo>
                  <a:pt x="135" y="111"/>
                </a:lnTo>
                <a:lnTo>
                  <a:pt x="135" y="101"/>
                </a:lnTo>
                <a:lnTo>
                  <a:pt x="132" y="92"/>
                </a:lnTo>
                <a:lnTo>
                  <a:pt x="132" y="106"/>
                </a:lnTo>
                <a:lnTo>
                  <a:pt x="131" y="103"/>
                </a:lnTo>
                <a:lnTo>
                  <a:pt x="123" y="108"/>
                </a:lnTo>
                <a:lnTo>
                  <a:pt x="116" y="113"/>
                </a:lnTo>
                <a:lnTo>
                  <a:pt x="110" y="116"/>
                </a:lnTo>
                <a:lnTo>
                  <a:pt x="97" y="125"/>
                </a:lnTo>
                <a:lnTo>
                  <a:pt x="90" y="133"/>
                </a:lnTo>
                <a:lnTo>
                  <a:pt x="106" y="133"/>
                </a:lnTo>
                <a:lnTo>
                  <a:pt x="92" y="138"/>
                </a:lnTo>
                <a:lnTo>
                  <a:pt x="85" y="136"/>
                </a:lnTo>
                <a:lnTo>
                  <a:pt x="97" y="116"/>
                </a:lnTo>
                <a:lnTo>
                  <a:pt x="107" y="111"/>
                </a:lnTo>
                <a:lnTo>
                  <a:pt x="119" y="99"/>
                </a:lnTo>
                <a:lnTo>
                  <a:pt x="120" y="108"/>
                </a:lnTo>
                <a:lnTo>
                  <a:pt x="127" y="101"/>
                </a:lnTo>
                <a:lnTo>
                  <a:pt x="132" y="87"/>
                </a:lnTo>
                <a:lnTo>
                  <a:pt x="131" y="80"/>
                </a:lnTo>
                <a:lnTo>
                  <a:pt x="130" y="85"/>
                </a:lnTo>
                <a:lnTo>
                  <a:pt x="125" y="83"/>
                </a:lnTo>
                <a:lnTo>
                  <a:pt x="130" y="73"/>
                </a:lnTo>
                <a:lnTo>
                  <a:pt x="125" y="73"/>
                </a:lnTo>
                <a:lnTo>
                  <a:pt x="123" y="80"/>
                </a:lnTo>
                <a:lnTo>
                  <a:pt x="119" y="85"/>
                </a:lnTo>
                <a:lnTo>
                  <a:pt x="119" y="74"/>
                </a:lnTo>
                <a:lnTo>
                  <a:pt x="115" y="73"/>
                </a:lnTo>
                <a:lnTo>
                  <a:pt x="111" y="80"/>
                </a:lnTo>
                <a:lnTo>
                  <a:pt x="106" y="67"/>
                </a:lnTo>
                <a:lnTo>
                  <a:pt x="97" y="65"/>
                </a:lnTo>
                <a:lnTo>
                  <a:pt x="51" y="42"/>
                </a:lnTo>
                <a:lnTo>
                  <a:pt x="20" y="15"/>
                </a:lnTo>
                <a:lnTo>
                  <a:pt x="12" y="35"/>
                </a:lnTo>
                <a:lnTo>
                  <a:pt x="9" y="61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85" name="Freeform 13"/>
          <p:cNvSpPr>
            <a:spLocks noChangeArrowheads="1"/>
          </p:cNvSpPr>
          <p:nvPr/>
        </p:nvSpPr>
        <p:spPr bwMode="auto">
          <a:xfrm>
            <a:off x="2450095" y="1504619"/>
            <a:ext cx="39827" cy="41714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19" y="0"/>
              </a:cxn>
              <a:cxn ang="0">
                <a:pos x="25" y="11"/>
              </a:cxn>
              <a:cxn ang="0">
                <a:pos x="19" y="27"/>
              </a:cxn>
              <a:cxn ang="0">
                <a:pos x="0" y="11"/>
              </a:cxn>
            </a:cxnLst>
            <a:rect l="0" t="0" r="r" b="b"/>
            <a:pathLst>
              <a:path w="25" h="27">
                <a:moveTo>
                  <a:pt x="0" y="11"/>
                </a:moveTo>
                <a:lnTo>
                  <a:pt x="19" y="0"/>
                </a:lnTo>
                <a:lnTo>
                  <a:pt x="25" y="11"/>
                </a:lnTo>
                <a:lnTo>
                  <a:pt x="19" y="27"/>
                </a:lnTo>
                <a:lnTo>
                  <a:pt x="0" y="11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86" name="Freeform 14"/>
          <p:cNvSpPr>
            <a:spLocks noChangeArrowheads="1"/>
          </p:cNvSpPr>
          <p:nvPr/>
        </p:nvSpPr>
        <p:spPr bwMode="auto">
          <a:xfrm>
            <a:off x="2473993" y="1557150"/>
            <a:ext cx="28675" cy="60254"/>
          </a:xfrm>
          <a:custGeom>
            <a:avLst/>
            <a:gdLst/>
            <a:ahLst/>
            <a:cxnLst>
              <a:cxn ang="0">
                <a:pos x="0" y="12"/>
              </a:cxn>
              <a:cxn ang="0">
                <a:pos x="13" y="0"/>
              </a:cxn>
              <a:cxn ang="0">
                <a:pos x="18" y="8"/>
              </a:cxn>
              <a:cxn ang="0">
                <a:pos x="17" y="39"/>
              </a:cxn>
              <a:cxn ang="0">
                <a:pos x="0" y="12"/>
              </a:cxn>
            </a:cxnLst>
            <a:rect l="0" t="0" r="r" b="b"/>
            <a:pathLst>
              <a:path w="18" h="39">
                <a:moveTo>
                  <a:pt x="0" y="12"/>
                </a:moveTo>
                <a:lnTo>
                  <a:pt x="13" y="0"/>
                </a:lnTo>
                <a:lnTo>
                  <a:pt x="18" y="8"/>
                </a:lnTo>
                <a:lnTo>
                  <a:pt x="17" y="39"/>
                </a:lnTo>
                <a:lnTo>
                  <a:pt x="0" y="12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87" name="Freeform 15"/>
          <p:cNvSpPr>
            <a:spLocks noChangeArrowheads="1"/>
          </p:cNvSpPr>
          <p:nvPr/>
        </p:nvSpPr>
        <p:spPr bwMode="auto">
          <a:xfrm>
            <a:off x="6064704" y="3809766"/>
            <a:ext cx="450830" cy="713791"/>
          </a:xfrm>
          <a:custGeom>
            <a:avLst/>
            <a:gdLst/>
            <a:ahLst/>
            <a:cxnLst>
              <a:cxn ang="0">
                <a:pos x="0" y="19"/>
              </a:cxn>
              <a:cxn ang="0">
                <a:pos x="5" y="25"/>
              </a:cxn>
              <a:cxn ang="0">
                <a:pos x="0" y="312"/>
              </a:cxn>
              <a:cxn ang="0">
                <a:pos x="17" y="446"/>
              </a:cxn>
              <a:cxn ang="0">
                <a:pos x="36" y="449"/>
              </a:cxn>
              <a:cxn ang="0">
                <a:pos x="45" y="407"/>
              </a:cxn>
              <a:cxn ang="0">
                <a:pos x="54" y="419"/>
              </a:cxn>
              <a:cxn ang="0">
                <a:pos x="55" y="439"/>
              </a:cxn>
              <a:cxn ang="0">
                <a:pos x="67" y="449"/>
              </a:cxn>
              <a:cxn ang="0">
                <a:pos x="49" y="462"/>
              </a:cxn>
              <a:cxn ang="0">
                <a:pos x="90" y="448"/>
              </a:cxn>
              <a:cxn ang="0">
                <a:pos x="98" y="438"/>
              </a:cxn>
              <a:cxn ang="0">
                <a:pos x="91" y="431"/>
              </a:cxn>
              <a:cxn ang="0">
                <a:pos x="97" y="418"/>
              </a:cxn>
              <a:cxn ang="0">
                <a:pos x="76" y="400"/>
              </a:cxn>
              <a:cxn ang="0">
                <a:pos x="76" y="386"/>
              </a:cxn>
              <a:cxn ang="0">
                <a:pos x="283" y="368"/>
              </a:cxn>
              <a:cxn ang="0">
                <a:pos x="266" y="295"/>
              </a:cxn>
              <a:cxn ang="0">
                <a:pos x="269" y="269"/>
              </a:cxn>
              <a:cxn ang="0">
                <a:pos x="275" y="250"/>
              </a:cxn>
              <a:cxn ang="0">
                <a:pos x="270" y="228"/>
              </a:cxn>
              <a:cxn ang="0">
                <a:pos x="248" y="195"/>
              </a:cxn>
              <a:cxn ang="0">
                <a:pos x="195" y="0"/>
              </a:cxn>
              <a:cxn ang="0">
                <a:pos x="0" y="19"/>
              </a:cxn>
            </a:cxnLst>
            <a:rect l="0" t="0" r="r" b="b"/>
            <a:pathLst>
              <a:path w="283" h="462">
                <a:moveTo>
                  <a:pt x="0" y="19"/>
                </a:moveTo>
                <a:lnTo>
                  <a:pt x="5" y="25"/>
                </a:lnTo>
                <a:lnTo>
                  <a:pt x="0" y="312"/>
                </a:lnTo>
                <a:lnTo>
                  <a:pt x="17" y="446"/>
                </a:lnTo>
                <a:lnTo>
                  <a:pt x="36" y="449"/>
                </a:lnTo>
                <a:lnTo>
                  <a:pt x="45" y="407"/>
                </a:lnTo>
                <a:lnTo>
                  <a:pt x="54" y="419"/>
                </a:lnTo>
                <a:lnTo>
                  <a:pt x="55" y="439"/>
                </a:lnTo>
                <a:lnTo>
                  <a:pt x="67" y="449"/>
                </a:lnTo>
                <a:lnTo>
                  <a:pt x="49" y="462"/>
                </a:lnTo>
                <a:lnTo>
                  <a:pt x="90" y="448"/>
                </a:lnTo>
                <a:lnTo>
                  <a:pt x="98" y="438"/>
                </a:lnTo>
                <a:lnTo>
                  <a:pt x="91" y="431"/>
                </a:lnTo>
                <a:lnTo>
                  <a:pt x="97" y="418"/>
                </a:lnTo>
                <a:lnTo>
                  <a:pt x="76" y="400"/>
                </a:lnTo>
                <a:lnTo>
                  <a:pt x="76" y="386"/>
                </a:lnTo>
                <a:lnTo>
                  <a:pt x="283" y="368"/>
                </a:lnTo>
                <a:lnTo>
                  <a:pt x="266" y="295"/>
                </a:lnTo>
                <a:lnTo>
                  <a:pt x="269" y="269"/>
                </a:lnTo>
                <a:lnTo>
                  <a:pt x="275" y="250"/>
                </a:lnTo>
                <a:lnTo>
                  <a:pt x="270" y="228"/>
                </a:lnTo>
                <a:lnTo>
                  <a:pt x="248" y="195"/>
                </a:lnTo>
                <a:lnTo>
                  <a:pt x="195" y="0"/>
                </a:lnTo>
                <a:lnTo>
                  <a:pt x="0" y="19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88" name="Freeform 16" descr="Wide upward diagonal"/>
          <p:cNvSpPr>
            <a:spLocks noChangeArrowheads="1"/>
          </p:cNvSpPr>
          <p:nvPr/>
        </p:nvSpPr>
        <p:spPr bwMode="auto">
          <a:xfrm>
            <a:off x="2775075" y="3372528"/>
            <a:ext cx="807672" cy="908462"/>
          </a:xfrm>
          <a:custGeom>
            <a:avLst/>
            <a:gdLst/>
            <a:ahLst/>
            <a:cxnLst>
              <a:cxn ang="0">
                <a:pos x="0" y="402"/>
              </a:cxn>
              <a:cxn ang="0">
                <a:pos x="29" y="373"/>
              </a:cxn>
              <a:cxn ang="0">
                <a:pos x="18" y="350"/>
              </a:cxn>
              <a:cxn ang="0">
                <a:pos x="27" y="320"/>
              </a:cxn>
              <a:cxn ang="0">
                <a:pos x="57" y="264"/>
              </a:cxn>
              <a:cxn ang="0">
                <a:pos x="82" y="249"/>
              </a:cxn>
              <a:cxn ang="0">
                <a:pos x="68" y="228"/>
              </a:cxn>
              <a:cxn ang="0">
                <a:pos x="57" y="175"/>
              </a:cxn>
              <a:cxn ang="0">
                <a:pos x="68" y="75"/>
              </a:cxn>
              <a:cxn ang="0">
                <a:pos x="87" y="70"/>
              </a:cxn>
              <a:cxn ang="0">
                <a:pos x="114" y="87"/>
              </a:cxn>
              <a:cxn ang="0">
                <a:pos x="140" y="0"/>
              </a:cxn>
              <a:cxn ang="0">
                <a:pos x="507" y="63"/>
              </a:cxn>
              <a:cxn ang="0">
                <a:pos x="428" y="588"/>
              </a:cxn>
              <a:cxn ang="0">
                <a:pos x="316" y="569"/>
              </a:cxn>
              <a:cxn ang="0">
                <a:pos x="247" y="550"/>
              </a:cxn>
              <a:cxn ang="0">
                <a:pos x="104" y="465"/>
              </a:cxn>
              <a:cxn ang="0">
                <a:pos x="0" y="402"/>
              </a:cxn>
            </a:cxnLst>
            <a:rect l="0" t="0" r="r" b="b"/>
            <a:pathLst>
              <a:path w="507" h="588">
                <a:moveTo>
                  <a:pt x="0" y="402"/>
                </a:moveTo>
                <a:lnTo>
                  <a:pt x="29" y="373"/>
                </a:lnTo>
                <a:lnTo>
                  <a:pt x="18" y="350"/>
                </a:lnTo>
                <a:lnTo>
                  <a:pt x="27" y="320"/>
                </a:lnTo>
                <a:lnTo>
                  <a:pt x="57" y="264"/>
                </a:lnTo>
                <a:lnTo>
                  <a:pt x="82" y="249"/>
                </a:lnTo>
                <a:lnTo>
                  <a:pt x="68" y="228"/>
                </a:lnTo>
                <a:lnTo>
                  <a:pt x="57" y="175"/>
                </a:lnTo>
                <a:lnTo>
                  <a:pt x="68" y="75"/>
                </a:lnTo>
                <a:lnTo>
                  <a:pt x="87" y="70"/>
                </a:lnTo>
                <a:lnTo>
                  <a:pt x="114" y="87"/>
                </a:lnTo>
                <a:lnTo>
                  <a:pt x="140" y="0"/>
                </a:lnTo>
                <a:lnTo>
                  <a:pt x="507" y="63"/>
                </a:lnTo>
                <a:lnTo>
                  <a:pt x="428" y="588"/>
                </a:lnTo>
                <a:lnTo>
                  <a:pt x="316" y="569"/>
                </a:lnTo>
                <a:lnTo>
                  <a:pt x="247" y="550"/>
                </a:lnTo>
                <a:lnTo>
                  <a:pt x="104" y="465"/>
                </a:lnTo>
                <a:lnTo>
                  <a:pt x="0" y="402"/>
                </a:lnTo>
                <a:close/>
              </a:path>
            </a:pathLst>
          </a:custGeom>
          <a:pattFill prst="wdUpDiag">
            <a:fgClr>
              <a:srgbClr val="FFFFFF"/>
            </a:fgClr>
            <a:bgClr>
              <a:srgbClr val="38B0FF"/>
            </a:bgClr>
          </a:pattFill>
          <a:ln w="12700">
            <a:solidFill>
              <a:srgbClr val="FFFFFF"/>
            </a:solidFill>
            <a:round/>
            <a:headEnd/>
            <a:tailEnd/>
          </a:ln>
        </p:spPr>
        <p:txBody>
          <a:bodyPr wrap="none" lIns="90543" tIns="45272" rIns="90543" bIns="45272" anchor="ctr"/>
          <a:lstStyle/>
          <a:p>
            <a:endParaRPr lang="en-US" sz="2636"/>
          </a:p>
        </p:txBody>
      </p:sp>
      <p:sp>
        <p:nvSpPr>
          <p:cNvPr id="3089" name="Freeform 17"/>
          <p:cNvSpPr>
            <a:spLocks noChangeArrowheads="1"/>
          </p:cNvSpPr>
          <p:nvPr/>
        </p:nvSpPr>
        <p:spPr bwMode="auto">
          <a:xfrm>
            <a:off x="5284114" y="3635180"/>
            <a:ext cx="597390" cy="516031"/>
          </a:xfrm>
          <a:custGeom>
            <a:avLst/>
            <a:gdLst/>
            <a:ahLst/>
            <a:cxnLst>
              <a:cxn ang="0">
                <a:pos x="0" y="11"/>
              </a:cxn>
              <a:cxn ang="0">
                <a:pos x="15" y="111"/>
              </a:cxn>
              <a:cxn ang="0">
                <a:pos x="12" y="277"/>
              </a:cxn>
              <a:cxn ang="0">
                <a:pos x="21" y="285"/>
              </a:cxn>
              <a:cxn ang="0">
                <a:pos x="44" y="284"/>
              </a:cxn>
              <a:cxn ang="0">
                <a:pos x="46" y="334"/>
              </a:cxn>
              <a:cxn ang="0">
                <a:pos x="271" y="332"/>
              </a:cxn>
              <a:cxn ang="0">
                <a:pos x="265" y="281"/>
              </a:cxn>
              <a:cxn ang="0">
                <a:pos x="286" y="225"/>
              </a:cxn>
              <a:cxn ang="0">
                <a:pos x="313" y="185"/>
              </a:cxn>
              <a:cxn ang="0">
                <a:pos x="312" y="173"/>
              </a:cxn>
              <a:cxn ang="0">
                <a:pos x="331" y="141"/>
              </a:cxn>
              <a:cxn ang="0">
                <a:pos x="343" y="105"/>
              </a:cxn>
              <a:cxn ang="0">
                <a:pos x="339" y="99"/>
              </a:cxn>
              <a:cxn ang="0">
                <a:pos x="355" y="84"/>
              </a:cxn>
              <a:cxn ang="0">
                <a:pos x="375" y="49"/>
              </a:cxn>
              <a:cxn ang="0">
                <a:pos x="369" y="44"/>
              </a:cxn>
              <a:cxn ang="0">
                <a:pos x="317" y="47"/>
              </a:cxn>
              <a:cxn ang="0">
                <a:pos x="332" y="29"/>
              </a:cxn>
              <a:cxn ang="0">
                <a:pos x="327" y="0"/>
              </a:cxn>
              <a:cxn ang="0">
                <a:pos x="0" y="11"/>
              </a:cxn>
            </a:cxnLst>
            <a:rect l="0" t="0" r="r" b="b"/>
            <a:pathLst>
              <a:path w="375" h="334">
                <a:moveTo>
                  <a:pt x="0" y="11"/>
                </a:moveTo>
                <a:lnTo>
                  <a:pt x="15" y="111"/>
                </a:lnTo>
                <a:lnTo>
                  <a:pt x="12" y="277"/>
                </a:lnTo>
                <a:lnTo>
                  <a:pt x="21" y="285"/>
                </a:lnTo>
                <a:lnTo>
                  <a:pt x="44" y="284"/>
                </a:lnTo>
                <a:lnTo>
                  <a:pt x="46" y="334"/>
                </a:lnTo>
                <a:lnTo>
                  <a:pt x="271" y="332"/>
                </a:lnTo>
                <a:lnTo>
                  <a:pt x="265" y="281"/>
                </a:lnTo>
                <a:lnTo>
                  <a:pt x="286" y="225"/>
                </a:lnTo>
                <a:lnTo>
                  <a:pt x="313" y="185"/>
                </a:lnTo>
                <a:lnTo>
                  <a:pt x="312" y="173"/>
                </a:lnTo>
                <a:lnTo>
                  <a:pt x="331" y="141"/>
                </a:lnTo>
                <a:lnTo>
                  <a:pt x="343" y="105"/>
                </a:lnTo>
                <a:lnTo>
                  <a:pt x="339" y="99"/>
                </a:lnTo>
                <a:lnTo>
                  <a:pt x="355" y="84"/>
                </a:lnTo>
                <a:lnTo>
                  <a:pt x="375" y="49"/>
                </a:lnTo>
                <a:lnTo>
                  <a:pt x="369" y="44"/>
                </a:lnTo>
                <a:lnTo>
                  <a:pt x="317" y="47"/>
                </a:lnTo>
                <a:lnTo>
                  <a:pt x="332" y="29"/>
                </a:lnTo>
                <a:lnTo>
                  <a:pt x="327" y="0"/>
                </a:lnTo>
                <a:lnTo>
                  <a:pt x="0" y="11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90" name="Freeform 18"/>
          <p:cNvSpPr>
            <a:spLocks noChangeArrowheads="1"/>
          </p:cNvSpPr>
          <p:nvPr/>
        </p:nvSpPr>
        <p:spPr bwMode="auto">
          <a:xfrm>
            <a:off x="1972184" y="2391451"/>
            <a:ext cx="933522" cy="1557365"/>
          </a:xfrm>
          <a:custGeom>
            <a:avLst/>
            <a:gdLst/>
            <a:ahLst/>
            <a:cxnLst>
              <a:cxn ang="0">
                <a:pos x="11" y="185"/>
              </a:cxn>
              <a:cxn ang="0">
                <a:pos x="18" y="206"/>
              </a:cxn>
              <a:cxn ang="0">
                <a:pos x="1" y="284"/>
              </a:cxn>
              <a:cxn ang="0">
                <a:pos x="12" y="305"/>
              </a:cxn>
              <a:cxn ang="0">
                <a:pos x="56" y="411"/>
              </a:cxn>
              <a:cxn ang="0">
                <a:pos x="62" y="407"/>
              </a:cxn>
              <a:cxn ang="0">
                <a:pos x="67" y="385"/>
              </a:cxn>
              <a:cxn ang="0">
                <a:pos x="74" y="381"/>
              </a:cxn>
              <a:cxn ang="0">
                <a:pos x="81" y="387"/>
              </a:cxn>
              <a:cxn ang="0">
                <a:pos x="68" y="402"/>
              </a:cxn>
              <a:cxn ang="0">
                <a:pos x="74" y="407"/>
              </a:cxn>
              <a:cxn ang="0">
                <a:pos x="86" y="455"/>
              </a:cxn>
              <a:cxn ang="0">
                <a:pos x="78" y="452"/>
              </a:cxn>
              <a:cxn ang="0">
                <a:pos x="62" y="435"/>
              </a:cxn>
              <a:cxn ang="0">
                <a:pos x="67" y="417"/>
              </a:cxn>
              <a:cxn ang="0">
                <a:pos x="56" y="417"/>
              </a:cxn>
              <a:cxn ang="0">
                <a:pos x="48" y="436"/>
              </a:cxn>
              <a:cxn ang="0">
                <a:pos x="51" y="477"/>
              </a:cxn>
              <a:cxn ang="0">
                <a:pos x="62" y="496"/>
              </a:cxn>
              <a:cxn ang="0">
                <a:pos x="83" y="512"/>
              </a:cxn>
              <a:cxn ang="0">
                <a:pos x="78" y="532"/>
              </a:cxn>
              <a:cxn ang="0">
                <a:pos x="62" y="535"/>
              </a:cxn>
              <a:cxn ang="0">
                <a:pos x="62" y="559"/>
              </a:cxn>
              <a:cxn ang="0">
                <a:pos x="90" y="620"/>
              </a:cxn>
              <a:cxn ang="0">
                <a:pos x="112" y="659"/>
              </a:cxn>
              <a:cxn ang="0">
                <a:pos x="111" y="679"/>
              </a:cxn>
              <a:cxn ang="0">
                <a:pos x="124" y="696"/>
              </a:cxn>
              <a:cxn ang="0">
                <a:pos x="118" y="709"/>
              </a:cxn>
              <a:cxn ang="0">
                <a:pos x="111" y="744"/>
              </a:cxn>
              <a:cxn ang="0">
                <a:pos x="120" y="756"/>
              </a:cxn>
              <a:cxn ang="0">
                <a:pos x="193" y="782"/>
              </a:cxn>
              <a:cxn ang="0">
                <a:pos x="221" y="822"/>
              </a:cxn>
              <a:cxn ang="0">
                <a:pos x="255" y="835"/>
              </a:cxn>
              <a:cxn ang="0">
                <a:pos x="255" y="857"/>
              </a:cxn>
              <a:cxn ang="0">
                <a:pos x="280" y="865"/>
              </a:cxn>
              <a:cxn ang="0">
                <a:pos x="309" y="907"/>
              </a:cxn>
              <a:cxn ang="0">
                <a:pos x="326" y="941"/>
              </a:cxn>
              <a:cxn ang="0">
                <a:pos x="328" y="996"/>
              </a:cxn>
              <a:cxn ang="0">
                <a:pos x="533" y="1008"/>
              </a:cxn>
              <a:cxn ang="0">
                <a:pos x="522" y="985"/>
              </a:cxn>
              <a:cxn ang="0">
                <a:pos x="531" y="955"/>
              </a:cxn>
              <a:cxn ang="0">
                <a:pos x="561" y="899"/>
              </a:cxn>
              <a:cxn ang="0">
                <a:pos x="586" y="884"/>
              </a:cxn>
              <a:cxn ang="0">
                <a:pos x="572" y="863"/>
              </a:cxn>
              <a:cxn ang="0">
                <a:pos x="561" y="810"/>
              </a:cxn>
              <a:cxn ang="0">
                <a:pos x="286" y="390"/>
              </a:cxn>
              <a:cxn ang="0">
                <a:pos x="263" y="347"/>
              </a:cxn>
              <a:cxn ang="0">
                <a:pos x="333" y="80"/>
              </a:cxn>
              <a:cxn ang="0">
                <a:pos x="53" y="0"/>
              </a:cxn>
              <a:cxn ang="0">
                <a:pos x="48" y="17"/>
              </a:cxn>
              <a:cxn ang="0">
                <a:pos x="48" y="50"/>
              </a:cxn>
              <a:cxn ang="0">
                <a:pos x="0" y="136"/>
              </a:cxn>
              <a:cxn ang="0">
                <a:pos x="11" y="185"/>
              </a:cxn>
            </a:cxnLst>
            <a:rect l="0" t="0" r="r" b="b"/>
            <a:pathLst>
              <a:path w="586" h="1008">
                <a:moveTo>
                  <a:pt x="11" y="185"/>
                </a:moveTo>
                <a:lnTo>
                  <a:pt x="18" y="206"/>
                </a:lnTo>
                <a:lnTo>
                  <a:pt x="1" y="284"/>
                </a:lnTo>
                <a:lnTo>
                  <a:pt x="12" y="305"/>
                </a:lnTo>
                <a:lnTo>
                  <a:pt x="56" y="411"/>
                </a:lnTo>
                <a:lnTo>
                  <a:pt x="62" y="407"/>
                </a:lnTo>
                <a:lnTo>
                  <a:pt x="67" y="385"/>
                </a:lnTo>
                <a:lnTo>
                  <a:pt x="74" y="381"/>
                </a:lnTo>
                <a:lnTo>
                  <a:pt x="81" y="387"/>
                </a:lnTo>
                <a:lnTo>
                  <a:pt x="68" y="402"/>
                </a:lnTo>
                <a:lnTo>
                  <a:pt x="74" y="407"/>
                </a:lnTo>
                <a:lnTo>
                  <a:pt x="86" y="455"/>
                </a:lnTo>
                <a:lnTo>
                  <a:pt x="78" y="452"/>
                </a:lnTo>
                <a:lnTo>
                  <a:pt x="62" y="435"/>
                </a:lnTo>
                <a:lnTo>
                  <a:pt x="67" y="417"/>
                </a:lnTo>
                <a:lnTo>
                  <a:pt x="56" y="417"/>
                </a:lnTo>
                <a:lnTo>
                  <a:pt x="48" y="436"/>
                </a:lnTo>
                <a:lnTo>
                  <a:pt x="51" y="477"/>
                </a:lnTo>
                <a:lnTo>
                  <a:pt x="62" y="496"/>
                </a:lnTo>
                <a:lnTo>
                  <a:pt x="83" y="512"/>
                </a:lnTo>
                <a:lnTo>
                  <a:pt x="78" y="532"/>
                </a:lnTo>
                <a:lnTo>
                  <a:pt x="62" y="535"/>
                </a:lnTo>
                <a:lnTo>
                  <a:pt x="62" y="559"/>
                </a:lnTo>
                <a:lnTo>
                  <a:pt x="90" y="620"/>
                </a:lnTo>
                <a:lnTo>
                  <a:pt x="112" y="659"/>
                </a:lnTo>
                <a:lnTo>
                  <a:pt x="111" y="679"/>
                </a:lnTo>
                <a:lnTo>
                  <a:pt x="124" y="696"/>
                </a:lnTo>
                <a:lnTo>
                  <a:pt x="118" y="709"/>
                </a:lnTo>
                <a:lnTo>
                  <a:pt x="111" y="744"/>
                </a:lnTo>
                <a:lnTo>
                  <a:pt x="120" y="756"/>
                </a:lnTo>
                <a:lnTo>
                  <a:pt x="193" y="782"/>
                </a:lnTo>
                <a:lnTo>
                  <a:pt x="221" y="822"/>
                </a:lnTo>
                <a:lnTo>
                  <a:pt x="255" y="835"/>
                </a:lnTo>
                <a:lnTo>
                  <a:pt x="255" y="857"/>
                </a:lnTo>
                <a:lnTo>
                  <a:pt x="280" y="865"/>
                </a:lnTo>
                <a:lnTo>
                  <a:pt x="309" y="907"/>
                </a:lnTo>
                <a:lnTo>
                  <a:pt x="326" y="941"/>
                </a:lnTo>
                <a:lnTo>
                  <a:pt x="328" y="996"/>
                </a:lnTo>
                <a:lnTo>
                  <a:pt x="533" y="1008"/>
                </a:lnTo>
                <a:lnTo>
                  <a:pt x="522" y="985"/>
                </a:lnTo>
                <a:lnTo>
                  <a:pt x="531" y="955"/>
                </a:lnTo>
                <a:lnTo>
                  <a:pt x="561" y="899"/>
                </a:lnTo>
                <a:lnTo>
                  <a:pt x="586" y="884"/>
                </a:lnTo>
                <a:lnTo>
                  <a:pt x="572" y="863"/>
                </a:lnTo>
                <a:lnTo>
                  <a:pt x="561" y="810"/>
                </a:lnTo>
                <a:lnTo>
                  <a:pt x="286" y="390"/>
                </a:lnTo>
                <a:lnTo>
                  <a:pt x="263" y="347"/>
                </a:lnTo>
                <a:lnTo>
                  <a:pt x="333" y="80"/>
                </a:lnTo>
                <a:lnTo>
                  <a:pt x="53" y="0"/>
                </a:lnTo>
                <a:lnTo>
                  <a:pt x="48" y="17"/>
                </a:lnTo>
                <a:lnTo>
                  <a:pt x="48" y="50"/>
                </a:lnTo>
                <a:lnTo>
                  <a:pt x="0" y="136"/>
                </a:lnTo>
                <a:lnTo>
                  <a:pt x="11" y="185"/>
                </a:lnTo>
                <a:close/>
              </a:path>
            </a:pathLst>
          </a:custGeom>
          <a:solidFill>
            <a:srgbClr val="00E7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91" name="Freeform 19"/>
          <p:cNvSpPr>
            <a:spLocks noChangeArrowheads="1"/>
          </p:cNvSpPr>
          <p:nvPr/>
        </p:nvSpPr>
        <p:spPr bwMode="auto">
          <a:xfrm>
            <a:off x="3582748" y="2892033"/>
            <a:ext cx="863428" cy="659716"/>
          </a:xfrm>
          <a:custGeom>
            <a:avLst/>
            <a:gdLst/>
            <a:ahLst/>
            <a:cxnLst>
              <a:cxn ang="0">
                <a:pos x="0" y="374"/>
              </a:cxn>
              <a:cxn ang="0">
                <a:pos x="52" y="0"/>
              </a:cxn>
              <a:cxn ang="0">
                <a:pos x="401" y="40"/>
              </a:cxn>
              <a:cxn ang="0">
                <a:pos x="542" y="53"/>
              </a:cxn>
              <a:cxn ang="0">
                <a:pos x="534" y="146"/>
              </a:cxn>
              <a:cxn ang="0">
                <a:pos x="513" y="427"/>
              </a:cxn>
              <a:cxn ang="0">
                <a:pos x="446" y="424"/>
              </a:cxn>
              <a:cxn ang="0">
                <a:pos x="223" y="400"/>
              </a:cxn>
              <a:cxn ang="0">
                <a:pos x="0" y="374"/>
              </a:cxn>
            </a:cxnLst>
            <a:rect l="0" t="0" r="r" b="b"/>
            <a:pathLst>
              <a:path w="542" h="427">
                <a:moveTo>
                  <a:pt x="0" y="374"/>
                </a:moveTo>
                <a:lnTo>
                  <a:pt x="52" y="0"/>
                </a:lnTo>
                <a:lnTo>
                  <a:pt x="401" y="40"/>
                </a:lnTo>
                <a:lnTo>
                  <a:pt x="542" y="53"/>
                </a:lnTo>
                <a:lnTo>
                  <a:pt x="534" y="146"/>
                </a:lnTo>
                <a:lnTo>
                  <a:pt x="513" y="427"/>
                </a:lnTo>
                <a:lnTo>
                  <a:pt x="446" y="424"/>
                </a:lnTo>
                <a:lnTo>
                  <a:pt x="223" y="400"/>
                </a:lnTo>
                <a:lnTo>
                  <a:pt x="0" y="374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92" name="Freeform 20"/>
          <p:cNvSpPr>
            <a:spLocks noChangeArrowheads="1"/>
          </p:cNvSpPr>
          <p:nvPr/>
        </p:nvSpPr>
        <p:spPr bwMode="auto">
          <a:xfrm>
            <a:off x="7584464" y="2535136"/>
            <a:ext cx="202316" cy="190036"/>
          </a:xfrm>
          <a:custGeom>
            <a:avLst/>
            <a:gdLst/>
            <a:ahLst/>
            <a:cxnLst>
              <a:cxn ang="0">
                <a:pos x="0" y="24"/>
              </a:cxn>
              <a:cxn ang="0">
                <a:pos x="12" y="87"/>
              </a:cxn>
              <a:cxn ang="0">
                <a:pos x="12" y="123"/>
              </a:cxn>
              <a:cxn ang="0">
                <a:pos x="18" y="121"/>
              </a:cxn>
              <a:cxn ang="0">
                <a:pos x="24" y="112"/>
              </a:cxn>
              <a:cxn ang="0">
                <a:pos x="44" y="101"/>
              </a:cxn>
              <a:cxn ang="0">
                <a:pos x="52" y="85"/>
              </a:cxn>
              <a:cxn ang="0">
                <a:pos x="60" y="87"/>
              </a:cxn>
              <a:cxn ang="0">
                <a:pos x="73" y="83"/>
              </a:cxn>
              <a:cxn ang="0">
                <a:pos x="90" y="78"/>
              </a:cxn>
              <a:cxn ang="0">
                <a:pos x="93" y="74"/>
              </a:cxn>
              <a:cxn ang="0">
                <a:pos x="100" y="75"/>
              </a:cxn>
              <a:cxn ang="0">
                <a:pos x="102" y="71"/>
              </a:cxn>
              <a:cxn ang="0">
                <a:pos x="114" y="69"/>
              </a:cxn>
              <a:cxn ang="0">
                <a:pos x="127" y="61"/>
              </a:cxn>
              <a:cxn ang="0">
                <a:pos x="115" y="0"/>
              </a:cxn>
              <a:cxn ang="0">
                <a:pos x="0" y="24"/>
              </a:cxn>
            </a:cxnLst>
            <a:rect l="0" t="0" r="r" b="b"/>
            <a:pathLst>
              <a:path w="127" h="123">
                <a:moveTo>
                  <a:pt x="0" y="24"/>
                </a:moveTo>
                <a:lnTo>
                  <a:pt x="12" y="87"/>
                </a:lnTo>
                <a:lnTo>
                  <a:pt x="12" y="123"/>
                </a:lnTo>
                <a:lnTo>
                  <a:pt x="18" y="121"/>
                </a:lnTo>
                <a:lnTo>
                  <a:pt x="24" y="112"/>
                </a:lnTo>
                <a:lnTo>
                  <a:pt x="44" y="101"/>
                </a:lnTo>
                <a:lnTo>
                  <a:pt x="52" y="85"/>
                </a:lnTo>
                <a:lnTo>
                  <a:pt x="60" y="87"/>
                </a:lnTo>
                <a:lnTo>
                  <a:pt x="73" y="83"/>
                </a:lnTo>
                <a:lnTo>
                  <a:pt x="90" y="78"/>
                </a:lnTo>
                <a:lnTo>
                  <a:pt x="93" y="74"/>
                </a:lnTo>
                <a:lnTo>
                  <a:pt x="100" y="75"/>
                </a:lnTo>
                <a:lnTo>
                  <a:pt x="102" y="71"/>
                </a:lnTo>
                <a:lnTo>
                  <a:pt x="114" y="69"/>
                </a:lnTo>
                <a:lnTo>
                  <a:pt x="127" y="61"/>
                </a:lnTo>
                <a:lnTo>
                  <a:pt x="115" y="0"/>
                </a:lnTo>
                <a:lnTo>
                  <a:pt x="0" y="24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93" name="Freeform 21"/>
          <p:cNvSpPr>
            <a:spLocks noChangeArrowheads="1"/>
          </p:cNvSpPr>
          <p:nvPr/>
        </p:nvSpPr>
        <p:spPr bwMode="auto">
          <a:xfrm>
            <a:off x="7409231" y="2936838"/>
            <a:ext cx="117885" cy="197761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10" y="0"/>
              </a:cxn>
              <a:cxn ang="0">
                <a:pos x="22" y="0"/>
              </a:cxn>
              <a:cxn ang="0">
                <a:pos x="20" y="14"/>
              </a:cxn>
              <a:cxn ang="0">
                <a:pos x="18" y="20"/>
              </a:cxn>
              <a:cxn ang="0">
                <a:pos x="18" y="32"/>
              </a:cxn>
              <a:cxn ang="0">
                <a:pos x="25" y="43"/>
              </a:cxn>
              <a:cxn ang="0">
                <a:pos x="37" y="54"/>
              </a:cxn>
              <a:cxn ang="0">
                <a:pos x="40" y="66"/>
              </a:cxn>
              <a:cxn ang="0">
                <a:pos x="47" y="78"/>
              </a:cxn>
              <a:cxn ang="0">
                <a:pos x="57" y="83"/>
              </a:cxn>
              <a:cxn ang="0">
                <a:pos x="69" y="89"/>
              </a:cxn>
              <a:cxn ang="0">
                <a:pos x="72" y="102"/>
              </a:cxn>
              <a:cxn ang="0">
                <a:pos x="63" y="111"/>
              </a:cxn>
              <a:cxn ang="0">
                <a:pos x="72" y="111"/>
              </a:cxn>
              <a:cxn ang="0">
                <a:pos x="74" y="117"/>
              </a:cxn>
              <a:cxn ang="0">
                <a:pos x="57" y="124"/>
              </a:cxn>
              <a:cxn ang="0">
                <a:pos x="31" y="128"/>
              </a:cxn>
              <a:cxn ang="0">
                <a:pos x="25" y="119"/>
              </a:cxn>
              <a:cxn ang="0">
                <a:pos x="0" y="14"/>
              </a:cxn>
            </a:cxnLst>
            <a:rect l="0" t="0" r="r" b="b"/>
            <a:pathLst>
              <a:path w="74" h="128">
                <a:moveTo>
                  <a:pt x="0" y="14"/>
                </a:moveTo>
                <a:lnTo>
                  <a:pt x="10" y="0"/>
                </a:lnTo>
                <a:lnTo>
                  <a:pt x="22" y="0"/>
                </a:lnTo>
                <a:lnTo>
                  <a:pt x="20" y="14"/>
                </a:lnTo>
                <a:lnTo>
                  <a:pt x="18" y="20"/>
                </a:lnTo>
                <a:lnTo>
                  <a:pt x="18" y="32"/>
                </a:lnTo>
                <a:lnTo>
                  <a:pt x="25" y="43"/>
                </a:lnTo>
                <a:lnTo>
                  <a:pt x="37" y="54"/>
                </a:lnTo>
                <a:lnTo>
                  <a:pt x="40" y="66"/>
                </a:lnTo>
                <a:lnTo>
                  <a:pt x="47" y="78"/>
                </a:lnTo>
                <a:lnTo>
                  <a:pt x="57" y="83"/>
                </a:lnTo>
                <a:lnTo>
                  <a:pt x="69" y="89"/>
                </a:lnTo>
                <a:lnTo>
                  <a:pt x="72" y="102"/>
                </a:lnTo>
                <a:lnTo>
                  <a:pt x="63" y="111"/>
                </a:lnTo>
                <a:lnTo>
                  <a:pt x="72" y="111"/>
                </a:lnTo>
                <a:lnTo>
                  <a:pt x="74" y="117"/>
                </a:lnTo>
                <a:lnTo>
                  <a:pt x="57" y="124"/>
                </a:lnTo>
                <a:lnTo>
                  <a:pt x="31" y="128"/>
                </a:lnTo>
                <a:lnTo>
                  <a:pt x="25" y="119"/>
                </a:lnTo>
                <a:lnTo>
                  <a:pt x="0" y="14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94" name="Freeform 22"/>
          <p:cNvSpPr>
            <a:spLocks noChangeArrowheads="1"/>
          </p:cNvSpPr>
          <p:nvPr/>
        </p:nvSpPr>
        <p:spPr bwMode="auto">
          <a:xfrm>
            <a:off x="7281787" y="3092882"/>
            <a:ext cx="20709" cy="24720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8" y="0"/>
              </a:cxn>
              <a:cxn ang="0">
                <a:pos x="13" y="10"/>
              </a:cxn>
              <a:cxn ang="0">
                <a:pos x="8" y="16"/>
              </a:cxn>
              <a:cxn ang="0">
                <a:pos x="0" y="4"/>
              </a:cxn>
            </a:cxnLst>
            <a:rect l="0" t="0" r="r" b="b"/>
            <a:pathLst>
              <a:path w="13" h="16">
                <a:moveTo>
                  <a:pt x="0" y="4"/>
                </a:moveTo>
                <a:lnTo>
                  <a:pt x="8" y="0"/>
                </a:lnTo>
                <a:lnTo>
                  <a:pt x="13" y="10"/>
                </a:lnTo>
                <a:lnTo>
                  <a:pt x="8" y="16"/>
                </a:lnTo>
                <a:lnTo>
                  <a:pt x="0" y="4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95" name="Freeform 23"/>
          <p:cNvSpPr>
            <a:spLocks noChangeArrowheads="1"/>
          </p:cNvSpPr>
          <p:nvPr/>
        </p:nvSpPr>
        <p:spPr bwMode="auto">
          <a:xfrm>
            <a:off x="6375347" y="3775775"/>
            <a:ext cx="641996" cy="648902"/>
          </a:xfrm>
          <a:custGeom>
            <a:avLst/>
            <a:gdLst/>
            <a:ahLst/>
            <a:cxnLst>
              <a:cxn ang="0">
                <a:pos x="0" y="22"/>
              </a:cxn>
              <a:cxn ang="0">
                <a:pos x="53" y="217"/>
              </a:cxn>
              <a:cxn ang="0">
                <a:pos x="75" y="250"/>
              </a:cxn>
              <a:cxn ang="0">
                <a:pos x="80" y="272"/>
              </a:cxn>
              <a:cxn ang="0">
                <a:pos x="74" y="291"/>
              </a:cxn>
              <a:cxn ang="0">
                <a:pos x="71" y="317"/>
              </a:cxn>
              <a:cxn ang="0">
                <a:pos x="88" y="390"/>
              </a:cxn>
              <a:cxn ang="0">
                <a:pos x="101" y="413"/>
              </a:cxn>
              <a:cxn ang="0">
                <a:pos x="316" y="403"/>
              </a:cxn>
              <a:cxn ang="0">
                <a:pos x="319" y="418"/>
              </a:cxn>
              <a:cxn ang="0">
                <a:pos x="334" y="420"/>
              </a:cxn>
              <a:cxn ang="0">
                <a:pos x="327" y="385"/>
              </a:cxn>
              <a:cxn ang="0">
                <a:pos x="337" y="374"/>
              </a:cxn>
              <a:cxn ang="0">
                <a:pos x="367" y="378"/>
              </a:cxn>
              <a:cxn ang="0">
                <a:pos x="372" y="356"/>
              </a:cxn>
              <a:cxn ang="0">
                <a:pos x="367" y="352"/>
              </a:cxn>
              <a:cxn ang="0">
                <a:pos x="375" y="348"/>
              </a:cxn>
              <a:cxn ang="0">
                <a:pos x="364" y="342"/>
              </a:cxn>
              <a:cxn ang="0">
                <a:pos x="367" y="335"/>
              </a:cxn>
              <a:cxn ang="0">
                <a:pos x="367" y="322"/>
              </a:cxn>
              <a:cxn ang="0">
                <a:pos x="381" y="311"/>
              </a:cxn>
              <a:cxn ang="0">
                <a:pos x="375" y="299"/>
              </a:cxn>
              <a:cxn ang="0">
                <a:pos x="385" y="296"/>
              </a:cxn>
              <a:cxn ang="0">
                <a:pos x="390" y="286"/>
              </a:cxn>
              <a:cxn ang="0">
                <a:pos x="381" y="282"/>
              </a:cxn>
              <a:cxn ang="0">
                <a:pos x="393" y="272"/>
              </a:cxn>
              <a:cxn ang="0">
                <a:pos x="387" y="266"/>
              </a:cxn>
              <a:cxn ang="0">
                <a:pos x="394" y="266"/>
              </a:cxn>
              <a:cxn ang="0">
                <a:pos x="403" y="253"/>
              </a:cxn>
              <a:cxn ang="0">
                <a:pos x="401" y="250"/>
              </a:cxn>
              <a:cxn ang="0">
                <a:pos x="390" y="250"/>
              </a:cxn>
              <a:cxn ang="0">
                <a:pos x="377" y="233"/>
              </a:cxn>
              <a:cxn ang="0">
                <a:pos x="362" y="206"/>
              </a:cxn>
              <a:cxn ang="0">
                <a:pos x="351" y="201"/>
              </a:cxn>
              <a:cxn ang="0">
                <a:pos x="337" y="165"/>
              </a:cxn>
              <a:cxn ang="0">
                <a:pos x="310" y="148"/>
              </a:cxn>
              <a:cxn ang="0">
                <a:pos x="290" y="124"/>
              </a:cxn>
              <a:cxn ang="0">
                <a:pos x="245" y="89"/>
              </a:cxn>
              <a:cxn ang="0">
                <a:pos x="225" y="59"/>
              </a:cxn>
              <a:cxn ang="0">
                <a:pos x="176" y="29"/>
              </a:cxn>
              <a:cxn ang="0">
                <a:pos x="190" y="0"/>
              </a:cxn>
              <a:cxn ang="0">
                <a:pos x="99" y="11"/>
              </a:cxn>
              <a:cxn ang="0">
                <a:pos x="0" y="22"/>
              </a:cxn>
            </a:cxnLst>
            <a:rect l="0" t="0" r="r" b="b"/>
            <a:pathLst>
              <a:path w="403" h="420">
                <a:moveTo>
                  <a:pt x="0" y="22"/>
                </a:moveTo>
                <a:lnTo>
                  <a:pt x="53" y="217"/>
                </a:lnTo>
                <a:lnTo>
                  <a:pt x="75" y="250"/>
                </a:lnTo>
                <a:lnTo>
                  <a:pt x="80" y="272"/>
                </a:lnTo>
                <a:lnTo>
                  <a:pt x="74" y="291"/>
                </a:lnTo>
                <a:lnTo>
                  <a:pt x="71" y="317"/>
                </a:lnTo>
                <a:lnTo>
                  <a:pt x="88" y="390"/>
                </a:lnTo>
                <a:lnTo>
                  <a:pt x="101" y="413"/>
                </a:lnTo>
                <a:lnTo>
                  <a:pt x="316" y="403"/>
                </a:lnTo>
                <a:lnTo>
                  <a:pt x="319" y="418"/>
                </a:lnTo>
                <a:lnTo>
                  <a:pt x="334" y="420"/>
                </a:lnTo>
                <a:lnTo>
                  <a:pt x="327" y="385"/>
                </a:lnTo>
                <a:lnTo>
                  <a:pt x="337" y="374"/>
                </a:lnTo>
                <a:lnTo>
                  <a:pt x="367" y="378"/>
                </a:lnTo>
                <a:lnTo>
                  <a:pt x="372" y="356"/>
                </a:lnTo>
                <a:lnTo>
                  <a:pt x="367" y="352"/>
                </a:lnTo>
                <a:lnTo>
                  <a:pt x="375" y="348"/>
                </a:lnTo>
                <a:lnTo>
                  <a:pt x="364" y="342"/>
                </a:lnTo>
                <a:lnTo>
                  <a:pt x="367" y="335"/>
                </a:lnTo>
                <a:lnTo>
                  <a:pt x="367" y="322"/>
                </a:lnTo>
                <a:lnTo>
                  <a:pt x="381" y="311"/>
                </a:lnTo>
                <a:lnTo>
                  <a:pt x="375" y="299"/>
                </a:lnTo>
                <a:lnTo>
                  <a:pt x="385" y="296"/>
                </a:lnTo>
                <a:lnTo>
                  <a:pt x="390" y="286"/>
                </a:lnTo>
                <a:lnTo>
                  <a:pt x="381" y="282"/>
                </a:lnTo>
                <a:lnTo>
                  <a:pt x="393" y="272"/>
                </a:lnTo>
                <a:lnTo>
                  <a:pt x="387" y="266"/>
                </a:lnTo>
                <a:lnTo>
                  <a:pt x="394" y="266"/>
                </a:lnTo>
                <a:lnTo>
                  <a:pt x="403" y="253"/>
                </a:lnTo>
                <a:lnTo>
                  <a:pt x="401" y="250"/>
                </a:lnTo>
                <a:lnTo>
                  <a:pt x="390" y="250"/>
                </a:lnTo>
                <a:lnTo>
                  <a:pt x="377" y="233"/>
                </a:lnTo>
                <a:lnTo>
                  <a:pt x="362" y="206"/>
                </a:lnTo>
                <a:lnTo>
                  <a:pt x="351" y="201"/>
                </a:lnTo>
                <a:lnTo>
                  <a:pt x="337" y="165"/>
                </a:lnTo>
                <a:lnTo>
                  <a:pt x="310" y="148"/>
                </a:lnTo>
                <a:lnTo>
                  <a:pt x="290" y="124"/>
                </a:lnTo>
                <a:lnTo>
                  <a:pt x="245" y="89"/>
                </a:lnTo>
                <a:lnTo>
                  <a:pt x="225" y="59"/>
                </a:lnTo>
                <a:lnTo>
                  <a:pt x="176" y="29"/>
                </a:lnTo>
                <a:lnTo>
                  <a:pt x="190" y="0"/>
                </a:lnTo>
                <a:lnTo>
                  <a:pt x="99" y="11"/>
                </a:lnTo>
                <a:lnTo>
                  <a:pt x="0" y="22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96" name="Freeform 24"/>
          <p:cNvSpPr>
            <a:spLocks noChangeArrowheads="1"/>
          </p:cNvSpPr>
          <p:nvPr/>
        </p:nvSpPr>
        <p:spPr bwMode="auto">
          <a:xfrm>
            <a:off x="2819681" y="1614314"/>
            <a:ext cx="710495" cy="1100043"/>
          </a:xfrm>
          <a:custGeom>
            <a:avLst/>
            <a:gdLst/>
            <a:ahLst/>
            <a:cxnLst>
              <a:cxn ang="0">
                <a:pos x="0" y="631"/>
              </a:cxn>
              <a:cxn ang="0">
                <a:pos x="35" y="479"/>
              </a:cxn>
              <a:cxn ang="0">
                <a:pos x="54" y="440"/>
              </a:cxn>
              <a:cxn ang="0">
                <a:pos x="39" y="420"/>
              </a:cxn>
              <a:cxn ang="0">
                <a:pos x="42" y="403"/>
              </a:cxn>
              <a:cxn ang="0">
                <a:pos x="70" y="377"/>
              </a:cxn>
              <a:cxn ang="0">
                <a:pos x="93" y="340"/>
              </a:cxn>
              <a:cxn ang="0">
                <a:pos x="114" y="309"/>
              </a:cxn>
              <a:cxn ang="0">
                <a:pos x="100" y="285"/>
              </a:cxn>
              <a:cxn ang="0">
                <a:pos x="92" y="270"/>
              </a:cxn>
              <a:cxn ang="0">
                <a:pos x="93" y="230"/>
              </a:cxn>
              <a:cxn ang="0">
                <a:pos x="149" y="0"/>
              </a:cxn>
              <a:cxn ang="0">
                <a:pos x="211" y="11"/>
              </a:cxn>
              <a:cxn ang="0">
                <a:pos x="189" y="100"/>
              </a:cxn>
              <a:cxn ang="0">
                <a:pos x="199" y="132"/>
              </a:cxn>
              <a:cxn ang="0">
                <a:pos x="199" y="153"/>
              </a:cxn>
              <a:cxn ang="0">
                <a:pos x="194" y="158"/>
              </a:cxn>
              <a:cxn ang="0">
                <a:pos x="218" y="178"/>
              </a:cxn>
              <a:cxn ang="0">
                <a:pos x="244" y="236"/>
              </a:cxn>
              <a:cxn ang="0">
                <a:pos x="249" y="234"/>
              </a:cxn>
              <a:cxn ang="0">
                <a:pos x="249" y="242"/>
              </a:cxn>
              <a:cxn ang="0">
                <a:pos x="261" y="242"/>
              </a:cxn>
              <a:cxn ang="0">
                <a:pos x="270" y="245"/>
              </a:cxn>
              <a:cxn ang="0">
                <a:pos x="249" y="288"/>
              </a:cxn>
              <a:cxn ang="0">
                <a:pos x="250" y="316"/>
              </a:cxn>
              <a:cxn ang="0">
                <a:pos x="238" y="342"/>
              </a:cxn>
              <a:cxn ang="0">
                <a:pos x="245" y="355"/>
              </a:cxn>
              <a:cxn ang="0">
                <a:pos x="278" y="337"/>
              </a:cxn>
              <a:cxn ang="0">
                <a:pos x="300" y="428"/>
              </a:cxn>
              <a:cxn ang="0">
                <a:pos x="313" y="432"/>
              </a:cxn>
              <a:cxn ang="0">
                <a:pos x="315" y="460"/>
              </a:cxn>
              <a:cxn ang="0">
                <a:pos x="327" y="472"/>
              </a:cxn>
              <a:cxn ang="0">
                <a:pos x="337" y="463"/>
              </a:cxn>
              <a:cxn ang="0">
                <a:pos x="356" y="471"/>
              </a:cxn>
              <a:cxn ang="0">
                <a:pos x="369" y="460"/>
              </a:cxn>
              <a:cxn ang="0">
                <a:pos x="410" y="471"/>
              </a:cxn>
              <a:cxn ang="0">
                <a:pos x="418" y="471"/>
              </a:cxn>
              <a:cxn ang="0">
                <a:pos x="429" y="455"/>
              </a:cxn>
              <a:cxn ang="0">
                <a:pos x="446" y="482"/>
              </a:cxn>
              <a:cxn ang="0">
                <a:pos x="405" y="712"/>
              </a:cxn>
              <a:cxn ang="0">
                <a:pos x="202" y="679"/>
              </a:cxn>
              <a:cxn ang="0">
                <a:pos x="0" y="631"/>
              </a:cxn>
            </a:cxnLst>
            <a:rect l="0" t="0" r="r" b="b"/>
            <a:pathLst>
              <a:path w="446" h="712">
                <a:moveTo>
                  <a:pt x="0" y="631"/>
                </a:moveTo>
                <a:lnTo>
                  <a:pt x="35" y="479"/>
                </a:lnTo>
                <a:lnTo>
                  <a:pt x="54" y="440"/>
                </a:lnTo>
                <a:lnTo>
                  <a:pt x="39" y="420"/>
                </a:lnTo>
                <a:lnTo>
                  <a:pt x="42" y="403"/>
                </a:lnTo>
                <a:lnTo>
                  <a:pt x="70" y="377"/>
                </a:lnTo>
                <a:lnTo>
                  <a:pt x="93" y="340"/>
                </a:lnTo>
                <a:lnTo>
                  <a:pt x="114" y="309"/>
                </a:lnTo>
                <a:lnTo>
                  <a:pt x="100" y="285"/>
                </a:lnTo>
                <a:lnTo>
                  <a:pt x="92" y="270"/>
                </a:lnTo>
                <a:lnTo>
                  <a:pt x="93" y="230"/>
                </a:lnTo>
                <a:lnTo>
                  <a:pt x="149" y="0"/>
                </a:lnTo>
                <a:lnTo>
                  <a:pt x="211" y="11"/>
                </a:lnTo>
                <a:lnTo>
                  <a:pt x="189" y="100"/>
                </a:lnTo>
                <a:lnTo>
                  <a:pt x="199" y="132"/>
                </a:lnTo>
                <a:lnTo>
                  <a:pt x="199" y="153"/>
                </a:lnTo>
                <a:lnTo>
                  <a:pt x="194" y="158"/>
                </a:lnTo>
                <a:lnTo>
                  <a:pt x="218" y="178"/>
                </a:lnTo>
                <a:lnTo>
                  <a:pt x="244" y="236"/>
                </a:lnTo>
                <a:lnTo>
                  <a:pt x="249" y="234"/>
                </a:lnTo>
                <a:lnTo>
                  <a:pt x="249" y="242"/>
                </a:lnTo>
                <a:lnTo>
                  <a:pt x="261" y="242"/>
                </a:lnTo>
                <a:lnTo>
                  <a:pt x="270" y="245"/>
                </a:lnTo>
                <a:lnTo>
                  <a:pt x="249" y="288"/>
                </a:lnTo>
                <a:lnTo>
                  <a:pt x="250" y="316"/>
                </a:lnTo>
                <a:lnTo>
                  <a:pt x="238" y="342"/>
                </a:lnTo>
                <a:lnTo>
                  <a:pt x="245" y="355"/>
                </a:lnTo>
                <a:lnTo>
                  <a:pt x="278" y="337"/>
                </a:lnTo>
                <a:lnTo>
                  <a:pt x="300" y="428"/>
                </a:lnTo>
                <a:lnTo>
                  <a:pt x="313" y="432"/>
                </a:lnTo>
                <a:lnTo>
                  <a:pt x="315" y="460"/>
                </a:lnTo>
                <a:lnTo>
                  <a:pt x="327" y="472"/>
                </a:lnTo>
                <a:lnTo>
                  <a:pt x="337" y="463"/>
                </a:lnTo>
                <a:lnTo>
                  <a:pt x="356" y="471"/>
                </a:lnTo>
                <a:lnTo>
                  <a:pt x="369" y="460"/>
                </a:lnTo>
                <a:lnTo>
                  <a:pt x="410" y="471"/>
                </a:lnTo>
                <a:lnTo>
                  <a:pt x="418" y="471"/>
                </a:lnTo>
                <a:lnTo>
                  <a:pt x="429" y="455"/>
                </a:lnTo>
                <a:lnTo>
                  <a:pt x="446" y="482"/>
                </a:lnTo>
                <a:lnTo>
                  <a:pt x="405" y="712"/>
                </a:lnTo>
                <a:lnTo>
                  <a:pt x="202" y="679"/>
                </a:lnTo>
                <a:lnTo>
                  <a:pt x="0" y="631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97" name="Freeform 25"/>
          <p:cNvSpPr>
            <a:spLocks noChangeArrowheads="1"/>
          </p:cNvSpPr>
          <p:nvPr/>
        </p:nvSpPr>
        <p:spPr bwMode="auto">
          <a:xfrm>
            <a:off x="5628211" y="2743713"/>
            <a:ext cx="463574" cy="811126"/>
          </a:xfrm>
          <a:custGeom>
            <a:avLst/>
            <a:gdLst/>
            <a:ahLst/>
            <a:cxnLst>
              <a:cxn ang="0">
                <a:pos x="0" y="232"/>
              </a:cxn>
              <a:cxn ang="0">
                <a:pos x="8" y="215"/>
              </a:cxn>
              <a:cxn ang="0">
                <a:pos x="26" y="184"/>
              </a:cxn>
              <a:cxn ang="0">
                <a:pos x="38" y="150"/>
              </a:cxn>
              <a:cxn ang="0">
                <a:pos x="27" y="124"/>
              </a:cxn>
              <a:cxn ang="0">
                <a:pos x="76" y="87"/>
              </a:cxn>
              <a:cxn ang="0">
                <a:pos x="88" y="66"/>
              </a:cxn>
              <a:cxn ang="0">
                <a:pos x="88" y="56"/>
              </a:cxn>
              <a:cxn ang="0">
                <a:pos x="52" y="12"/>
              </a:cxn>
              <a:cxn ang="0">
                <a:pos x="247" y="0"/>
              </a:cxn>
              <a:cxn ang="0">
                <a:pos x="250" y="34"/>
              </a:cxn>
              <a:cxn ang="0">
                <a:pos x="269" y="70"/>
              </a:cxn>
              <a:cxn ang="0">
                <a:pos x="289" y="272"/>
              </a:cxn>
              <a:cxn ang="0">
                <a:pos x="284" y="310"/>
              </a:cxn>
              <a:cxn ang="0">
                <a:pos x="291" y="337"/>
              </a:cxn>
              <a:cxn ang="0">
                <a:pos x="284" y="380"/>
              </a:cxn>
              <a:cxn ang="0">
                <a:pos x="267" y="403"/>
              </a:cxn>
              <a:cxn ang="0">
                <a:pos x="260" y="435"/>
              </a:cxn>
              <a:cxn ang="0">
                <a:pos x="267" y="444"/>
              </a:cxn>
              <a:cxn ang="0">
                <a:pos x="260" y="465"/>
              </a:cxn>
              <a:cxn ang="0">
                <a:pos x="265" y="470"/>
              </a:cxn>
              <a:cxn ang="0">
                <a:pos x="240" y="480"/>
              </a:cxn>
              <a:cxn ang="0">
                <a:pos x="237" y="514"/>
              </a:cxn>
              <a:cxn ang="0">
                <a:pos x="203" y="499"/>
              </a:cxn>
              <a:cxn ang="0">
                <a:pos x="183" y="520"/>
              </a:cxn>
              <a:cxn ang="0">
                <a:pos x="186" y="525"/>
              </a:cxn>
              <a:cxn ang="0">
                <a:pos x="177" y="525"/>
              </a:cxn>
              <a:cxn ang="0">
                <a:pos x="163" y="501"/>
              </a:cxn>
              <a:cxn ang="0">
                <a:pos x="159" y="470"/>
              </a:cxn>
              <a:cxn ang="0">
                <a:pos x="142" y="450"/>
              </a:cxn>
              <a:cxn ang="0">
                <a:pos x="126" y="444"/>
              </a:cxn>
              <a:cxn ang="0">
                <a:pos x="101" y="424"/>
              </a:cxn>
              <a:cxn ang="0">
                <a:pos x="94" y="397"/>
              </a:cxn>
              <a:cxn ang="0">
                <a:pos x="107" y="358"/>
              </a:cxn>
              <a:cxn ang="0">
                <a:pos x="96" y="349"/>
              </a:cxn>
              <a:cxn ang="0">
                <a:pos x="66" y="349"/>
              </a:cxn>
              <a:cxn ang="0">
                <a:pos x="62" y="324"/>
              </a:cxn>
              <a:cxn ang="0">
                <a:pos x="14" y="272"/>
              </a:cxn>
              <a:cxn ang="0">
                <a:pos x="0" y="232"/>
              </a:cxn>
            </a:cxnLst>
            <a:rect l="0" t="0" r="r" b="b"/>
            <a:pathLst>
              <a:path w="291" h="525">
                <a:moveTo>
                  <a:pt x="0" y="232"/>
                </a:moveTo>
                <a:lnTo>
                  <a:pt x="8" y="215"/>
                </a:lnTo>
                <a:lnTo>
                  <a:pt x="26" y="184"/>
                </a:lnTo>
                <a:lnTo>
                  <a:pt x="38" y="150"/>
                </a:lnTo>
                <a:lnTo>
                  <a:pt x="27" y="124"/>
                </a:lnTo>
                <a:lnTo>
                  <a:pt x="76" y="87"/>
                </a:lnTo>
                <a:lnTo>
                  <a:pt x="88" y="66"/>
                </a:lnTo>
                <a:lnTo>
                  <a:pt x="88" y="56"/>
                </a:lnTo>
                <a:lnTo>
                  <a:pt x="52" y="12"/>
                </a:lnTo>
                <a:lnTo>
                  <a:pt x="247" y="0"/>
                </a:lnTo>
                <a:lnTo>
                  <a:pt x="250" y="34"/>
                </a:lnTo>
                <a:lnTo>
                  <a:pt x="269" y="70"/>
                </a:lnTo>
                <a:lnTo>
                  <a:pt x="289" y="272"/>
                </a:lnTo>
                <a:lnTo>
                  <a:pt x="284" y="310"/>
                </a:lnTo>
                <a:lnTo>
                  <a:pt x="291" y="337"/>
                </a:lnTo>
                <a:lnTo>
                  <a:pt x="284" y="380"/>
                </a:lnTo>
                <a:lnTo>
                  <a:pt x="267" y="403"/>
                </a:lnTo>
                <a:lnTo>
                  <a:pt x="260" y="435"/>
                </a:lnTo>
                <a:lnTo>
                  <a:pt x="267" y="444"/>
                </a:lnTo>
                <a:lnTo>
                  <a:pt x="260" y="465"/>
                </a:lnTo>
                <a:lnTo>
                  <a:pt x="265" y="470"/>
                </a:lnTo>
                <a:lnTo>
                  <a:pt x="240" y="480"/>
                </a:lnTo>
                <a:lnTo>
                  <a:pt x="237" y="514"/>
                </a:lnTo>
                <a:lnTo>
                  <a:pt x="203" y="499"/>
                </a:lnTo>
                <a:lnTo>
                  <a:pt x="183" y="520"/>
                </a:lnTo>
                <a:lnTo>
                  <a:pt x="186" y="525"/>
                </a:lnTo>
                <a:lnTo>
                  <a:pt x="177" y="525"/>
                </a:lnTo>
                <a:lnTo>
                  <a:pt x="163" y="501"/>
                </a:lnTo>
                <a:lnTo>
                  <a:pt x="159" y="470"/>
                </a:lnTo>
                <a:lnTo>
                  <a:pt x="142" y="450"/>
                </a:lnTo>
                <a:lnTo>
                  <a:pt x="126" y="444"/>
                </a:lnTo>
                <a:lnTo>
                  <a:pt x="101" y="424"/>
                </a:lnTo>
                <a:lnTo>
                  <a:pt x="94" y="397"/>
                </a:lnTo>
                <a:lnTo>
                  <a:pt x="107" y="358"/>
                </a:lnTo>
                <a:lnTo>
                  <a:pt x="96" y="349"/>
                </a:lnTo>
                <a:lnTo>
                  <a:pt x="66" y="349"/>
                </a:lnTo>
                <a:lnTo>
                  <a:pt x="62" y="324"/>
                </a:lnTo>
                <a:lnTo>
                  <a:pt x="14" y="272"/>
                </a:lnTo>
                <a:lnTo>
                  <a:pt x="0" y="232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98" name="Freeform 26"/>
          <p:cNvSpPr>
            <a:spLocks noChangeArrowheads="1"/>
          </p:cNvSpPr>
          <p:nvPr/>
        </p:nvSpPr>
        <p:spPr bwMode="auto">
          <a:xfrm>
            <a:off x="6042402" y="2820964"/>
            <a:ext cx="367992" cy="608731"/>
          </a:xfrm>
          <a:custGeom>
            <a:avLst/>
            <a:gdLst/>
            <a:ahLst/>
            <a:cxnLst>
              <a:cxn ang="0">
                <a:pos x="0" y="385"/>
              </a:cxn>
              <a:cxn ang="0">
                <a:pos x="7" y="394"/>
              </a:cxn>
              <a:cxn ang="0">
                <a:pos x="13" y="385"/>
              </a:cxn>
              <a:cxn ang="0">
                <a:pos x="49" y="378"/>
              </a:cxn>
              <a:cxn ang="0">
                <a:pos x="59" y="380"/>
              </a:cxn>
              <a:cxn ang="0">
                <a:pos x="92" y="368"/>
              </a:cxn>
              <a:cxn ang="0">
                <a:pos x="107" y="378"/>
              </a:cxn>
              <a:cxn ang="0">
                <a:pos x="119" y="353"/>
              </a:cxn>
              <a:cxn ang="0">
                <a:pos x="131" y="344"/>
              </a:cxn>
              <a:cxn ang="0">
                <a:pos x="157" y="358"/>
              </a:cxn>
              <a:cxn ang="0">
                <a:pos x="159" y="344"/>
              </a:cxn>
              <a:cxn ang="0">
                <a:pos x="188" y="309"/>
              </a:cxn>
              <a:cxn ang="0">
                <a:pos x="192" y="287"/>
              </a:cxn>
              <a:cxn ang="0">
                <a:pos x="205" y="289"/>
              </a:cxn>
              <a:cxn ang="0">
                <a:pos x="231" y="273"/>
              </a:cxn>
              <a:cxn ang="0">
                <a:pos x="223" y="255"/>
              </a:cxn>
              <a:cxn ang="0">
                <a:pos x="227" y="247"/>
              </a:cxn>
              <a:cxn ang="0">
                <a:pos x="197" y="3"/>
              </a:cxn>
              <a:cxn ang="0">
                <a:pos x="197" y="0"/>
              </a:cxn>
              <a:cxn ang="0">
                <a:pos x="61" y="13"/>
              </a:cxn>
              <a:cxn ang="0">
                <a:pos x="33" y="27"/>
              </a:cxn>
              <a:cxn ang="0">
                <a:pos x="9" y="20"/>
              </a:cxn>
              <a:cxn ang="0">
                <a:pos x="29" y="222"/>
              </a:cxn>
              <a:cxn ang="0">
                <a:pos x="24" y="260"/>
              </a:cxn>
              <a:cxn ang="0">
                <a:pos x="31" y="287"/>
              </a:cxn>
              <a:cxn ang="0">
                <a:pos x="24" y="330"/>
              </a:cxn>
              <a:cxn ang="0">
                <a:pos x="7" y="353"/>
              </a:cxn>
              <a:cxn ang="0">
                <a:pos x="0" y="385"/>
              </a:cxn>
            </a:cxnLst>
            <a:rect l="0" t="0" r="r" b="b"/>
            <a:pathLst>
              <a:path w="231" h="394">
                <a:moveTo>
                  <a:pt x="0" y="385"/>
                </a:moveTo>
                <a:lnTo>
                  <a:pt x="7" y="394"/>
                </a:lnTo>
                <a:lnTo>
                  <a:pt x="13" y="385"/>
                </a:lnTo>
                <a:lnTo>
                  <a:pt x="49" y="378"/>
                </a:lnTo>
                <a:lnTo>
                  <a:pt x="59" y="380"/>
                </a:lnTo>
                <a:lnTo>
                  <a:pt x="92" y="368"/>
                </a:lnTo>
                <a:lnTo>
                  <a:pt x="107" y="378"/>
                </a:lnTo>
                <a:lnTo>
                  <a:pt x="119" y="353"/>
                </a:lnTo>
                <a:lnTo>
                  <a:pt x="131" y="344"/>
                </a:lnTo>
                <a:lnTo>
                  <a:pt x="157" y="358"/>
                </a:lnTo>
                <a:lnTo>
                  <a:pt x="159" y="344"/>
                </a:lnTo>
                <a:lnTo>
                  <a:pt x="188" y="309"/>
                </a:lnTo>
                <a:lnTo>
                  <a:pt x="192" y="287"/>
                </a:lnTo>
                <a:lnTo>
                  <a:pt x="205" y="289"/>
                </a:lnTo>
                <a:lnTo>
                  <a:pt x="231" y="273"/>
                </a:lnTo>
                <a:lnTo>
                  <a:pt x="223" y="255"/>
                </a:lnTo>
                <a:lnTo>
                  <a:pt x="227" y="247"/>
                </a:lnTo>
                <a:lnTo>
                  <a:pt x="197" y="3"/>
                </a:lnTo>
                <a:lnTo>
                  <a:pt x="197" y="0"/>
                </a:lnTo>
                <a:lnTo>
                  <a:pt x="61" y="13"/>
                </a:lnTo>
                <a:lnTo>
                  <a:pt x="33" y="27"/>
                </a:lnTo>
                <a:lnTo>
                  <a:pt x="9" y="20"/>
                </a:lnTo>
                <a:lnTo>
                  <a:pt x="29" y="222"/>
                </a:lnTo>
                <a:lnTo>
                  <a:pt x="24" y="260"/>
                </a:lnTo>
                <a:lnTo>
                  <a:pt x="31" y="287"/>
                </a:lnTo>
                <a:lnTo>
                  <a:pt x="24" y="330"/>
                </a:lnTo>
                <a:lnTo>
                  <a:pt x="7" y="353"/>
                </a:lnTo>
                <a:lnTo>
                  <a:pt x="0" y="385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099" name="Freeform 27"/>
          <p:cNvSpPr>
            <a:spLocks noChangeArrowheads="1"/>
          </p:cNvSpPr>
          <p:nvPr/>
        </p:nvSpPr>
        <p:spPr bwMode="auto">
          <a:xfrm>
            <a:off x="5061089" y="2623202"/>
            <a:ext cx="707310" cy="452686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4" y="28"/>
              </a:cxn>
              <a:cxn ang="0">
                <a:pos x="9" y="45"/>
              </a:cxn>
              <a:cxn ang="0">
                <a:pos x="6" y="64"/>
              </a:cxn>
              <a:cxn ang="0">
                <a:pos x="7" y="103"/>
              </a:cxn>
              <a:cxn ang="0">
                <a:pos x="30" y="161"/>
              </a:cxn>
              <a:cxn ang="0">
                <a:pos x="30" y="179"/>
              </a:cxn>
              <a:cxn ang="0">
                <a:pos x="46" y="203"/>
              </a:cxn>
              <a:cxn ang="0">
                <a:pos x="49" y="252"/>
              </a:cxn>
              <a:cxn ang="0">
                <a:pos x="47" y="264"/>
              </a:cxn>
              <a:cxn ang="0">
                <a:pos x="54" y="279"/>
              </a:cxn>
              <a:cxn ang="0">
                <a:pos x="342" y="272"/>
              </a:cxn>
              <a:cxn ang="0">
                <a:pos x="364" y="293"/>
              </a:cxn>
              <a:cxn ang="0">
                <a:pos x="382" y="262"/>
              </a:cxn>
              <a:cxn ang="0">
                <a:pos x="394" y="228"/>
              </a:cxn>
              <a:cxn ang="0">
                <a:pos x="383" y="202"/>
              </a:cxn>
              <a:cxn ang="0">
                <a:pos x="432" y="165"/>
              </a:cxn>
              <a:cxn ang="0">
                <a:pos x="444" y="144"/>
              </a:cxn>
              <a:cxn ang="0">
                <a:pos x="444" y="134"/>
              </a:cxn>
              <a:cxn ang="0">
                <a:pos x="408" y="90"/>
              </a:cxn>
              <a:cxn ang="0">
                <a:pos x="370" y="47"/>
              </a:cxn>
              <a:cxn ang="0">
                <a:pos x="364" y="0"/>
              </a:cxn>
              <a:cxn ang="0">
                <a:pos x="10" y="5"/>
              </a:cxn>
              <a:cxn ang="0">
                <a:pos x="0" y="4"/>
              </a:cxn>
            </a:cxnLst>
            <a:rect l="0" t="0" r="r" b="b"/>
            <a:pathLst>
              <a:path w="444" h="293">
                <a:moveTo>
                  <a:pt x="0" y="4"/>
                </a:moveTo>
                <a:lnTo>
                  <a:pt x="4" y="28"/>
                </a:lnTo>
                <a:lnTo>
                  <a:pt x="9" y="45"/>
                </a:lnTo>
                <a:lnTo>
                  <a:pt x="6" y="64"/>
                </a:lnTo>
                <a:lnTo>
                  <a:pt x="7" y="103"/>
                </a:lnTo>
                <a:lnTo>
                  <a:pt x="30" y="161"/>
                </a:lnTo>
                <a:lnTo>
                  <a:pt x="30" y="179"/>
                </a:lnTo>
                <a:lnTo>
                  <a:pt x="46" y="203"/>
                </a:lnTo>
                <a:lnTo>
                  <a:pt x="49" y="252"/>
                </a:lnTo>
                <a:lnTo>
                  <a:pt x="47" y="264"/>
                </a:lnTo>
                <a:lnTo>
                  <a:pt x="54" y="279"/>
                </a:lnTo>
                <a:lnTo>
                  <a:pt x="342" y="272"/>
                </a:lnTo>
                <a:lnTo>
                  <a:pt x="364" y="293"/>
                </a:lnTo>
                <a:lnTo>
                  <a:pt x="382" y="262"/>
                </a:lnTo>
                <a:lnTo>
                  <a:pt x="394" y="228"/>
                </a:lnTo>
                <a:lnTo>
                  <a:pt x="383" y="202"/>
                </a:lnTo>
                <a:lnTo>
                  <a:pt x="432" y="165"/>
                </a:lnTo>
                <a:lnTo>
                  <a:pt x="444" y="144"/>
                </a:lnTo>
                <a:lnTo>
                  <a:pt x="444" y="134"/>
                </a:lnTo>
                <a:lnTo>
                  <a:pt x="408" y="90"/>
                </a:lnTo>
                <a:lnTo>
                  <a:pt x="370" y="47"/>
                </a:lnTo>
                <a:lnTo>
                  <a:pt x="364" y="0"/>
                </a:lnTo>
                <a:lnTo>
                  <a:pt x="10" y="5"/>
                </a:lnTo>
                <a:lnTo>
                  <a:pt x="0" y="4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00" name="Freeform 28"/>
          <p:cNvSpPr>
            <a:spLocks noChangeArrowheads="1"/>
          </p:cNvSpPr>
          <p:nvPr/>
        </p:nvSpPr>
        <p:spPr bwMode="auto">
          <a:xfrm>
            <a:off x="4399976" y="3117603"/>
            <a:ext cx="884138" cy="457321"/>
          </a:xfrm>
          <a:custGeom>
            <a:avLst/>
            <a:gdLst/>
            <a:ahLst/>
            <a:cxnLst>
              <a:cxn ang="0">
                <a:pos x="0" y="281"/>
              </a:cxn>
              <a:cxn ang="0">
                <a:pos x="21" y="0"/>
              </a:cxn>
              <a:cxn ang="0">
                <a:pos x="227" y="9"/>
              </a:cxn>
              <a:cxn ang="0">
                <a:pos x="500" y="13"/>
              </a:cxn>
              <a:cxn ang="0">
                <a:pos x="516" y="27"/>
              </a:cxn>
              <a:cxn ang="0">
                <a:pos x="525" y="25"/>
              </a:cxn>
              <a:cxn ang="0">
                <a:pos x="531" y="30"/>
              </a:cxn>
              <a:cxn ang="0">
                <a:pos x="532" y="39"/>
              </a:cxn>
              <a:cxn ang="0">
                <a:pos x="525" y="39"/>
              </a:cxn>
              <a:cxn ang="0">
                <a:pos x="516" y="60"/>
              </a:cxn>
              <a:cxn ang="0">
                <a:pos x="538" y="88"/>
              </a:cxn>
              <a:cxn ang="0">
                <a:pos x="555" y="95"/>
              </a:cxn>
              <a:cxn ang="0">
                <a:pos x="553" y="295"/>
              </a:cxn>
              <a:cxn ang="0">
                <a:pos x="317" y="296"/>
              </a:cxn>
              <a:cxn ang="0">
                <a:pos x="0" y="281"/>
              </a:cxn>
            </a:cxnLst>
            <a:rect l="0" t="0" r="r" b="b"/>
            <a:pathLst>
              <a:path w="555" h="296">
                <a:moveTo>
                  <a:pt x="0" y="281"/>
                </a:moveTo>
                <a:lnTo>
                  <a:pt x="21" y="0"/>
                </a:lnTo>
                <a:lnTo>
                  <a:pt x="227" y="9"/>
                </a:lnTo>
                <a:lnTo>
                  <a:pt x="500" y="13"/>
                </a:lnTo>
                <a:lnTo>
                  <a:pt x="516" y="27"/>
                </a:lnTo>
                <a:lnTo>
                  <a:pt x="525" y="25"/>
                </a:lnTo>
                <a:lnTo>
                  <a:pt x="531" y="30"/>
                </a:lnTo>
                <a:lnTo>
                  <a:pt x="532" y="39"/>
                </a:lnTo>
                <a:lnTo>
                  <a:pt x="525" y="39"/>
                </a:lnTo>
                <a:lnTo>
                  <a:pt x="516" y="60"/>
                </a:lnTo>
                <a:lnTo>
                  <a:pt x="538" y="88"/>
                </a:lnTo>
                <a:lnTo>
                  <a:pt x="555" y="95"/>
                </a:lnTo>
                <a:lnTo>
                  <a:pt x="553" y="295"/>
                </a:lnTo>
                <a:lnTo>
                  <a:pt x="317" y="296"/>
                </a:lnTo>
                <a:lnTo>
                  <a:pt x="0" y="281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01" name="Freeform 29"/>
          <p:cNvSpPr>
            <a:spLocks noChangeArrowheads="1"/>
          </p:cNvSpPr>
          <p:nvPr/>
        </p:nvSpPr>
        <p:spPr bwMode="auto">
          <a:xfrm>
            <a:off x="5906992" y="3201035"/>
            <a:ext cx="853871" cy="424875"/>
          </a:xfrm>
          <a:custGeom>
            <a:avLst/>
            <a:gdLst/>
            <a:ahLst/>
            <a:cxnLst>
              <a:cxn ang="0">
                <a:pos x="0" y="275"/>
              </a:cxn>
              <a:cxn ang="0">
                <a:pos x="4" y="263"/>
              </a:cxn>
              <a:cxn ang="0">
                <a:pos x="15" y="262"/>
              </a:cxn>
              <a:cxn ang="0">
                <a:pos x="16" y="232"/>
              </a:cxn>
              <a:cxn ang="0">
                <a:pos x="11" y="229"/>
              </a:cxn>
              <a:cxn ang="0">
                <a:pos x="8" y="224"/>
              </a:cxn>
              <a:cxn ang="0">
                <a:pos x="28" y="203"/>
              </a:cxn>
              <a:cxn ang="0">
                <a:pos x="62" y="218"/>
              </a:cxn>
              <a:cxn ang="0">
                <a:pos x="65" y="184"/>
              </a:cxn>
              <a:cxn ang="0">
                <a:pos x="90" y="174"/>
              </a:cxn>
              <a:cxn ang="0">
                <a:pos x="85" y="169"/>
              </a:cxn>
              <a:cxn ang="0">
                <a:pos x="92" y="148"/>
              </a:cxn>
              <a:cxn ang="0">
                <a:pos x="98" y="139"/>
              </a:cxn>
              <a:cxn ang="0">
                <a:pos x="134" y="132"/>
              </a:cxn>
              <a:cxn ang="0">
                <a:pos x="144" y="134"/>
              </a:cxn>
              <a:cxn ang="0">
                <a:pos x="177" y="122"/>
              </a:cxn>
              <a:cxn ang="0">
                <a:pos x="192" y="132"/>
              </a:cxn>
              <a:cxn ang="0">
                <a:pos x="204" y="107"/>
              </a:cxn>
              <a:cxn ang="0">
                <a:pos x="216" y="98"/>
              </a:cxn>
              <a:cxn ang="0">
                <a:pos x="242" y="112"/>
              </a:cxn>
              <a:cxn ang="0">
                <a:pos x="244" y="98"/>
              </a:cxn>
              <a:cxn ang="0">
                <a:pos x="273" y="63"/>
              </a:cxn>
              <a:cxn ang="0">
                <a:pos x="277" y="41"/>
              </a:cxn>
              <a:cxn ang="0">
                <a:pos x="290" y="43"/>
              </a:cxn>
              <a:cxn ang="0">
                <a:pos x="316" y="27"/>
              </a:cxn>
              <a:cxn ang="0">
                <a:pos x="308" y="9"/>
              </a:cxn>
              <a:cxn ang="0">
                <a:pos x="312" y="1"/>
              </a:cxn>
              <a:cxn ang="0">
                <a:pos x="335" y="0"/>
              </a:cxn>
              <a:cxn ang="0">
                <a:pos x="349" y="7"/>
              </a:cxn>
              <a:cxn ang="0">
                <a:pos x="357" y="22"/>
              </a:cxn>
              <a:cxn ang="0">
                <a:pos x="381" y="28"/>
              </a:cxn>
              <a:cxn ang="0">
                <a:pos x="395" y="34"/>
              </a:cxn>
              <a:cxn ang="0">
                <a:pos x="432" y="33"/>
              </a:cxn>
              <a:cxn ang="0">
                <a:pos x="445" y="22"/>
              </a:cxn>
              <a:cxn ang="0">
                <a:pos x="482" y="46"/>
              </a:cxn>
              <a:cxn ang="0">
                <a:pos x="496" y="91"/>
              </a:cxn>
              <a:cxn ang="0">
                <a:pos x="509" y="107"/>
              </a:cxn>
              <a:cxn ang="0">
                <a:pos x="536" y="124"/>
              </a:cxn>
              <a:cxn ang="0">
                <a:pos x="519" y="148"/>
              </a:cxn>
              <a:cxn ang="0">
                <a:pos x="496" y="161"/>
              </a:cxn>
              <a:cxn ang="0">
                <a:pos x="481" y="184"/>
              </a:cxn>
              <a:cxn ang="0">
                <a:pos x="481" y="192"/>
              </a:cxn>
              <a:cxn ang="0">
                <a:pos x="426" y="227"/>
              </a:cxn>
              <a:cxn ang="0">
                <a:pos x="128" y="255"/>
              </a:cxn>
              <a:cxn ang="0">
                <a:pos x="95" y="255"/>
              </a:cxn>
              <a:cxn ang="0">
                <a:pos x="96" y="270"/>
              </a:cxn>
              <a:cxn ang="0">
                <a:pos x="0" y="275"/>
              </a:cxn>
            </a:cxnLst>
            <a:rect l="0" t="0" r="r" b="b"/>
            <a:pathLst>
              <a:path w="536" h="275">
                <a:moveTo>
                  <a:pt x="0" y="275"/>
                </a:moveTo>
                <a:lnTo>
                  <a:pt x="4" y="263"/>
                </a:lnTo>
                <a:lnTo>
                  <a:pt x="15" y="262"/>
                </a:lnTo>
                <a:lnTo>
                  <a:pt x="16" y="232"/>
                </a:lnTo>
                <a:lnTo>
                  <a:pt x="11" y="229"/>
                </a:lnTo>
                <a:lnTo>
                  <a:pt x="8" y="224"/>
                </a:lnTo>
                <a:lnTo>
                  <a:pt x="28" y="203"/>
                </a:lnTo>
                <a:lnTo>
                  <a:pt x="62" y="218"/>
                </a:lnTo>
                <a:lnTo>
                  <a:pt x="65" y="184"/>
                </a:lnTo>
                <a:lnTo>
                  <a:pt x="90" y="174"/>
                </a:lnTo>
                <a:lnTo>
                  <a:pt x="85" y="169"/>
                </a:lnTo>
                <a:lnTo>
                  <a:pt x="92" y="148"/>
                </a:lnTo>
                <a:lnTo>
                  <a:pt x="98" y="139"/>
                </a:lnTo>
                <a:lnTo>
                  <a:pt x="134" y="132"/>
                </a:lnTo>
                <a:lnTo>
                  <a:pt x="144" y="134"/>
                </a:lnTo>
                <a:lnTo>
                  <a:pt x="177" y="122"/>
                </a:lnTo>
                <a:lnTo>
                  <a:pt x="192" y="132"/>
                </a:lnTo>
                <a:lnTo>
                  <a:pt x="204" y="107"/>
                </a:lnTo>
                <a:lnTo>
                  <a:pt x="216" y="98"/>
                </a:lnTo>
                <a:lnTo>
                  <a:pt x="242" y="112"/>
                </a:lnTo>
                <a:lnTo>
                  <a:pt x="244" y="98"/>
                </a:lnTo>
                <a:lnTo>
                  <a:pt x="273" y="63"/>
                </a:lnTo>
                <a:lnTo>
                  <a:pt x="277" y="41"/>
                </a:lnTo>
                <a:lnTo>
                  <a:pt x="290" y="43"/>
                </a:lnTo>
                <a:lnTo>
                  <a:pt x="316" y="27"/>
                </a:lnTo>
                <a:lnTo>
                  <a:pt x="308" y="9"/>
                </a:lnTo>
                <a:lnTo>
                  <a:pt x="312" y="1"/>
                </a:lnTo>
                <a:lnTo>
                  <a:pt x="335" y="0"/>
                </a:lnTo>
                <a:lnTo>
                  <a:pt x="349" y="7"/>
                </a:lnTo>
                <a:lnTo>
                  <a:pt x="357" y="22"/>
                </a:lnTo>
                <a:lnTo>
                  <a:pt x="381" y="28"/>
                </a:lnTo>
                <a:lnTo>
                  <a:pt x="395" y="34"/>
                </a:lnTo>
                <a:lnTo>
                  <a:pt x="432" y="33"/>
                </a:lnTo>
                <a:lnTo>
                  <a:pt x="445" y="22"/>
                </a:lnTo>
                <a:lnTo>
                  <a:pt x="482" y="46"/>
                </a:lnTo>
                <a:lnTo>
                  <a:pt x="496" y="91"/>
                </a:lnTo>
                <a:lnTo>
                  <a:pt x="509" y="107"/>
                </a:lnTo>
                <a:lnTo>
                  <a:pt x="536" y="124"/>
                </a:lnTo>
                <a:lnTo>
                  <a:pt x="519" y="148"/>
                </a:lnTo>
                <a:lnTo>
                  <a:pt x="496" y="161"/>
                </a:lnTo>
                <a:lnTo>
                  <a:pt x="481" y="184"/>
                </a:lnTo>
                <a:lnTo>
                  <a:pt x="481" y="192"/>
                </a:lnTo>
                <a:lnTo>
                  <a:pt x="426" y="227"/>
                </a:lnTo>
                <a:lnTo>
                  <a:pt x="128" y="255"/>
                </a:lnTo>
                <a:lnTo>
                  <a:pt x="95" y="255"/>
                </a:lnTo>
                <a:lnTo>
                  <a:pt x="96" y="270"/>
                </a:lnTo>
                <a:lnTo>
                  <a:pt x="0" y="275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02" name="Freeform 30"/>
          <p:cNvSpPr>
            <a:spLocks noChangeArrowheads="1"/>
          </p:cNvSpPr>
          <p:nvPr/>
        </p:nvSpPr>
        <p:spPr bwMode="auto">
          <a:xfrm>
            <a:off x="5357395" y="4148120"/>
            <a:ext cx="665891" cy="567017"/>
          </a:xfrm>
          <a:custGeom>
            <a:avLst/>
            <a:gdLst/>
            <a:ahLst/>
            <a:cxnLst>
              <a:cxn ang="0">
                <a:pos x="5" y="101"/>
              </a:cxn>
              <a:cxn ang="0">
                <a:pos x="21" y="137"/>
              </a:cxn>
              <a:cxn ang="0">
                <a:pos x="41" y="205"/>
              </a:cxn>
              <a:cxn ang="0">
                <a:pos x="30" y="248"/>
              </a:cxn>
              <a:cxn ang="0">
                <a:pos x="32" y="279"/>
              </a:cxn>
              <a:cxn ang="0">
                <a:pos x="16" y="303"/>
              </a:cxn>
              <a:cxn ang="0">
                <a:pos x="80" y="305"/>
              </a:cxn>
              <a:cxn ang="0">
                <a:pos x="165" y="320"/>
              </a:cxn>
              <a:cxn ang="0">
                <a:pos x="177" y="295"/>
              </a:cxn>
              <a:cxn ang="0">
                <a:pos x="209" y="325"/>
              </a:cxn>
              <a:cxn ang="0">
                <a:pos x="233" y="328"/>
              </a:cxn>
              <a:cxn ang="0">
                <a:pos x="246" y="351"/>
              </a:cxn>
              <a:cxn ang="0">
                <a:pos x="271" y="362"/>
              </a:cxn>
              <a:cxn ang="0">
                <a:pos x="293" y="348"/>
              </a:cxn>
              <a:cxn ang="0">
                <a:pos x="304" y="351"/>
              </a:cxn>
              <a:cxn ang="0">
                <a:pos x="320" y="360"/>
              </a:cxn>
              <a:cxn ang="0">
                <a:pos x="339" y="346"/>
              </a:cxn>
              <a:cxn ang="0">
                <a:pos x="333" y="324"/>
              </a:cxn>
              <a:cxn ang="0">
                <a:pos x="349" y="325"/>
              </a:cxn>
              <a:cxn ang="0">
                <a:pos x="364" y="334"/>
              </a:cxn>
              <a:cxn ang="0">
                <a:pos x="380" y="338"/>
              </a:cxn>
              <a:cxn ang="0">
                <a:pos x="393" y="351"/>
              </a:cxn>
              <a:cxn ang="0">
                <a:pos x="401" y="353"/>
              </a:cxn>
              <a:cxn ang="0">
                <a:pos x="407" y="351"/>
              </a:cxn>
              <a:cxn ang="0">
                <a:pos x="418" y="344"/>
              </a:cxn>
              <a:cxn ang="0">
                <a:pos x="401" y="335"/>
              </a:cxn>
              <a:cxn ang="0">
                <a:pos x="387" y="328"/>
              </a:cxn>
              <a:cxn ang="0">
                <a:pos x="366" y="309"/>
              </a:cxn>
              <a:cxn ang="0">
                <a:pos x="381" y="298"/>
              </a:cxn>
              <a:cxn ang="0">
                <a:pos x="391" y="288"/>
              </a:cxn>
              <a:cxn ang="0">
                <a:pos x="401" y="273"/>
              </a:cxn>
              <a:cxn ang="0">
                <a:pos x="386" y="266"/>
              </a:cxn>
              <a:cxn ang="0">
                <a:pos x="361" y="283"/>
              </a:cxn>
              <a:cxn ang="0">
                <a:pos x="349" y="270"/>
              </a:cxn>
              <a:cxn ang="0">
                <a:pos x="356" y="270"/>
              </a:cxn>
              <a:cxn ang="0">
                <a:pos x="353" y="261"/>
              </a:cxn>
              <a:cxn ang="0">
                <a:pos x="350" y="263"/>
              </a:cxn>
              <a:cxn ang="0">
                <a:pos x="333" y="270"/>
              </a:cxn>
              <a:cxn ang="0">
                <a:pos x="299" y="267"/>
              </a:cxn>
              <a:cxn ang="0">
                <a:pos x="310" y="238"/>
              </a:cxn>
              <a:cxn ang="0">
                <a:pos x="333" y="249"/>
              </a:cxn>
              <a:cxn ang="0">
                <a:pos x="345" y="212"/>
              </a:cxn>
              <a:cxn ang="0">
                <a:pos x="197" y="187"/>
              </a:cxn>
              <a:cxn ang="0">
                <a:pos x="215" y="116"/>
              </a:cxn>
              <a:cxn ang="0">
                <a:pos x="235" y="70"/>
              </a:cxn>
              <a:cxn ang="0">
                <a:pos x="225" y="0"/>
              </a:cxn>
            </a:cxnLst>
            <a:rect l="0" t="0" r="r" b="b"/>
            <a:pathLst>
              <a:path w="418" h="367">
                <a:moveTo>
                  <a:pt x="0" y="2"/>
                </a:moveTo>
                <a:lnTo>
                  <a:pt x="5" y="101"/>
                </a:lnTo>
                <a:lnTo>
                  <a:pt x="19" y="115"/>
                </a:lnTo>
                <a:lnTo>
                  <a:pt x="21" y="137"/>
                </a:lnTo>
                <a:lnTo>
                  <a:pt x="42" y="173"/>
                </a:lnTo>
                <a:lnTo>
                  <a:pt x="41" y="205"/>
                </a:lnTo>
                <a:lnTo>
                  <a:pt x="30" y="230"/>
                </a:lnTo>
                <a:lnTo>
                  <a:pt x="30" y="248"/>
                </a:lnTo>
                <a:lnTo>
                  <a:pt x="33" y="265"/>
                </a:lnTo>
                <a:lnTo>
                  <a:pt x="32" y="279"/>
                </a:lnTo>
                <a:lnTo>
                  <a:pt x="29" y="288"/>
                </a:lnTo>
                <a:lnTo>
                  <a:pt x="16" y="303"/>
                </a:lnTo>
                <a:lnTo>
                  <a:pt x="23" y="310"/>
                </a:lnTo>
                <a:lnTo>
                  <a:pt x="80" y="305"/>
                </a:lnTo>
                <a:lnTo>
                  <a:pt x="123" y="324"/>
                </a:lnTo>
                <a:lnTo>
                  <a:pt x="165" y="320"/>
                </a:lnTo>
                <a:lnTo>
                  <a:pt x="159" y="307"/>
                </a:lnTo>
                <a:lnTo>
                  <a:pt x="177" y="295"/>
                </a:lnTo>
                <a:lnTo>
                  <a:pt x="207" y="303"/>
                </a:lnTo>
                <a:lnTo>
                  <a:pt x="209" y="325"/>
                </a:lnTo>
                <a:lnTo>
                  <a:pt x="219" y="322"/>
                </a:lnTo>
                <a:lnTo>
                  <a:pt x="233" y="328"/>
                </a:lnTo>
                <a:lnTo>
                  <a:pt x="243" y="338"/>
                </a:lnTo>
                <a:lnTo>
                  <a:pt x="246" y="351"/>
                </a:lnTo>
                <a:lnTo>
                  <a:pt x="259" y="351"/>
                </a:lnTo>
                <a:lnTo>
                  <a:pt x="271" y="362"/>
                </a:lnTo>
                <a:lnTo>
                  <a:pt x="283" y="358"/>
                </a:lnTo>
                <a:lnTo>
                  <a:pt x="293" y="348"/>
                </a:lnTo>
                <a:lnTo>
                  <a:pt x="291" y="338"/>
                </a:lnTo>
                <a:lnTo>
                  <a:pt x="304" y="351"/>
                </a:lnTo>
                <a:lnTo>
                  <a:pt x="308" y="339"/>
                </a:lnTo>
                <a:lnTo>
                  <a:pt x="320" y="360"/>
                </a:lnTo>
                <a:lnTo>
                  <a:pt x="333" y="351"/>
                </a:lnTo>
                <a:lnTo>
                  <a:pt x="339" y="346"/>
                </a:lnTo>
                <a:lnTo>
                  <a:pt x="333" y="338"/>
                </a:lnTo>
                <a:lnTo>
                  <a:pt x="333" y="324"/>
                </a:lnTo>
                <a:lnTo>
                  <a:pt x="339" y="324"/>
                </a:lnTo>
                <a:lnTo>
                  <a:pt x="349" y="325"/>
                </a:lnTo>
                <a:lnTo>
                  <a:pt x="352" y="335"/>
                </a:lnTo>
                <a:lnTo>
                  <a:pt x="364" y="334"/>
                </a:lnTo>
                <a:lnTo>
                  <a:pt x="376" y="343"/>
                </a:lnTo>
                <a:lnTo>
                  <a:pt x="380" y="338"/>
                </a:lnTo>
                <a:lnTo>
                  <a:pt x="383" y="348"/>
                </a:lnTo>
                <a:lnTo>
                  <a:pt x="393" y="351"/>
                </a:lnTo>
                <a:lnTo>
                  <a:pt x="388" y="367"/>
                </a:lnTo>
                <a:lnTo>
                  <a:pt x="401" y="353"/>
                </a:lnTo>
                <a:lnTo>
                  <a:pt x="407" y="363"/>
                </a:lnTo>
                <a:lnTo>
                  <a:pt x="407" y="351"/>
                </a:lnTo>
                <a:lnTo>
                  <a:pt x="418" y="351"/>
                </a:lnTo>
                <a:lnTo>
                  <a:pt x="418" y="344"/>
                </a:lnTo>
                <a:lnTo>
                  <a:pt x="407" y="343"/>
                </a:lnTo>
                <a:lnTo>
                  <a:pt x="401" y="335"/>
                </a:lnTo>
                <a:lnTo>
                  <a:pt x="392" y="336"/>
                </a:lnTo>
                <a:lnTo>
                  <a:pt x="387" y="328"/>
                </a:lnTo>
                <a:lnTo>
                  <a:pt x="376" y="328"/>
                </a:lnTo>
                <a:lnTo>
                  <a:pt x="366" y="309"/>
                </a:lnTo>
                <a:lnTo>
                  <a:pt x="373" y="305"/>
                </a:lnTo>
                <a:lnTo>
                  <a:pt x="381" y="298"/>
                </a:lnTo>
                <a:lnTo>
                  <a:pt x="383" y="288"/>
                </a:lnTo>
                <a:lnTo>
                  <a:pt x="391" y="288"/>
                </a:lnTo>
                <a:lnTo>
                  <a:pt x="401" y="279"/>
                </a:lnTo>
                <a:lnTo>
                  <a:pt x="401" y="273"/>
                </a:lnTo>
                <a:lnTo>
                  <a:pt x="401" y="255"/>
                </a:lnTo>
                <a:lnTo>
                  <a:pt x="386" y="266"/>
                </a:lnTo>
                <a:lnTo>
                  <a:pt x="373" y="269"/>
                </a:lnTo>
                <a:lnTo>
                  <a:pt x="361" y="283"/>
                </a:lnTo>
                <a:lnTo>
                  <a:pt x="348" y="273"/>
                </a:lnTo>
                <a:lnTo>
                  <a:pt x="349" y="270"/>
                </a:lnTo>
                <a:lnTo>
                  <a:pt x="356" y="267"/>
                </a:lnTo>
                <a:lnTo>
                  <a:pt x="356" y="270"/>
                </a:lnTo>
                <a:lnTo>
                  <a:pt x="360" y="258"/>
                </a:lnTo>
                <a:lnTo>
                  <a:pt x="353" y="261"/>
                </a:lnTo>
                <a:lnTo>
                  <a:pt x="352" y="258"/>
                </a:lnTo>
                <a:lnTo>
                  <a:pt x="350" y="263"/>
                </a:lnTo>
                <a:lnTo>
                  <a:pt x="342" y="258"/>
                </a:lnTo>
                <a:lnTo>
                  <a:pt x="333" y="270"/>
                </a:lnTo>
                <a:lnTo>
                  <a:pt x="323" y="272"/>
                </a:lnTo>
                <a:lnTo>
                  <a:pt x="299" y="267"/>
                </a:lnTo>
                <a:lnTo>
                  <a:pt x="299" y="258"/>
                </a:lnTo>
                <a:lnTo>
                  <a:pt x="310" y="238"/>
                </a:lnTo>
                <a:lnTo>
                  <a:pt x="323" y="238"/>
                </a:lnTo>
                <a:lnTo>
                  <a:pt x="333" y="249"/>
                </a:lnTo>
                <a:lnTo>
                  <a:pt x="369" y="255"/>
                </a:lnTo>
                <a:lnTo>
                  <a:pt x="345" y="212"/>
                </a:lnTo>
                <a:lnTo>
                  <a:pt x="349" y="179"/>
                </a:lnTo>
                <a:lnTo>
                  <a:pt x="197" y="187"/>
                </a:lnTo>
                <a:lnTo>
                  <a:pt x="198" y="168"/>
                </a:lnTo>
                <a:lnTo>
                  <a:pt x="215" y="116"/>
                </a:lnTo>
                <a:lnTo>
                  <a:pt x="241" y="83"/>
                </a:lnTo>
                <a:lnTo>
                  <a:pt x="235" y="70"/>
                </a:lnTo>
                <a:lnTo>
                  <a:pt x="238" y="38"/>
                </a:lnTo>
                <a:lnTo>
                  <a:pt x="225" y="0"/>
                </a:lnTo>
                <a:lnTo>
                  <a:pt x="0" y="2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03" name="Freeform 31"/>
          <p:cNvSpPr>
            <a:spLocks noChangeArrowheads="1"/>
          </p:cNvSpPr>
          <p:nvPr/>
        </p:nvSpPr>
        <p:spPr bwMode="auto">
          <a:xfrm>
            <a:off x="7715094" y="1693110"/>
            <a:ext cx="436493" cy="664352"/>
          </a:xfrm>
          <a:custGeom>
            <a:avLst/>
            <a:gdLst/>
            <a:ahLst/>
            <a:cxnLst>
              <a:cxn ang="0">
                <a:pos x="0" y="234"/>
              </a:cxn>
              <a:cxn ang="0">
                <a:pos x="18" y="234"/>
              </a:cxn>
              <a:cxn ang="0">
                <a:pos x="20" y="208"/>
              </a:cxn>
              <a:cxn ang="0">
                <a:pos x="40" y="168"/>
              </a:cxn>
              <a:cxn ang="0">
                <a:pos x="32" y="139"/>
              </a:cxn>
              <a:cxn ang="0">
                <a:pos x="39" y="104"/>
              </a:cxn>
              <a:cxn ang="0">
                <a:pos x="38" y="90"/>
              </a:cxn>
              <a:cxn ang="0">
                <a:pos x="72" y="8"/>
              </a:cxn>
              <a:cxn ang="0">
                <a:pos x="78" y="8"/>
              </a:cxn>
              <a:cxn ang="0">
                <a:pos x="81" y="23"/>
              </a:cxn>
              <a:cxn ang="0">
                <a:pos x="121" y="9"/>
              </a:cxn>
              <a:cxn ang="0">
                <a:pos x="122" y="4"/>
              </a:cxn>
              <a:cxn ang="0">
                <a:pos x="132" y="0"/>
              </a:cxn>
              <a:cxn ang="0">
                <a:pos x="150" y="10"/>
              </a:cxn>
              <a:cxn ang="0">
                <a:pos x="165" y="23"/>
              </a:cxn>
              <a:cxn ang="0">
                <a:pos x="201" y="141"/>
              </a:cxn>
              <a:cxn ang="0">
                <a:pos x="225" y="142"/>
              </a:cxn>
              <a:cxn ang="0">
                <a:pos x="229" y="151"/>
              </a:cxn>
              <a:cxn ang="0">
                <a:pos x="225" y="154"/>
              </a:cxn>
              <a:cxn ang="0">
                <a:pos x="244" y="182"/>
              </a:cxn>
              <a:cxn ang="0">
                <a:pos x="250" y="174"/>
              </a:cxn>
              <a:cxn ang="0">
                <a:pos x="265" y="191"/>
              </a:cxn>
              <a:cxn ang="0">
                <a:pos x="259" y="196"/>
              </a:cxn>
              <a:cxn ang="0">
                <a:pos x="261" y="202"/>
              </a:cxn>
              <a:cxn ang="0">
                <a:pos x="274" y="202"/>
              </a:cxn>
              <a:cxn ang="0">
                <a:pos x="264" y="225"/>
              </a:cxn>
              <a:cxn ang="0">
                <a:pos x="255" y="222"/>
              </a:cxn>
              <a:cxn ang="0">
                <a:pos x="244" y="231"/>
              </a:cxn>
              <a:cxn ang="0">
                <a:pos x="246" y="241"/>
              </a:cxn>
              <a:cxn ang="0">
                <a:pos x="236" y="246"/>
              </a:cxn>
              <a:cxn ang="0">
                <a:pos x="228" y="245"/>
              </a:cxn>
              <a:cxn ang="0">
                <a:pos x="228" y="258"/>
              </a:cxn>
              <a:cxn ang="0">
                <a:pos x="221" y="251"/>
              </a:cxn>
              <a:cxn ang="0">
                <a:pos x="218" y="270"/>
              </a:cxn>
              <a:cxn ang="0">
                <a:pos x="205" y="253"/>
              </a:cxn>
              <a:cxn ang="0">
                <a:pos x="196" y="267"/>
              </a:cxn>
              <a:cxn ang="0">
                <a:pos x="187" y="273"/>
              </a:cxn>
              <a:cxn ang="0">
                <a:pos x="181" y="286"/>
              </a:cxn>
              <a:cxn ang="0">
                <a:pos x="171" y="283"/>
              </a:cxn>
              <a:cxn ang="0">
                <a:pos x="175" y="273"/>
              </a:cxn>
              <a:cxn ang="0">
                <a:pos x="165" y="261"/>
              </a:cxn>
              <a:cxn ang="0">
                <a:pos x="157" y="278"/>
              </a:cxn>
              <a:cxn ang="0">
                <a:pos x="162" y="311"/>
              </a:cxn>
              <a:cxn ang="0">
                <a:pos x="155" y="320"/>
              </a:cxn>
              <a:cxn ang="0">
                <a:pos x="149" y="321"/>
              </a:cxn>
              <a:cxn ang="0">
                <a:pos x="141" y="320"/>
              </a:cxn>
              <a:cxn ang="0">
                <a:pos x="133" y="341"/>
              </a:cxn>
              <a:cxn ang="0">
                <a:pos x="122" y="340"/>
              </a:cxn>
              <a:cxn ang="0">
                <a:pos x="122" y="358"/>
              </a:cxn>
              <a:cxn ang="0">
                <a:pos x="112" y="347"/>
              </a:cxn>
              <a:cxn ang="0">
                <a:pos x="97" y="359"/>
              </a:cxn>
              <a:cxn ang="0">
                <a:pos x="93" y="369"/>
              </a:cxn>
              <a:cxn ang="0">
                <a:pos x="99" y="376"/>
              </a:cxn>
              <a:cxn ang="0">
                <a:pos x="91" y="381"/>
              </a:cxn>
              <a:cxn ang="0">
                <a:pos x="93" y="394"/>
              </a:cxn>
              <a:cxn ang="0">
                <a:pos x="85" y="404"/>
              </a:cxn>
              <a:cxn ang="0">
                <a:pos x="83" y="430"/>
              </a:cxn>
              <a:cxn ang="0">
                <a:pos x="79" y="430"/>
              </a:cxn>
              <a:cxn ang="0">
                <a:pos x="53" y="395"/>
              </a:cxn>
              <a:cxn ang="0">
                <a:pos x="0" y="234"/>
              </a:cxn>
            </a:cxnLst>
            <a:rect l="0" t="0" r="r" b="b"/>
            <a:pathLst>
              <a:path w="274" h="430">
                <a:moveTo>
                  <a:pt x="0" y="234"/>
                </a:moveTo>
                <a:lnTo>
                  <a:pt x="18" y="234"/>
                </a:lnTo>
                <a:lnTo>
                  <a:pt x="20" y="208"/>
                </a:lnTo>
                <a:lnTo>
                  <a:pt x="40" y="168"/>
                </a:lnTo>
                <a:lnTo>
                  <a:pt x="32" y="139"/>
                </a:lnTo>
                <a:lnTo>
                  <a:pt x="39" y="104"/>
                </a:lnTo>
                <a:lnTo>
                  <a:pt x="38" y="90"/>
                </a:lnTo>
                <a:lnTo>
                  <a:pt x="72" y="8"/>
                </a:lnTo>
                <a:lnTo>
                  <a:pt x="78" y="8"/>
                </a:lnTo>
                <a:lnTo>
                  <a:pt x="81" y="23"/>
                </a:lnTo>
                <a:lnTo>
                  <a:pt x="121" y="9"/>
                </a:lnTo>
                <a:lnTo>
                  <a:pt x="122" y="4"/>
                </a:lnTo>
                <a:lnTo>
                  <a:pt x="132" y="0"/>
                </a:lnTo>
                <a:lnTo>
                  <a:pt x="150" y="10"/>
                </a:lnTo>
                <a:lnTo>
                  <a:pt x="165" y="23"/>
                </a:lnTo>
                <a:lnTo>
                  <a:pt x="201" y="141"/>
                </a:lnTo>
                <a:lnTo>
                  <a:pt x="225" y="142"/>
                </a:lnTo>
                <a:lnTo>
                  <a:pt x="229" y="151"/>
                </a:lnTo>
                <a:lnTo>
                  <a:pt x="225" y="154"/>
                </a:lnTo>
                <a:lnTo>
                  <a:pt x="244" y="182"/>
                </a:lnTo>
                <a:lnTo>
                  <a:pt x="250" y="174"/>
                </a:lnTo>
                <a:lnTo>
                  <a:pt x="265" y="191"/>
                </a:lnTo>
                <a:lnTo>
                  <a:pt x="259" y="196"/>
                </a:lnTo>
                <a:lnTo>
                  <a:pt x="261" y="202"/>
                </a:lnTo>
                <a:lnTo>
                  <a:pt x="274" y="202"/>
                </a:lnTo>
                <a:lnTo>
                  <a:pt x="264" y="225"/>
                </a:lnTo>
                <a:lnTo>
                  <a:pt x="255" y="222"/>
                </a:lnTo>
                <a:lnTo>
                  <a:pt x="244" y="231"/>
                </a:lnTo>
                <a:lnTo>
                  <a:pt x="246" y="241"/>
                </a:lnTo>
                <a:lnTo>
                  <a:pt x="236" y="246"/>
                </a:lnTo>
                <a:lnTo>
                  <a:pt x="228" y="245"/>
                </a:lnTo>
                <a:lnTo>
                  <a:pt x="228" y="258"/>
                </a:lnTo>
                <a:lnTo>
                  <a:pt x="221" y="251"/>
                </a:lnTo>
                <a:lnTo>
                  <a:pt x="218" y="270"/>
                </a:lnTo>
                <a:lnTo>
                  <a:pt x="205" y="253"/>
                </a:lnTo>
                <a:lnTo>
                  <a:pt x="196" y="267"/>
                </a:lnTo>
                <a:lnTo>
                  <a:pt x="187" y="273"/>
                </a:lnTo>
                <a:lnTo>
                  <a:pt x="181" y="286"/>
                </a:lnTo>
                <a:lnTo>
                  <a:pt x="171" y="283"/>
                </a:lnTo>
                <a:lnTo>
                  <a:pt x="175" y="273"/>
                </a:lnTo>
                <a:lnTo>
                  <a:pt x="165" y="261"/>
                </a:lnTo>
                <a:lnTo>
                  <a:pt x="157" y="278"/>
                </a:lnTo>
                <a:lnTo>
                  <a:pt x="162" y="311"/>
                </a:lnTo>
                <a:lnTo>
                  <a:pt x="155" y="320"/>
                </a:lnTo>
                <a:lnTo>
                  <a:pt x="149" y="321"/>
                </a:lnTo>
                <a:lnTo>
                  <a:pt x="141" y="320"/>
                </a:lnTo>
                <a:lnTo>
                  <a:pt x="133" y="341"/>
                </a:lnTo>
                <a:lnTo>
                  <a:pt x="122" y="340"/>
                </a:lnTo>
                <a:lnTo>
                  <a:pt x="122" y="358"/>
                </a:lnTo>
                <a:lnTo>
                  <a:pt x="112" y="347"/>
                </a:lnTo>
                <a:lnTo>
                  <a:pt x="97" y="359"/>
                </a:lnTo>
                <a:lnTo>
                  <a:pt x="93" y="369"/>
                </a:lnTo>
                <a:lnTo>
                  <a:pt x="99" y="376"/>
                </a:lnTo>
                <a:lnTo>
                  <a:pt x="91" y="381"/>
                </a:lnTo>
                <a:lnTo>
                  <a:pt x="93" y="394"/>
                </a:lnTo>
                <a:lnTo>
                  <a:pt x="85" y="404"/>
                </a:lnTo>
                <a:lnTo>
                  <a:pt x="83" y="430"/>
                </a:lnTo>
                <a:lnTo>
                  <a:pt x="79" y="430"/>
                </a:lnTo>
                <a:lnTo>
                  <a:pt x="53" y="395"/>
                </a:lnTo>
                <a:lnTo>
                  <a:pt x="0" y="234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04" name="Freeform 32"/>
          <p:cNvSpPr>
            <a:spLocks noChangeArrowheads="1"/>
          </p:cNvSpPr>
          <p:nvPr/>
        </p:nvSpPr>
        <p:spPr bwMode="auto">
          <a:xfrm>
            <a:off x="6998226" y="2958468"/>
            <a:ext cx="528889" cy="256470"/>
          </a:xfrm>
          <a:custGeom>
            <a:avLst/>
            <a:gdLst/>
            <a:ahLst/>
            <a:cxnLst>
              <a:cxn ang="0">
                <a:pos x="6" y="97"/>
              </a:cxn>
              <a:cxn ang="0">
                <a:pos x="70" y="55"/>
              </a:cxn>
              <a:cxn ang="0">
                <a:pos x="101" y="40"/>
              </a:cxn>
              <a:cxn ang="0">
                <a:pos x="130" y="64"/>
              </a:cxn>
              <a:cxn ang="0">
                <a:pos x="162" y="82"/>
              </a:cxn>
              <a:cxn ang="0">
                <a:pos x="186" y="87"/>
              </a:cxn>
              <a:cxn ang="0">
                <a:pos x="186" y="103"/>
              </a:cxn>
              <a:cxn ang="0">
                <a:pos x="172" y="133"/>
              </a:cxn>
              <a:cxn ang="0">
                <a:pos x="194" y="142"/>
              </a:cxn>
              <a:cxn ang="0">
                <a:pos x="203" y="148"/>
              </a:cxn>
              <a:cxn ang="0">
                <a:pos x="215" y="151"/>
              </a:cxn>
              <a:cxn ang="0">
                <a:pos x="231" y="151"/>
              </a:cxn>
              <a:cxn ang="0">
                <a:pos x="251" y="163"/>
              </a:cxn>
              <a:cxn ang="0">
                <a:pos x="221" y="128"/>
              </a:cxn>
              <a:cxn ang="0">
                <a:pos x="226" y="119"/>
              </a:cxn>
              <a:cxn ang="0">
                <a:pos x="225" y="66"/>
              </a:cxn>
              <a:cxn ang="0">
                <a:pos x="240" y="35"/>
              </a:cxn>
              <a:cxn ang="0">
                <a:pos x="258" y="20"/>
              </a:cxn>
              <a:cxn ang="0">
                <a:pos x="242" y="40"/>
              </a:cxn>
              <a:cxn ang="0">
                <a:pos x="240" y="66"/>
              </a:cxn>
              <a:cxn ang="0">
                <a:pos x="243" y="75"/>
              </a:cxn>
              <a:cxn ang="0">
                <a:pos x="246" y="93"/>
              </a:cxn>
              <a:cxn ang="0">
                <a:pos x="239" y="100"/>
              </a:cxn>
              <a:cxn ang="0">
                <a:pos x="251" y="103"/>
              </a:cxn>
              <a:cxn ang="0">
                <a:pos x="246" y="110"/>
              </a:cxn>
              <a:cxn ang="0">
                <a:pos x="268" y="141"/>
              </a:cxn>
              <a:cxn ang="0">
                <a:pos x="278" y="148"/>
              </a:cxn>
              <a:cxn ang="0">
                <a:pos x="283" y="151"/>
              </a:cxn>
              <a:cxn ang="0">
                <a:pos x="283" y="164"/>
              </a:cxn>
              <a:cxn ang="0">
                <a:pos x="303" y="160"/>
              </a:cxn>
              <a:cxn ang="0">
                <a:pos x="327" y="128"/>
              </a:cxn>
              <a:cxn ang="0">
                <a:pos x="327" y="147"/>
              </a:cxn>
              <a:cxn ang="0">
                <a:pos x="327" y="165"/>
              </a:cxn>
              <a:cxn ang="0">
                <a:pos x="332" y="103"/>
              </a:cxn>
              <a:cxn ang="0">
                <a:pos x="289" y="114"/>
              </a:cxn>
              <a:cxn ang="0">
                <a:pos x="258" y="0"/>
              </a:cxn>
            </a:cxnLst>
            <a:rect l="0" t="0" r="r" b="b"/>
            <a:pathLst>
              <a:path w="332" h="166">
                <a:moveTo>
                  <a:pt x="0" y="48"/>
                </a:moveTo>
                <a:lnTo>
                  <a:pt x="6" y="97"/>
                </a:lnTo>
                <a:lnTo>
                  <a:pt x="31" y="66"/>
                </a:lnTo>
                <a:lnTo>
                  <a:pt x="70" y="55"/>
                </a:lnTo>
                <a:lnTo>
                  <a:pt x="79" y="40"/>
                </a:lnTo>
                <a:lnTo>
                  <a:pt x="101" y="40"/>
                </a:lnTo>
                <a:lnTo>
                  <a:pt x="121" y="48"/>
                </a:lnTo>
                <a:lnTo>
                  <a:pt x="130" y="64"/>
                </a:lnTo>
                <a:lnTo>
                  <a:pt x="151" y="68"/>
                </a:lnTo>
                <a:lnTo>
                  <a:pt x="162" y="82"/>
                </a:lnTo>
                <a:lnTo>
                  <a:pt x="178" y="91"/>
                </a:lnTo>
                <a:lnTo>
                  <a:pt x="186" y="87"/>
                </a:lnTo>
                <a:lnTo>
                  <a:pt x="191" y="97"/>
                </a:lnTo>
                <a:lnTo>
                  <a:pt x="186" y="103"/>
                </a:lnTo>
                <a:lnTo>
                  <a:pt x="184" y="112"/>
                </a:lnTo>
                <a:lnTo>
                  <a:pt x="172" y="133"/>
                </a:lnTo>
                <a:lnTo>
                  <a:pt x="178" y="148"/>
                </a:lnTo>
                <a:lnTo>
                  <a:pt x="194" y="142"/>
                </a:lnTo>
                <a:lnTo>
                  <a:pt x="194" y="133"/>
                </a:lnTo>
                <a:lnTo>
                  <a:pt x="203" y="148"/>
                </a:lnTo>
                <a:lnTo>
                  <a:pt x="209" y="142"/>
                </a:lnTo>
                <a:lnTo>
                  <a:pt x="215" y="151"/>
                </a:lnTo>
                <a:lnTo>
                  <a:pt x="221" y="147"/>
                </a:lnTo>
                <a:lnTo>
                  <a:pt x="231" y="151"/>
                </a:lnTo>
                <a:lnTo>
                  <a:pt x="240" y="149"/>
                </a:lnTo>
                <a:lnTo>
                  <a:pt x="251" y="163"/>
                </a:lnTo>
                <a:lnTo>
                  <a:pt x="242" y="144"/>
                </a:lnTo>
                <a:lnTo>
                  <a:pt x="221" y="128"/>
                </a:lnTo>
                <a:lnTo>
                  <a:pt x="240" y="137"/>
                </a:lnTo>
                <a:lnTo>
                  <a:pt x="226" y="119"/>
                </a:lnTo>
                <a:lnTo>
                  <a:pt x="225" y="103"/>
                </a:lnTo>
                <a:lnTo>
                  <a:pt x="225" y="66"/>
                </a:lnTo>
                <a:lnTo>
                  <a:pt x="213" y="59"/>
                </a:lnTo>
                <a:lnTo>
                  <a:pt x="240" y="35"/>
                </a:lnTo>
                <a:lnTo>
                  <a:pt x="240" y="18"/>
                </a:lnTo>
                <a:lnTo>
                  <a:pt x="258" y="20"/>
                </a:lnTo>
                <a:lnTo>
                  <a:pt x="251" y="35"/>
                </a:lnTo>
                <a:lnTo>
                  <a:pt x="242" y="40"/>
                </a:lnTo>
                <a:lnTo>
                  <a:pt x="237" y="52"/>
                </a:lnTo>
                <a:lnTo>
                  <a:pt x="240" y="66"/>
                </a:lnTo>
                <a:lnTo>
                  <a:pt x="246" y="62"/>
                </a:lnTo>
                <a:lnTo>
                  <a:pt x="243" y="75"/>
                </a:lnTo>
                <a:lnTo>
                  <a:pt x="246" y="82"/>
                </a:lnTo>
                <a:lnTo>
                  <a:pt x="246" y="93"/>
                </a:lnTo>
                <a:lnTo>
                  <a:pt x="240" y="88"/>
                </a:lnTo>
                <a:lnTo>
                  <a:pt x="239" y="100"/>
                </a:lnTo>
                <a:lnTo>
                  <a:pt x="254" y="97"/>
                </a:lnTo>
                <a:lnTo>
                  <a:pt x="251" y="103"/>
                </a:lnTo>
                <a:lnTo>
                  <a:pt x="260" y="110"/>
                </a:lnTo>
                <a:lnTo>
                  <a:pt x="246" y="110"/>
                </a:lnTo>
                <a:lnTo>
                  <a:pt x="250" y="133"/>
                </a:lnTo>
                <a:lnTo>
                  <a:pt x="268" y="141"/>
                </a:lnTo>
                <a:lnTo>
                  <a:pt x="278" y="130"/>
                </a:lnTo>
                <a:lnTo>
                  <a:pt x="278" y="148"/>
                </a:lnTo>
                <a:lnTo>
                  <a:pt x="290" y="145"/>
                </a:lnTo>
                <a:lnTo>
                  <a:pt x="283" y="151"/>
                </a:lnTo>
                <a:lnTo>
                  <a:pt x="290" y="151"/>
                </a:lnTo>
                <a:lnTo>
                  <a:pt x="283" y="164"/>
                </a:lnTo>
                <a:lnTo>
                  <a:pt x="289" y="166"/>
                </a:lnTo>
                <a:lnTo>
                  <a:pt x="303" y="160"/>
                </a:lnTo>
                <a:lnTo>
                  <a:pt x="321" y="148"/>
                </a:lnTo>
                <a:lnTo>
                  <a:pt x="327" y="128"/>
                </a:lnTo>
                <a:lnTo>
                  <a:pt x="330" y="141"/>
                </a:lnTo>
                <a:lnTo>
                  <a:pt x="327" y="147"/>
                </a:lnTo>
                <a:lnTo>
                  <a:pt x="324" y="158"/>
                </a:lnTo>
                <a:lnTo>
                  <a:pt x="327" y="165"/>
                </a:lnTo>
                <a:lnTo>
                  <a:pt x="330" y="147"/>
                </a:lnTo>
                <a:lnTo>
                  <a:pt x="332" y="103"/>
                </a:lnTo>
                <a:lnTo>
                  <a:pt x="315" y="110"/>
                </a:lnTo>
                <a:lnTo>
                  <a:pt x="289" y="114"/>
                </a:lnTo>
                <a:lnTo>
                  <a:pt x="283" y="105"/>
                </a:lnTo>
                <a:lnTo>
                  <a:pt x="258" y="0"/>
                </a:lnTo>
                <a:lnTo>
                  <a:pt x="0" y="48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05" name="Freeform 33"/>
          <p:cNvSpPr>
            <a:spLocks noChangeArrowheads="1"/>
          </p:cNvSpPr>
          <p:nvPr/>
        </p:nvSpPr>
        <p:spPr bwMode="auto">
          <a:xfrm>
            <a:off x="5008519" y="1785810"/>
            <a:ext cx="780590" cy="845116"/>
          </a:xfrm>
          <a:custGeom>
            <a:avLst/>
            <a:gdLst/>
            <a:ahLst/>
            <a:cxnLst>
              <a:cxn ang="0">
                <a:pos x="0" y="35"/>
              </a:cxn>
              <a:cxn ang="0">
                <a:pos x="3" y="112"/>
              </a:cxn>
              <a:cxn ang="0">
                <a:pos x="21" y="174"/>
              </a:cxn>
              <a:cxn ang="0">
                <a:pos x="22" y="255"/>
              </a:cxn>
              <a:cxn ang="0">
                <a:pos x="39" y="320"/>
              </a:cxn>
              <a:cxn ang="0">
                <a:pos x="20" y="353"/>
              </a:cxn>
              <a:cxn ang="0">
                <a:pos x="43" y="379"/>
              </a:cxn>
              <a:cxn ang="0">
                <a:pos x="43" y="547"/>
              </a:cxn>
              <a:cxn ang="0">
                <a:pos x="397" y="542"/>
              </a:cxn>
              <a:cxn ang="0">
                <a:pos x="389" y="509"/>
              </a:cxn>
              <a:cxn ang="0">
                <a:pos x="378" y="497"/>
              </a:cxn>
              <a:cxn ang="0">
                <a:pos x="352" y="479"/>
              </a:cxn>
              <a:cxn ang="0">
                <a:pos x="334" y="458"/>
              </a:cxn>
              <a:cxn ang="0">
                <a:pos x="286" y="429"/>
              </a:cxn>
              <a:cxn ang="0">
                <a:pos x="287" y="379"/>
              </a:cxn>
              <a:cxn ang="0">
                <a:pos x="278" y="346"/>
              </a:cxn>
              <a:cxn ang="0">
                <a:pos x="315" y="298"/>
              </a:cxn>
              <a:cxn ang="0">
                <a:pos x="312" y="251"/>
              </a:cxn>
              <a:cxn ang="0">
                <a:pos x="322" y="241"/>
              </a:cxn>
              <a:cxn ang="0">
                <a:pos x="369" y="202"/>
              </a:cxn>
              <a:cxn ang="0">
                <a:pos x="396" y="174"/>
              </a:cxn>
              <a:cxn ang="0">
                <a:pos x="427" y="150"/>
              </a:cxn>
              <a:cxn ang="0">
                <a:pos x="490" y="117"/>
              </a:cxn>
              <a:cxn ang="0">
                <a:pos x="465" y="119"/>
              </a:cxn>
              <a:cxn ang="0">
                <a:pos x="445" y="108"/>
              </a:cxn>
              <a:cxn ang="0">
                <a:pos x="407" y="110"/>
              </a:cxn>
              <a:cxn ang="0">
                <a:pos x="400" y="98"/>
              </a:cxn>
              <a:cxn ang="0">
                <a:pos x="389" y="104"/>
              </a:cxn>
              <a:cxn ang="0">
                <a:pos x="364" y="119"/>
              </a:cxn>
              <a:cxn ang="0">
                <a:pos x="349" y="112"/>
              </a:cxn>
              <a:cxn ang="0">
                <a:pos x="342" y="105"/>
              </a:cxn>
              <a:cxn ang="0">
                <a:pos x="327" y="101"/>
              </a:cxn>
              <a:cxn ang="0">
                <a:pos x="322" y="91"/>
              </a:cxn>
              <a:cxn ang="0">
                <a:pos x="310" y="94"/>
              </a:cxn>
              <a:cxn ang="0">
                <a:pos x="310" y="103"/>
              </a:cxn>
              <a:cxn ang="0">
                <a:pos x="307" y="104"/>
              </a:cxn>
              <a:cxn ang="0">
                <a:pos x="296" y="84"/>
              </a:cxn>
              <a:cxn ang="0">
                <a:pos x="284" y="84"/>
              </a:cxn>
              <a:cxn ang="0">
                <a:pos x="287" y="74"/>
              </a:cxn>
              <a:cxn ang="0">
                <a:pos x="257" y="70"/>
              </a:cxn>
              <a:cxn ang="0">
                <a:pos x="249" y="70"/>
              </a:cxn>
              <a:cxn ang="0">
                <a:pos x="214" y="81"/>
              </a:cxn>
              <a:cxn ang="0">
                <a:pos x="208" y="70"/>
              </a:cxn>
              <a:cxn ang="0">
                <a:pos x="158" y="58"/>
              </a:cxn>
              <a:cxn ang="0">
                <a:pos x="148" y="5"/>
              </a:cxn>
              <a:cxn ang="0">
                <a:pos x="129" y="0"/>
              </a:cxn>
              <a:cxn ang="0">
                <a:pos x="129" y="35"/>
              </a:cxn>
              <a:cxn ang="0">
                <a:pos x="0" y="35"/>
              </a:cxn>
            </a:cxnLst>
            <a:rect l="0" t="0" r="r" b="b"/>
            <a:pathLst>
              <a:path w="490" h="547">
                <a:moveTo>
                  <a:pt x="0" y="35"/>
                </a:moveTo>
                <a:lnTo>
                  <a:pt x="3" y="112"/>
                </a:lnTo>
                <a:lnTo>
                  <a:pt x="21" y="174"/>
                </a:lnTo>
                <a:lnTo>
                  <a:pt x="22" y="255"/>
                </a:lnTo>
                <a:lnTo>
                  <a:pt x="39" y="320"/>
                </a:lnTo>
                <a:lnTo>
                  <a:pt x="20" y="353"/>
                </a:lnTo>
                <a:lnTo>
                  <a:pt x="43" y="379"/>
                </a:lnTo>
                <a:lnTo>
                  <a:pt x="43" y="547"/>
                </a:lnTo>
                <a:lnTo>
                  <a:pt x="397" y="542"/>
                </a:lnTo>
                <a:lnTo>
                  <a:pt x="389" y="509"/>
                </a:lnTo>
                <a:lnTo>
                  <a:pt x="378" y="497"/>
                </a:lnTo>
                <a:lnTo>
                  <a:pt x="352" y="479"/>
                </a:lnTo>
                <a:lnTo>
                  <a:pt x="334" y="458"/>
                </a:lnTo>
                <a:lnTo>
                  <a:pt x="286" y="429"/>
                </a:lnTo>
                <a:lnTo>
                  <a:pt x="287" y="379"/>
                </a:lnTo>
                <a:lnTo>
                  <a:pt x="278" y="346"/>
                </a:lnTo>
                <a:lnTo>
                  <a:pt x="315" y="298"/>
                </a:lnTo>
                <a:lnTo>
                  <a:pt x="312" y="251"/>
                </a:lnTo>
                <a:lnTo>
                  <a:pt x="322" y="241"/>
                </a:lnTo>
                <a:lnTo>
                  <a:pt x="369" y="202"/>
                </a:lnTo>
                <a:lnTo>
                  <a:pt x="396" y="174"/>
                </a:lnTo>
                <a:lnTo>
                  <a:pt x="427" y="150"/>
                </a:lnTo>
                <a:lnTo>
                  <a:pt x="490" y="117"/>
                </a:lnTo>
                <a:lnTo>
                  <a:pt x="465" y="119"/>
                </a:lnTo>
                <a:lnTo>
                  <a:pt x="445" y="108"/>
                </a:lnTo>
                <a:lnTo>
                  <a:pt x="407" y="110"/>
                </a:lnTo>
                <a:lnTo>
                  <a:pt x="400" y="98"/>
                </a:lnTo>
                <a:lnTo>
                  <a:pt x="389" y="104"/>
                </a:lnTo>
                <a:lnTo>
                  <a:pt x="364" y="119"/>
                </a:lnTo>
                <a:lnTo>
                  <a:pt x="349" y="112"/>
                </a:lnTo>
                <a:lnTo>
                  <a:pt x="342" y="105"/>
                </a:lnTo>
                <a:lnTo>
                  <a:pt x="327" y="101"/>
                </a:lnTo>
                <a:lnTo>
                  <a:pt x="322" y="91"/>
                </a:lnTo>
                <a:lnTo>
                  <a:pt x="310" y="94"/>
                </a:lnTo>
                <a:lnTo>
                  <a:pt x="310" y="103"/>
                </a:lnTo>
                <a:lnTo>
                  <a:pt x="307" y="104"/>
                </a:lnTo>
                <a:lnTo>
                  <a:pt x="296" y="84"/>
                </a:lnTo>
                <a:lnTo>
                  <a:pt x="284" y="84"/>
                </a:lnTo>
                <a:lnTo>
                  <a:pt x="287" y="74"/>
                </a:lnTo>
                <a:lnTo>
                  <a:pt x="257" y="70"/>
                </a:lnTo>
                <a:lnTo>
                  <a:pt x="249" y="70"/>
                </a:lnTo>
                <a:lnTo>
                  <a:pt x="214" y="81"/>
                </a:lnTo>
                <a:lnTo>
                  <a:pt x="208" y="70"/>
                </a:lnTo>
                <a:lnTo>
                  <a:pt x="158" y="58"/>
                </a:lnTo>
                <a:lnTo>
                  <a:pt x="148" y="5"/>
                </a:lnTo>
                <a:lnTo>
                  <a:pt x="129" y="0"/>
                </a:lnTo>
                <a:lnTo>
                  <a:pt x="129" y="35"/>
                </a:lnTo>
                <a:lnTo>
                  <a:pt x="0" y="35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06" name="Freeform 34"/>
          <p:cNvSpPr>
            <a:spLocks noChangeArrowheads="1"/>
          </p:cNvSpPr>
          <p:nvPr/>
        </p:nvSpPr>
        <p:spPr bwMode="auto">
          <a:xfrm>
            <a:off x="5671223" y="3839120"/>
            <a:ext cx="420563" cy="702978"/>
          </a:xfrm>
          <a:custGeom>
            <a:avLst/>
            <a:gdLst/>
            <a:ahLst/>
            <a:cxnLst>
              <a:cxn ang="0">
                <a:pos x="0" y="387"/>
              </a:cxn>
              <a:cxn ang="0">
                <a:pos x="1" y="368"/>
              </a:cxn>
              <a:cxn ang="0">
                <a:pos x="18" y="316"/>
              </a:cxn>
              <a:cxn ang="0">
                <a:pos x="44" y="283"/>
              </a:cxn>
              <a:cxn ang="0">
                <a:pos x="38" y="270"/>
              </a:cxn>
              <a:cxn ang="0">
                <a:pos x="41" y="238"/>
              </a:cxn>
              <a:cxn ang="0">
                <a:pos x="28" y="200"/>
              </a:cxn>
              <a:cxn ang="0">
                <a:pos x="22" y="149"/>
              </a:cxn>
              <a:cxn ang="0">
                <a:pos x="43" y="93"/>
              </a:cxn>
              <a:cxn ang="0">
                <a:pos x="70" y="53"/>
              </a:cxn>
              <a:cxn ang="0">
                <a:pos x="69" y="41"/>
              </a:cxn>
              <a:cxn ang="0">
                <a:pos x="88" y="9"/>
              </a:cxn>
              <a:cxn ang="0">
                <a:pos x="247" y="0"/>
              </a:cxn>
              <a:cxn ang="0">
                <a:pos x="252" y="6"/>
              </a:cxn>
              <a:cxn ang="0">
                <a:pos x="247" y="293"/>
              </a:cxn>
              <a:cxn ang="0">
                <a:pos x="264" y="427"/>
              </a:cxn>
              <a:cxn ang="0">
                <a:pos x="258" y="431"/>
              </a:cxn>
              <a:cxn ang="0">
                <a:pos x="249" y="427"/>
              </a:cxn>
              <a:cxn ang="0">
                <a:pos x="235" y="431"/>
              </a:cxn>
              <a:cxn ang="0">
                <a:pos x="223" y="427"/>
              </a:cxn>
              <a:cxn ang="0">
                <a:pos x="222" y="429"/>
              </a:cxn>
              <a:cxn ang="0">
                <a:pos x="210" y="430"/>
              </a:cxn>
              <a:cxn ang="0">
                <a:pos x="194" y="441"/>
              </a:cxn>
              <a:cxn ang="0">
                <a:pos x="189" y="436"/>
              </a:cxn>
              <a:cxn ang="0">
                <a:pos x="180" y="451"/>
              </a:cxn>
              <a:cxn ang="0">
                <a:pos x="172" y="455"/>
              </a:cxn>
              <a:cxn ang="0">
                <a:pos x="148" y="412"/>
              </a:cxn>
              <a:cxn ang="0">
                <a:pos x="152" y="379"/>
              </a:cxn>
              <a:cxn ang="0">
                <a:pos x="0" y="387"/>
              </a:cxn>
            </a:cxnLst>
            <a:rect l="0" t="0" r="r" b="b"/>
            <a:pathLst>
              <a:path w="264" h="455">
                <a:moveTo>
                  <a:pt x="0" y="387"/>
                </a:moveTo>
                <a:lnTo>
                  <a:pt x="1" y="368"/>
                </a:lnTo>
                <a:lnTo>
                  <a:pt x="18" y="316"/>
                </a:lnTo>
                <a:lnTo>
                  <a:pt x="44" y="283"/>
                </a:lnTo>
                <a:lnTo>
                  <a:pt x="38" y="270"/>
                </a:lnTo>
                <a:lnTo>
                  <a:pt x="41" y="238"/>
                </a:lnTo>
                <a:lnTo>
                  <a:pt x="28" y="200"/>
                </a:lnTo>
                <a:lnTo>
                  <a:pt x="22" y="149"/>
                </a:lnTo>
                <a:lnTo>
                  <a:pt x="43" y="93"/>
                </a:lnTo>
                <a:lnTo>
                  <a:pt x="70" y="53"/>
                </a:lnTo>
                <a:lnTo>
                  <a:pt x="69" y="41"/>
                </a:lnTo>
                <a:lnTo>
                  <a:pt x="88" y="9"/>
                </a:lnTo>
                <a:lnTo>
                  <a:pt x="247" y="0"/>
                </a:lnTo>
                <a:lnTo>
                  <a:pt x="252" y="6"/>
                </a:lnTo>
                <a:lnTo>
                  <a:pt x="247" y="293"/>
                </a:lnTo>
                <a:lnTo>
                  <a:pt x="264" y="427"/>
                </a:lnTo>
                <a:lnTo>
                  <a:pt x="258" y="431"/>
                </a:lnTo>
                <a:lnTo>
                  <a:pt x="249" y="427"/>
                </a:lnTo>
                <a:lnTo>
                  <a:pt x="235" y="431"/>
                </a:lnTo>
                <a:lnTo>
                  <a:pt x="223" y="427"/>
                </a:lnTo>
                <a:lnTo>
                  <a:pt x="222" y="429"/>
                </a:lnTo>
                <a:lnTo>
                  <a:pt x="210" y="430"/>
                </a:lnTo>
                <a:lnTo>
                  <a:pt x="194" y="441"/>
                </a:lnTo>
                <a:lnTo>
                  <a:pt x="189" y="436"/>
                </a:lnTo>
                <a:lnTo>
                  <a:pt x="180" y="451"/>
                </a:lnTo>
                <a:lnTo>
                  <a:pt x="172" y="455"/>
                </a:lnTo>
                <a:lnTo>
                  <a:pt x="148" y="412"/>
                </a:lnTo>
                <a:lnTo>
                  <a:pt x="152" y="379"/>
                </a:lnTo>
                <a:lnTo>
                  <a:pt x="0" y="387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07" name="Freeform 35"/>
          <p:cNvSpPr>
            <a:spLocks noChangeArrowheads="1"/>
          </p:cNvSpPr>
          <p:nvPr/>
        </p:nvSpPr>
        <p:spPr bwMode="auto">
          <a:xfrm>
            <a:off x="5147113" y="3043443"/>
            <a:ext cx="785369" cy="664352"/>
          </a:xfrm>
          <a:custGeom>
            <a:avLst/>
            <a:gdLst/>
            <a:ahLst/>
            <a:cxnLst>
              <a:cxn ang="0">
                <a:pos x="0" y="7"/>
              </a:cxn>
              <a:cxn ang="0">
                <a:pos x="31" y="61"/>
              </a:cxn>
              <a:cxn ang="0">
                <a:pos x="47" y="75"/>
              </a:cxn>
              <a:cxn ang="0">
                <a:pos x="56" y="73"/>
              </a:cxn>
              <a:cxn ang="0">
                <a:pos x="62" y="78"/>
              </a:cxn>
              <a:cxn ang="0">
                <a:pos x="63" y="87"/>
              </a:cxn>
              <a:cxn ang="0">
                <a:pos x="56" y="87"/>
              </a:cxn>
              <a:cxn ang="0">
                <a:pos x="47" y="108"/>
              </a:cxn>
              <a:cxn ang="0">
                <a:pos x="69" y="136"/>
              </a:cxn>
              <a:cxn ang="0">
                <a:pos x="86" y="143"/>
              </a:cxn>
              <a:cxn ang="0">
                <a:pos x="84" y="343"/>
              </a:cxn>
              <a:cxn ang="0">
                <a:pos x="86" y="394"/>
              </a:cxn>
              <a:cxn ang="0">
                <a:pos x="413" y="383"/>
              </a:cxn>
              <a:cxn ang="0">
                <a:pos x="418" y="412"/>
              </a:cxn>
              <a:cxn ang="0">
                <a:pos x="403" y="430"/>
              </a:cxn>
              <a:cxn ang="0">
                <a:pos x="455" y="427"/>
              </a:cxn>
              <a:cxn ang="0">
                <a:pos x="462" y="412"/>
              </a:cxn>
              <a:cxn ang="0">
                <a:pos x="465" y="394"/>
              </a:cxn>
              <a:cxn ang="0">
                <a:pos x="477" y="377"/>
              </a:cxn>
              <a:cxn ang="0">
                <a:pos x="481" y="365"/>
              </a:cxn>
              <a:cxn ang="0">
                <a:pos x="492" y="364"/>
              </a:cxn>
              <a:cxn ang="0">
                <a:pos x="493" y="334"/>
              </a:cxn>
              <a:cxn ang="0">
                <a:pos x="488" y="331"/>
              </a:cxn>
              <a:cxn ang="0">
                <a:pos x="479" y="331"/>
              </a:cxn>
              <a:cxn ang="0">
                <a:pos x="465" y="307"/>
              </a:cxn>
              <a:cxn ang="0">
                <a:pos x="461" y="276"/>
              </a:cxn>
              <a:cxn ang="0">
                <a:pos x="444" y="256"/>
              </a:cxn>
              <a:cxn ang="0">
                <a:pos x="428" y="250"/>
              </a:cxn>
              <a:cxn ang="0">
                <a:pos x="403" y="230"/>
              </a:cxn>
              <a:cxn ang="0">
                <a:pos x="396" y="203"/>
              </a:cxn>
              <a:cxn ang="0">
                <a:pos x="409" y="164"/>
              </a:cxn>
              <a:cxn ang="0">
                <a:pos x="398" y="155"/>
              </a:cxn>
              <a:cxn ang="0">
                <a:pos x="368" y="155"/>
              </a:cxn>
              <a:cxn ang="0">
                <a:pos x="364" y="130"/>
              </a:cxn>
              <a:cxn ang="0">
                <a:pos x="316" y="78"/>
              </a:cxn>
              <a:cxn ang="0">
                <a:pos x="302" y="38"/>
              </a:cxn>
              <a:cxn ang="0">
                <a:pos x="310" y="21"/>
              </a:cxn>
              <a:cxn ang="0">
                <a:pos x="288" y="0"/>
              </a:cxn>
              <a:cxn ang="0">
                <a:pos x="0" y="7"/>
              </a:cxn>
            </a:cxnLst>
            <a:rect l="0" t="0" r="r" b="b"/>
            <a:pathLst>
              <a:path w="493" h="430">
                <a:moveTo>
                  <a:pt x="0" y="7"/>
                </a:moveTo>
                <a:lnTo>
                  <a:pt x="31" y="61"/>
                </a:lnTo>
                <a:lnTo>
                  <a:pt x="47" y="75"/>
                </a:lnTo>
                <a:lnTo>
                  <a:pt x="56" y="73"/>
                </a:lnTo>
                <a:lnTo>
                  <a:pt x="62" y="78"/>
                </a:lnTo>
                <a:lnTo>
                  <a:pt x="63" y="87"/>
                </a:lnTo>
                <a:lnTo>
                  <a:pt x="56" y="87"/>
                </a:lnTo>
                <a:lnTo>
                  <a:pt x="47" y="108"/>
                </a:lnTo>
                <a:lnTo>
                  <a:pt x="69" y="136"/>
                </a:lnTo>
                <a:lnTo>
                  <a:pt x="86" y="143"/>
                </a:lnTo>
                <a:lnTo>
                  <a:pt x="84" y="343"/>
                </a:lnTo>
                <a:lnTo>
                  <a:pt x="86" y="394"/>
                </a:lnTo>
                <a:lnTo>
                  <a:pt x="413" y="383"/>
                </a:lnTo>
                <a:lnTo>
                  <a:pt x="418" y="412"/>
                </a:lnTo>
                <a:lnTo>
                  <a:pt x="403" y="430"/>
                </a:lnTo>
                <a:lnTo>
                  <a:pt x="455" y="427"/>
                </a:lnTo>
                <a:lnTo>
                  <a:pt x="462" y="412"/>
                </a:lnTo>
                <a:lnTo>
                  <a:pt x="465" y="394"/>
                </a:lnTo>
                <a:lnTo>
                  <a:pt x="477" y="377"/>
                </a:lnTo>
                <a:lnTo>
                  <a:pt x="481" y="365"/>
                </a:lnTo>
                <a:lnTo>
                  <a:pt x="492" y="364"/>
                </a:lnTo>
                <a:lnTo>
                  <a:pt x="493" y="334"/>
                </a:lnTo>
                <a:lnTo>
                  <a:pt x="488" y="331"/>
                </a:lnTo>
                <a:lnTo>
                  <a:pt x="479" y="331"/>
                </a:lnTo>
                <a:lnTo>
                  <a:pt x="465" y="307"/>
                </a:lnTo>
                <a:lnTo>
                  <a:pt x="461" y="276"/>
                </a:lnTo>
                <a:lnTo>
                  <a:pt x="444" y="256"/>
                </a:lnTo>
                <a:lnTo>
                  <a:pt x="428" y="250"/>
                </a:lnTo>
                <a:lnTo>
                  <a:pt x="403" y="230"/>
                </a:lnTo>
                <a:lnTo>
                  <a:pt x="396" y="203"/>
                </a:lnTo>
                <a:lnTo>
                  <a:pt x="409" y="164"/>
                </a:lnTo>
                <a:lnTo>
                  <a:pt x="398" y="155"/>
                </a:lnTo>
                <a:lnTo>
                  <a:pt x="368" y="155"/>
                </a:lnTo>
                <a:lnTo>
                  <a:pt x="364" y="130"/>
                </a:lnTo>
                <a:lnTo>
                  <a:pt x="316" y="78"/>
                </a:lnTo>
                <a:lnTo>
                  <a:pt x="302" y="38"/>
                </a:lnTo>
                <a:lnTo>
                  <a:pt x="310" y="21"/>
                </a:lnTo>
                <a:lnTo>
                  <a:pt x="288" y="0"/>
                </a:lnTo>
                <a:lnTo>
                  <a:pt x="0" y="7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08" name="Freeform 36"/>
          <p:cNvSpPr>
            <a:spLocks noChangeArrowheads="1"/>
          </p:cNvSpPr>
          <p:nvPr/>
        </p:nvSpPr>
        <p:spPr bwMode="auto">
          <a:xfrm>
            <a:off x="3120766" y="1631309"/>
            <a:ext cx="1204338" cy="747782"/>
          </a:xfrm>
          <a:custGeom>
            <a:avLst/>
            <a:gdLst/>
            <a:ahLst/>
            <a:cxnLst>
              <a:cxn ang="0">
                <a:pos x="0" y="89"/>
              </a:cxn>
              <a:cxn ang="0">
                <a:pos x="10" y="121"/>
              </a:cxn>
              <a:cxn ang="0">
                <a:pos x="10" y="142"/>
              </a:cxn>
              <a:cxn ang="0">
                <a:pos x="5" y="147"/>
              </a:cxn>
              <a:cxn ang="0">
                <a:pos x="29" y="167"/>
              </a:cxn>
              <a:cxn ang="0">
                <a:pos x="55" y="225"/>
              </a:cxn>
              <a:cxn ang="0">
                <a:pos x="60" y="223"/>
              </a:cxn>
              <a:cxn ang="0">
                <a:pos x="60" y="231"/>
              </a:cxn>
              <a:cxn ang="0">
                <a:pos x="72" y="231"/>
              </a:cxn>
              <a:cxn ang="0">
                <a:pos x="81" y="234"/>
              </a:cxn>
              <a:cxn ang="0">
                <a:pos x="60" y="277"/>
              </a:cxn>
              <a:cxn ang="0">
                <a:pos x="61" y="305"/>
              </a:cxn>
              <a:cxn ang="0">
                <a:pos x="49" y="331"/>
              </a:cxn>
              <a:cxn ang="0">
                <a:pos x="56" y="344"/>
              </a:cxn>
              <a:cxn ang="0">
                <a:pos x="89" y="326"/>
              </a:cxn>
              <a:cxn ang="0">
                <a:pos x="111" y="417"/>
              </a:cxn>
              <a:cxn ang="0">
                <a:pos x="124" y="421"/>
              </a:cxn>
              <a:cxn ang="0">
                <a:pos x="126" y="449"/>
              </a:cxn>
              <a:cxn ang="0">
                <a:pos x="138" y="461"/>
              </a:cxn>
              <a:cxn ang="0">
                <a:pos x="148" y="452"/>
              </a:cxn>
              <a:cxn ang="0">
                <a:pos x="167" y="460"/>
              </a:cxn>
              <a:cxn ang="0">
                <a:pos x="180" y="449"/>
              </a:cxn>
              <a:cxn ang="0">
                <a:pos x="221" y="460"/>
              </a:cxn>
              <a:cxn ang="0">
                <a:pos x="229" y="460"/>
              </a:cxn>
              <a:cxn ang="0">
                <a:pos x="240" y="444"/>
              </a:cxn>
              <a:cxn ang="0">
                <a:pos x="257" y="471"/>
              </a:cxn>
              <a:cxn ang="0">
                <a:pos x="266" y="427"/>
              </a:cxn>
              <a:cxn ang="0">
                <a:pos x="470" y="456"/>
              </a:cxn>
              <a:cxn ang="0">
                <a:pos x="726" y="484"/>
              </a:cxn>
              <a:cxn ang="0">
                <a:pos x="734" y="394"/>
              </a:cxn>
              <a:cxn ang="0">
                <a:pos x="756" y="112"/>
              </a:cxn>
              <a:cxn ang="0">
                <a:pos x="423" y="72"/>
              </a:cxn>
              <a:cxn ang="0">
                <a:pos x="252" y="46"/>
              </a:cxn>
              <a:cxn ang="0">
                <a:pos x="22" y="0"/>
              </a:cxn>
              <a:cxn ang="0">
                <a:pos x="0" y="89"/>
              </a:cxn>
            </a:cxnLst>
            <a:rect l="0" t="0" r="r" b="b"/>
            <a:pathLst>
              <a:path w="756" h="484">
                <a:moveTo>
                  <a:pt x="0" y="89"/>
                </a:moveTo>
                <a:lnTo>
                  <a:pt x="10" y="121"/>
                </a:lnTo>
                <a:lnTo>
                  <a:pt x="10" y="142"/>
                </a:lnTo>
                <a:lnTo>
                  <a:pt x="5" y="147"/>
                </a:lnTo>
                <a:lnTo>
                  <a:pt x="29" y="167"/>
                </a:lnTo>
                <a:lnTo>
                  <a:pt x="55" y="225"/>
                </a:lnTo>
                <a:lnTo>
                  <a:pt x="60" y="223"/>
                </a:lnTo>
                <a:lnTo>
                  <a:pt x="60" y="231"/>
                </a:lnTo>
                <a:lnTo>
                  <a:pt x="72" y="231"/>
                </a:lnTo>
                <a:lnTo>
                  <a:pt x="81" y="234"/>
                </a:lnTo>
                <a:lnTo>
                  <a:pt x="60" y="277"/>
                </a:lnTo>
                <a:lnTo>
                  <a:pt x="61" y="305"/>
                </a:lnTo>
                <a:lnTo>
                  <a:pt x="49" y="331"/>
                </a:lnTo>
                <a:lnTo>
                  <a:pt x="56" y="344"/>
                </a:lnTo>
                <a:lnTo>
                  <a:pt x="89" y="326"/>
                </a:lnTo>
                <a:lnTo>
                  <a:pt x="111" y="417"/>
                </a:lnTo>
                <a:lnTo>
                  <a:pt x="124" y="421"/>
                </a:lnTo>
                <a:lnTo>
                  <a:pt x="126" y="449"/>
                </a:lnTo>
                <a:lnTo>
                  <a:pt x="138" y="461"/>
                </a:lnTo>
                <a:lnTo>
                  <a:pt x="148" y="452"/>
                </a:lnTo>
                <a:lnTo>
                  <a:pt x="167" y="460"/>
                </a:lnTo>
                <a:lnTo>
                  <a:pt x="180" y="449"/>
                </a:lnTo>
                <a:lnTo>
                  <a:pt x="221" y="460"/>
                </a:lnTo>
                <a:lnTo>
                  <a:pt x="229" y="460"/>
                </a:lnTo>
                <a:lnTo>
                  <a:pt x="240" y="444"/>
                </a:lnTo>
                <a:lnTo>
                  <a:pt x="257" y="471"/>
                </a:lnTo>
                <a:lnTo>
                  <a:pt x="266" y="427"/>
                </a:lnTo>
                <a:lnTo>
                  <a:pt x="470" y="456"/>
                </a:lnTo>
                <a:lnTo>
                  <a:pt x="726" y="484"/>
                </a:lnTo>
                <a:lnTo>
                  <a:pt x="734" y="394"/>
                </a:lnTo>
                <a:lnTo>
                  <a:pt x="756" y="112"/>
                </a:lnTo>
                <a:lnTo>
                  <a:pt x="423" y="72"/>
                </a:lnTo>
                <a:lnTo>
                  <a:pt x="252" y="46"/>
                </a:lnTo>
                <a:lnTo>
                  <a:pt x="22" y="0"/>
                </a:lnTo>
                <a:lnTo>
                  <a:pt x="0" y="89"/>
                </a:lnTo>
                <a:close/>
              </a:path>
            </a:pathLst>
          </a:custGeom>
          <a:solidFill>
            <a:srgbClr val="DA003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09" name="Freeform 37"/>
          <p:cNvSpPr>
            <a:spLocks noChangeArrowheads="1"/>
          </p:cNvSpPr>
          <p:nvPr/>
        </p:nvSpPr>
        <p:spPr bwMode="auto">
          <a:xfrm>
            <a:off x="4221556" y="2663374"/>
            <a:ext cx="974941" cy="474315"/>
          </a:xfrm>
          <a:custGeom>
            <a:avLst/>
            <a:gdLst/>
            <a:ahLst/>
            <a:cxnLst>
              <a:cxn ang="0">
                <a:pos x="0" y="188"/>
              </a:cxn>
              <a:cxn ang="0">
                <a:pos x="17" y="0"/>
              </a:cxn>
              <a:cxn ang="0">
                <a:pos x="396" y="26"/>
              </a:cxn>
              <a:cxn ang="0">
                <a:pos x="422" y="43"/>
              </a:cxn>
              <a:cxn ang="0">
                <a:pos x="465" y="42"/>
              </a:cxn>
              <a:cxn ang="0">
                <a:pos x="486" y="46"/>
              </a:cxn>
              <a:cxn ang="0">
                <a:pos x="512" y="57"/>
              </a:cxn>
              <a:cxn ang="0">
                <a:pos x="524" y="71"/>
              </a:cxn>
              <a:cxn ang="0">
                <a:pos x="534" y="77"/>
              </a:cxn>
              <a:cxn ang="0">
                <a:pos x="557" y="135"/>
              </a:cxn>
              <a:cxn ang="0">
                <a:pos x="557" y="153"/>
              </a:cxn>
              <a:cxn ang="0">
                <a:pos x="573" y="177"/>
              </a:cxn>
              <a:cxn ang="0">
                <a:pos x="576" y="226"/>
              </a:cxn>
              <a:cxn ang="0">
                <a:pos x="574" y="238"/>
              </a:cxn>
              <a:cxn ang="0">
                <a:pos x="581" y="253"/>
              </a:cxn>
              <a:cxn ang="0">
                <a:pos x="612" y="307"/>
              </a:cxn>
              <a:cxn ang="0">
                <a:pos x="339" y="303"/>
              </a:cxn>
              <a:cxn ang="0">
                <a:pos x="133" y="294"/>
              </a:cxn>
              <a:cxn ang="0">
                <a:pos x="141" y="201"/>
              </a:cxn>
              <a:cxn ang="0">
                <a:pos x="0" y="188"/>
              </a:cxn>
            </a:cxnLst>
            <a:rect l="0" t="0" r="r" b="b"/>
            <a:pathLst>
              <a:path w="612" h="307">
                <a:moveTo>
                  <a:pt x="0" y="188"/>
                </a:moveTo>
                <a:lnTo>
                  <a:pt x="17" y="0"/>
                </a:lnTo>
                <a:lnTo>
                  <a:pt x="396" y="26"/>
                </a:lnTo>
                <a:lnTo>
                  <a:pt x="422" y="43"/>
                </a:lnTo>
                <a:lnTo>
                  <a:pt x="465" y="42"/>
                </a:lnTo>
                <a:lnTo>
                  <a:pt x="486" y="46"/>
                </a:lnTo>
                <a:lnTo>
                  <a:pt x="512" y="57"/>
                </a:lnTo>
                <a:lnTo>
                  <a:pt x="524" y="71"/>
                </a:lnTo>
                <a:lnTo>
                  <a:pt x="534" y="77"/>
                </a:lnTo>
                <a:lnTo>
                  <a:pt x="557" y="135"/>
                </a:lnTo>
                <a:lnTo>
                  <a:pt x="557" y="153"/>
                </a:lnTo>
                <a:lnTo>
                  <a:pt x="573" y="177"/>
                </a:lnTo>
                <a:lnTo>
                  <a:pt x="576" y="226"/>
                </a:lnTo>
                <a:lnTo>
                  <a:pt x="574" y="238"/>
                </a:lnTo>
                <a:lnTo>
                  <a:pt x="581" y="253"/>
                </a:lnTo>
                <a:lnTo>
                  <a:pt x="612" y="307"/>
                </a:lnTo>
                <a:lnTo>
                  <a:pt x="339" y="303"/>
                </a:lnTo>
                <a:lnTo>
                  <a:pt x="133" y="294"/>
                </a:lnTo>
                <a:lnTo>
                  <a:pt x="141" y="201"/>
                </a:lnTo>
                <a:lnTo>
                  <a:pt x="0" y="188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10" name="Freeform 38"/>
          <p:cNvSpPr>
            <a:spLocks noChangeArrowheads="1"/>
          </p:cNvSpPr>
          <p:nvPr/>
        </p:nvSpPr>
        <p:spPr bwMode="auto">
          <a:xfrm>
            <a:off x="2391154" y="2515052"/>
            <a:ext cx="750321" cy="1127852"/>
          </a:xfrm>
          <a:custGeom>
            <a:avLst/>
            <a:gdLst/>
            <a:ahLst/>
            <a:cxnLst>
              <a:cxn ang="0">
                <a:pos x="0" y="267"/>
              </a:cxn>
              <a:cxn ang="0">
                <a:pos x="23" y="310"/>
              </a:cxn>
              <a:cxn ang="0">
                <a:pos x="298" y="730"/>
              </a:cxn>
              <a:cxn ang="0">
                <a:pos x="309" y="630"/>
              </a:cxn>
              <a:cxn ang="0">
                <a:pos x="328" y="625"/>
              </a:cxn>
              <a:cxn ang="0">
                <a:pos x="355" y="642"/>
              </a:cxn>
              <a:cxn ang="0">
                <a:pos x="381" y="555"/>
              </a:cxn>
              <a:cxn ang="0">
                <a:pos x="471" y="96"/>
              </a:cxn>
              <a:cxn ang="0">
                <a:pos x="269" y="48"/>
              </a:cxn>
              <a:cxn ang="0">
                <a:pos x="70" y="0"/>
              </a:cxn>
              <a:cxn ang="0">
                <a:pos x="0" y="267"/>
              </a:cxn>
            </a:cxnLst>
            <a:rect l="0" t="0" r="r" b="b"/>
            <a:pathLst>
              <a:path w="471" h="730">
                <a:moveTo>
                  <a:pt x="0" y="267"/>
                </a:moveTo>
                <a:lnTo>
                  <a:pt x="23" y="310"/>
                </a:lnTo>
                <a:lnTo>
                  <a:pt x="298" y="730"/>
                </a:lnTo>
                <a:lnTo>
                  <a:pt x="309" y="630"/>
                </a:lnTo>
                <a:lnTo>
                  <a:pt x="328" y="625"/>
                </a:lnTo>
                <a:lnTo>
                  <a:pt x="355" y="642"/>
                </a:lnTo>
                <a:lnTo>
                  <a:pt x="381" y="555"/>
                </a:lnTo>
                <a:lnTo>
                  <a:pt x="471" y="96"/>
                </a:lnTo>
                <a:lnTo>
                  <a:pt x="269" y="48"/>
                </a:lnTo>
                <a:lnTo>
                  <a:pt x="70" y="0"/>
                </a:lnTo>
                <a:lnTo>
                  <a:pt x="0" y="267"/>
                </a:lnTo>
                <a:close/>
              </a:path>
            </a:pathLst>
          </a:custGeom>
          <a:solidFill>
            <a:srgbClr val="BE0E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11" name="Freeform 39"/>
          <p:cNvSpPr>
            <a:spLocks noChangeArrowheads="1"/>
          </p:cNvSpPr>
          <p:nvPr/>
        </p:nvSpPr>
        <p:spPr bwMode="auto">
          <a:xfrm>
            <a:off x="7652965" y="2054641"/>
            <a:ext cx="187979" cy="395521"/>
          </a:xfrm>
          <a:custGeom>
            <a:avLst/>
            <a:gdLst/>
            <a:ahLst/>
            <a:cxnLst>
              <a:cxn ang="0">
                <a:pos x="0" y="175"/>
              </a:cxn>
              <a:cxn ang="0">
                <a:pos x="4" y="120"/>
              </a:cxn>
              <a:cxn ang="0">
                <a:pos x="20" y="94"/>
              </a:cxn>
              <a:cxn ang="0">
                <a:pos x="21" y="33"/>
              </a:cxn>
              <a:cxn ang="0">
                <a:pos x="21" y="12"/>
              </a:cxn>
              <a:cxn ang="0">
                <a:pos x="39" y="0"/>
              </a:cxn>
              <a:cxn ang="0">
                <a:pos x="92" y="161"/>
              </a:cxn>
              <a:cxn ang="0">
                <a:pos x="118" y="196"/>
              </a:cxn>
              <a:cxn ang="0">
                <a:pos x="118" y="205"/>
              </a:cxn>
              <a:cxn ang="0">
                <a:pos x="117" y="217"/>
              </a:cxn>
              <a:cxn ang="0">
                <a:pos x="93" y="235"/>
              </a:cxn>
              <a:cxn ang="0">
                <a:pos x="9" y="256"/>
              </a:cxn>
              <a:cxn ang="0">
                <a:pos x="0" y="175"/>
              </a:cxn>
            </a:cxnLst>
            <a:rect l="0" t="0" r="r" b="b"/>
            <a:pathLst>
              <a:path w="118" h="256">
                <a:moveTo>
                  <a:pt x="0" y="175"/>
                </a:moveTo>
                <a:lnTo>
                  <a:pt x="4" y="120"/>
                </a:lnTo>
                <a:lnTo>
                  <a:pt x="20" y="94"/>
                </a:lnTo>
                <a:lnTo>
                  <a:pt x="21" y="33"/>
                </a:lnTo>
                <a:lnTo>
                  <a:pt x="21" y="12"/>
                </a:lnTo>
                <a:lnTo>
                  <a:pt x="39" y="0"/>
                </a:lnTo>
                <a:lnTo>
                  <a:pt x="92" y="161"/>
                </a:lnTo>
                <a:lnTo>
                  <a:pt x="118" y="196"/>
                </a:lnTo>
                <a:lnTo>
                  <a:pt x="118" y="205"/>
                </a:lnTo>
                <a:lnTo>
                  <a:pt x="117" y="217"/>
                </a:lnTo>
                <a:lnTo>
                  <a:pt x="93" y="235"/>
                </a:lnTo>
                <a:lnTo>
                  <a:pt x="9" y="256"/>
                </a:lnTo>
                <a:lnTo>
                  <a:pt x="0" y="175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12" name="Freeform 40"/>
          <p:cNvSpPr>
            <a:spLocks noChangeArrowheads="1"/>
          </p:cNvSpPr>
          <p:nvPr/>
        </p:nvSpPr>
        <p:spPr bwMode="auto">
          <a:xfrm>
            <a:off x="7441091" y="2698908"/>
            <a:ext cx="159304" cy="350716"/>
          </a:xfrm>
          <a:custGeom>
            <a:avLst/>
            <a:gdLst/>
            <a:ahLst/>
            <a:cxnLst>
              <a:cxn ang="0">
                <a:pos x="0" y="168"/>
              </a:cxn>
              <a:cxn ang="0">
                <a:pos x="2" y="154"/>
              </a:cxn>
              <a:cxn ang="0">
                <a:pos x="21" y="145"/>
              </a:cxn>
              <a:cxn ang="0">
                <a:pos x="31" y="123"/>
              </a:cxn>
              <a:cxn ang="0">
                <a:pos x="46" y="112"/>
              </a:cxn>
              <a:cxn ang="0">
                <a:pos x="2" y="79"/>
              </a:cxn>
              <a:cxn ang="0">
                <a:pos x="0" y="43"/>
              </a:cxn>
              <a:cxn ang="0">
                <a:pos x="20" y="0"/>
              </a:cxn>
              <a:cxn ang="0">
                <a:pos x="82" y="20"/>
              </a:cxn>
              <a:cxn ang="0">
                <a:pos x="85" y="29"/>
              </a:cxn>
              <a:cxn ang="0">
                <a:pos x="78" y="55"/>
              </a:cxn>
              <a:cxn ang="0">
                <a:pos x="71" y="63"/>
              </a:cxn>
              <a:cxn ang="0">
                <a:pos x="69" y="74"/>
              </a:cxn>
              <a:cxn ang="0">
                <a:pos x="76" y="79"/>
              </a:cxn>
              <a:cxn ang="0">
                <a:pos x="82" y="79"/>
              </a:cxn>
              <a:cxn ang="0">
                <a:pos x="91" y="79"/>
              </a:cxn>
              <a:cxn ang="0">
                <a:pos x="87" y="73"/>
              </a:cxn>
              <a:cxn ang="0">
                <a:pos x="94" y="74"/>
              </a:cxn>
              <a:cxn ang="0">
                <a:pos x="96" y="89"/>
              </a:cxn>
              <a:cxn ang="0">
                <a:pos x="100" y="136"/>
              </a:cxn>
              <a:cxn ang="0">
                <a:pos x="95" y="123"/>
              </a:cxn>
              <a:cxn ang="0">
                <a:pos x="94" y="114"/>
              </a:cxn>
              <a:cxn ang="0">
                <a:pos x="92" y="118"/>
              </a:cxn>
              <a:cxn ang="0">
                <a:pos x="94" y="130"/>
              </a:cxn>
              <a:cxn ang="0">
                <a:pos x="92" y="136"/>
              </a:cxn>
              <a:cxn ang="0">
                <a:pos x="94" y="149"/>
              </a:cxn>
              <a:cxn ang="0">
                <a:pos x="87" y="163"/>
              </a:cxn>
              <a:cxn ang="0">
                <a:pos x="82" y="163"/>
              </a:cxn>
              <a:cxn ang="0">
                <a:pos x="82" y="174"/>
              </a:cxn>
              <a:cxn ang="0">
                <a:pos x="74" y="190"/>
              </a:cxn>
              <a:cxn ang="0">
                <a:pos x="59" y="227"/>
              </a:cxn>
              <a:cxn ang="0">
                <a:pos x="52" y="227"/>
              </a:cxn>
              <a:cxn ang="0">
                <a:pos x="53" y="212"/>
              </a:cxn>
              <a:cxn ang="0">
                <a:pos x="52" y="207"/>
              </a:cxn>
              <a:cxn ang="0">
                <a:pos x="37" y="208"/>
              </a:cxn>
              <a:cxn ang="0">
                <a:pos x="12" y="192"/>
              </a:cxn>
              <a:cxn ang="0">
                <a:pos x="2" y="185"/>
              </a:cxn>
              <a:cxn ang="0">
                <a:pos x="0" y="168"/>
              </a:cxn>
            </a:cxnLst>
            <a:rect l="0" t="0" r="r" b="b"/>
            <a:pathLst>
              <a:path w="100" h="227">
                <a:moveTo>
                  <a:pt x="0" y="168"/>
                </a:moveTo>
                <a:lnTo>
                  <a:pt x="2" y="154"/>
                </a:lnTo>
                <a:lnTo>
                  <a:pt x="21" y="145"/>
                </a:lnTo>
                <a:lnTo>
                  <a:pt x="31" y="123"/>
                </a:lnTo>
                <a:lnTo>
                  <a:pt x="46" y="112"/>
                </a:lnTo>
                <a:lnTo>
                  <a:pt x="2" y="79"/>
                </a:lnTo>
                <a:lnTo>
                  <a:pt x="0" y="43"/>
                </a:lnTo>
                <a:lnTo>
                  <a:pt x="20" y="0"/>
                </a:lnTo>
                <a:lnTo>
                  <a:pt x="82" y="20"/>
                </a:lnTo>
                <a:lnTo>
                  <a:pt x="85" y="29"/>
                </a:lnTo>
                <a:lnTo>
                  <a:pt x="78" y="55"/>
                </a:lnTo>
                <a:lnTo>
                  <a:pt x="71" y="63"/>
                </a:lnTo>
                <a:lnTo>
                  <a:pt x="69" y="74"/>
                </a:lnTo>
                <a:lnTo>
                  <a:pt x="76" y="79"/>
                </a:lnTo>
                <a:lnTo>
                  <a:pt x="82" y="79"/>
                </a:lnTo>
                <a:lnTo>
                  <a:pt x="91" y="79"/>
                </a:lnTo>
                <a:lnTo>
                  <a:pt x="87" y="73"/>
                </a:lnTo>
                <a:lnTo>
                  <a:pt x="94" y="74"/>
                </a:lnTo>
                <a:lnTo>
                  <a:pt x="96" y="89"/>
                </a:lnTo>
                <a:lnTo>
                  <a:pt x="100" y="136"/>
                </a:lnTo>
                <a:lnTo>
                  <a:pt x="95" y="123"/>
                </a:lnTo>
                <a:lnTo>
                  <a:pt x="94" y="114"/>
                </a:lnTo>
                <a:lnTo>
                  <a:pt x="92" y="118"/>
                </a:lnTo>
                <a:lnTo>
                  <a:pt x="94" y="130"/>
                </a:lnTo>
                <a:lnTo>
                  <a:pt x="92" y="136"/>
                </a:lnTo>
                <a:lnTo>
                  <a:pt x="94" y="149"/>
                </a:lnTo>
                <a:lnTo>
                  <a:pt x="87" y="163"/>
                </a:lnTo>
                <a:lnTo>
                  <a:pt x="82" y="163"/>
                </a:lnTo>
                <a:lnTo>
                  <a:pt x="82" y="174"/>
                </a:lnTo>
                <a:lnTo>
                  <a:pt x="74" y="190"/>
                </a:lnTo>
                <a:lnTo>
                  <a:pt x="59" y="227"/>
                </a:lnTo>
                <a:lnTo>
                  <a:pt x="52" y="227"/>
                </a:lnTo>
                <a:lnTo>
                  <a:pt x="53" y="212"/>
                </a:lnTo>
                <a:lnTo>
                  <a:pt x="52" y="207"/>
                </a:lnTo>
                <a:lnTo>
                  <a:pt x="37" y="208"/>
                </a:lnTo>
                <a:lnTo>
                  <a:pt x="12" y="192"/>
                </a:lnTo>
                <a:lnTo>
                  <a:pt x="2" y="185"/>
                </a:lnTo>
                <a:lnTo>
                  <a:pt x="0" y="168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13" name="Freeform 41"/>
          <p:cNvSpPr>
            <a:spLocks noChangeArrowheads="1"/>
          </p:cNvSpPr>
          <p:nvPr/>
        </p:nvSpPr>
        <p:spPr bwMode="auto">
          <a:xfrm>
            <a:off x="3456897" y="3469865"/>
            <a:ext cx="836347" cy="823487"/>
          </a:xfrm>
          <a:custGeom>
            <a:avLst/>
            <a:gdLst/>
            <a:ahLst/>
            <a:cxnLst>
              <a:cxn ang="0">
                <a:pos x="0" y="525"/>
              </a:cxn>
              <a:cxn ang="0">
                <a:pos x="67" y="533"/>
              </a:cxn>
              <a:cxn ang="0">
                <a:pos x="74" y="492"/>
              </a:cxn>
              <a:cxn ang="0">
                <a:pos x="204" y="509"/>
              </a:cxn>
              <a:cxn ang="0">
                <a:pos x="200" y="491"/>
              </a:cxn>
              <a:cxn ang="0">
                <a:pos x="218" y="491"/>
              </a:cxn>
              <a:cxn ang="0">
                <a:pos x="480" y="516"/>
              </a:cxn>
              <a:cxn ang="0">
                <a:pos x="520" y="96"/>
              </a:cxn>
              <a:cxn ang="0">
                <a:pos x="525" y="50"/>
              </a:cxn>
              <a:cxn ang="0">
                <a:pos x="302" y="26"/>
              </a:cxn>
              <a:cxn ang="0">
                <a:pos x="79" y="0"/>
              </a:cxn>
              <a:cxn ang="0">
                <a:pos x="0" y="525"/>
              </a:cxn>
            </a:cxnLst>
            <a:rect l="0" t="0" r="r" b="b"/>
            <a:pathLst>
              <a:path w="525" h="533">
                <a:moveTo>
                  <a:pt x="0" y="525"/>
                </a:moveTo>
                <a:lnTo>
                  <a:pt x="67" y="533"/>
                </a:lnTo>
                <a:lnTo>
                  <a:pt x="74" y="492"/>
                </a:lnTo>
                <a:lnTo>
                  <a:pt x="204" y="509"/>
                </a:lnTo>
                <a:lnTo>
                  <a:pt x="200" y="491"/>
                </a:lnTo>
                <a:lnTo>
                  <a:pt x="218" y="491"/>
                </a:lnTo>
                <a:lnTo>
                  <a:pt x="480" y="516"/>
                </a:lnTo>
                <a:lnTo>
                  <a:pt x="520" y="96"/>
                </a:lnTo>
                <a:lnTo>
                  <a:pt x="525" y="50"/>
                </a:lnTo>
                <a:lnTo>
                  <a:pt x="302" y="26"/>
                </a:lnTo>
                <a:lnTo>
                  <a:pt x="79" y="0"/>
                </a:lnTo>
                <a:lnTo>
                  <a:pt x="0" y="525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14" name="Freeform 42"/>
          <p:cNvSpPr>
            <a:spLocks noChangeArrowheads="1"/>
          </p:cNvSpPr>
          <p:nvPr/>
        </p:nvSpPr>
        <p:spPr bwMode="auto">
          <a:xfrm>
            <a:off x="6533060" y="3415790"/>
            <a:ext cx="1009987" cy="437236"/>
          </a:xfrm>
          <a:custGeom>
            <a:avLst/>
            <a:gdLst/>
            <a:ahLst/>
            <a:cxnLst>
              <a:cxn ang="0">
                <a:pos x="0" y="244"/>
              </a:cxn>
              <a:cxn ang="0">
                <a:pos x="145" y="205"/>
              </a:cxn>
              <a:cxn ang="0">
                <a:pos x="291" y="221"/>
              </a:cxn>
              <a:cxn ang="0">
                <a:pos x="454" y="283"/>
              </a:cxn>
              <a:cxn ang="0">
                <a:pos x="492" y="274"/>
              </a:cxn>
              <a:cxn ang="0">
                <a:pos x="503" y="263"/>
              </a:cxn>
              <a:cxn ang="0">
                <a:pos x="518" y="214"/>
              </a:cxn>
              <a:cxn ang="0">
                <a:pos x="527" y="200"/>
              </a:cxn>
              <a:cxn ang="0">
                <a:pos x="522" y="188"/>
              </a:cxn>
              <a:cxn ang="0">
                <a:pos x="531" y="199"/>
              </a:cxn>
              <a:cxn ang="0">
                <a:pos x="543" y="193"/>
              </a:cxn>
              <a:cxn ang="0">
                <a:pos x="543" y="180"/>
              </a:cxn>
              <a:cxn ang="0">
                <a:pos x="552" y="188"/>
              </a:cxn>
              <a:cxn ang="0">
                <a:pos x="592" y="175"/>
              </a:cxn>
              <a:cxn ang="0">
                <a:pos x="601" y="147"/>
              </a:cxn>
              <a:cxn ang="0">
                <a:pos x="591" y="143"/>
              </a:cxn>
              <a:cxn ang="0">
                <a:pos x="587" y="155"/>
              </a:cxn>
              <a:cxn ang="0">
                <a:pos x="575" y="161"/>
              </a:cxn>
              <a:cxn ang="0">
                <a:pos x="543" y="147"/>
              </a:cxn>
              <a:cxn ang="0">
                <a:pos x="568" y="155"/>
              </a:cxn>
              <a:cxn ang="0">
                <a:pos x="572" y="135"/>
              </a:cxn>
              <a:cxn ang="0">
                <a:pos x="572" y="124"/>
              </a:cxn>
              <a:cxn ang="0">
                <a:pos x="558" y="107"/>
              </a:cxn>
              <a:cxn ang="0">
                <a:pos x="572" y="114"/>
              </a:cxn>
              <a:cxn ang="0">
                <a:pos x="572" y="102"/>
              </a:cxn>
              <a:cxn ang="0">
                <a:pos x="575" y="104"/>
              </a:cxn>
              <a:cxn ang="0">
                <a:pos x="589" y="107"/>
              </a:cxn>
              <a:cxn ang="0">
                <a:pos x="599" y="116"/>
              </a:cxn>
              <a:cxn ang="0">
                <a:pos x="619" y="102"/>
              </a:cxn>
              <a:cxn ang="0">
                <a:pos x="634" y="85"/>
              </a:cxn>
              <a:cxn ang="0">
                <a:pos x="624" y="59"/>
              </a:cxn>
              <a:cxn ang="0">
                <a:pos x="610" y="85"/>
              </a:cxn>
              <a:cxn ang="0">
                <a:pos x="601" y="53"/>
              </a:cxn>
              <a:cxn ang="0">
                <a:pos x="556" y="67"/>
              </a:cxn>
              <a:cxn ang="0">
                <a:pos x="570" y="47"/>
              </a:cxn>
              <a:cxn ang="0">
                <a:pos x="590" y="22"/>
              </a:cxn>
              <a:cxn ang="0">
                <a:pos x="602" y="22"/>
              </a:cxn>
              <a:cxn ang="0">
                <a:pos x="607" y="9"/>
              </a:cxn>
              <a:cxn ang="0">
                <a:pos x="368" y="43"/>
              </a:cxn>
              <a:cxn ang="0">
                <a:pos x="178" y="90"/>
              </a:cxn>
              <a:cxn ang="0">
                <a:pos x="154" y="119"/>
              </a:cxn>
              <a:cxn ang="0">
                <a:pos x="133" y="124"/>
              </a:cxn>
              <a:cxn ang="0">
                <a:pos x="114" y="128"/>
              </a:cxn>
              <a:cxn ang="0">
                <a:pos x="91" y="154"/>
              </a:cxn>
              <a:cxn ang="0">
                <a:pos x="18" y="214"/>
              </a:cxn>
            </a:cxnLst>
            <a:rect l="0" t="0" r="r" b="b"/>
            <a:pathLst>
              <a:path w="634" h="283">
                <a:moveTo>
                  <a:pt x="0" y="222"/>
                </a:moveTo>
                <a:lnTo>
                  <a:pt x="0" y="244"/>
                </a:lnTo>
                <a:lnTo>
                  <a:pt x="91" y="233"/>
                </a:lnTo>
                <a:lnTo>
                  <a:pt x="145" y="205"/>
                </a:lnTo>
                <a:lnTo>
                  <a:pt x="247" y="194"/>
                </a:lnTo>
                <a:lnTo>
                  <a:pt x="291" y="221"/>
                </a:lnTo>
                <a:lnTo>
                  <a:pt x="353" y="211"/>
                </a:lnTo>
                <a:lnTo>
                  <a:pt x="454" y="283"/>
                </a:lnTo>
                <a:lnTo>
                  <a:pt x="464" y="276"/>
                </a:lnTo>
                <a:lnTo>
                  <a:pt x="492" y="274"/>
                </a:lnTo>
                <a:lnTo>
                  <a:pt x="495" y="253"/>
                </a:lnTo>
                <a:lnTo>
                  <a:pt x="503" y="263"/>
                </a:lnTo>
                <a:lnTo>
                  <a:pt x="509" y="233"/>
                </a:lnTo>
                <a:lnTo>
                  <a:pt x="518" y="214"/>
                </a:lnTo>
                <a:lnTo>
                  <a:pt x="534" y="205"/>
                </a:lnTo>
                <a:lnTo>
                  <a:pt x="527" y="200"/>
                </a:lnTo>
                <a:lnTo>
                  <a:pt x="531" y="194"/>
                </a:lnTo>
                <a:lnTo>
                  <a:pt x="522" y="188"/>
                </a:lnTo>
                <a:lnTo>
                  <a:pt x="532" y="194"/>
                </a:lnTo>
                <a:lnTo>
                  <a:pt x="531" y="199"/>
                </a:lnTo>
                <a:lnTo>
                  <a:pt x="538" y="202"/>
                </a:lnTo>
                <a:lnTo>
                  <a:pt x="543" y="193"/>
                </a:lnTo>
                <a:lnTo>
                  <a:pt x="550" y="191"/>
                </a:lnTo>
                <a:lnTo>
                  <a:pt x="543" y="180"/>
                </a:lnTo>
                <a:lnTo>
                  <a:pt x="550" y="180"/>
                </a:lnTo>
                <a:lnTo>
                  <a:pt x="552" y="188"/>
                </a:lnTo>
                <a:lnTo>
                  <a:pt x="572" y="176"/>
                </a:lnTo>
                <a:lnTo>
                  <a:pt x="592" y="175"/>
                </a:lnTo>
                <a:lnTo>
                  <a:pt x="607" y="153"/>
                </a:lnTo>
                <a:lnTo>
                  <a:pt x="601" y="147"/>
                </a:lnTo>
                <a:lnTo>
                  <a:pt x="594" y="153"/>
                </a:lnTo>
                <a:lnTo>
                  <a:pt x="591" y="143"/>
                </a:lnTo>
                <a:lnTo>
                  <a:pt x="582" y="152"/>
                </a:lnTo>
                <a:lnTo>
                  <a:pt x="587" y="155"/>
                </a:lnTo>
                <a:lnTo>
                  <a:pt x="579" y="153"/>
                </a:lnTo>
                <a:lnTo>
                  <a:pt x="575" y="161"/>
                </a:lnTo>
                <a:lnTo>
                  <a:pt x="558" y="159"/>
                </a:lnTo>
                <a:lnTo>
                  <a:pt x="543" y="147"/>
                </a:lnTo>
                <a:lnTo>
                  <a:pt x="543" y="143"/>
                </a:lnTo>
                <a:lnTo>
                  <a:pt x="568" y="155"/>
                </a:lnTo>
                <a:lnTo>
                  <a:pt x="582" y="136"/>
                </a:lnTo>
                <a:lnTo>
                  <a:pt x="572" y="135"/>
                </a:lnTo>
                <a:lnTo>
                  <a:pt x="582" y="123"/>
                </a:lnTo>
                <a:lnTo>
                  <a:pt x="572" y="124"/>
                </a:lnTo>
                <a:lnTo>
                  <a:pt x="538" y="114"/>
                </a:lnTo>
                <a:lnTo>
                  <a:pt x="558" y="107"/>
                </a:lnTo>
                <a:lnTo>
                  <a:pt x="572" y="116"/>
                </a:lnTo>
                <a:lnTo>
                  <a:pt x="572" y="114"/>
                </a:lnTo>
                <a:lnTo>
                  <a:pt x="568" y="102"/>
                </a:lnTo>
                <a:lnTo>
                  <a:pt x="572" y="102"/>
                </a:lnTo>
                <a:lnTo>
                  <a:pt x="582" y="98"/>
                </a:lnTo>
                <a:lnTo>
                  <a:pt x="575" y="104"/>
                </a:lnTo>
                <a:lnTo>
                  <a:pt x="582" y="116"/>
                </a:lnTo>
                <a:lnTo>
                  <a:pt x="589" y="107"/>
                </a:lnTo>
                <a:lnTo>
                  <a:pt x="592" y="116"/>
                </a:lnTo>
                <a:lnTo>
                  <a:pt x="599" y="116"/>
                </a:lnTo>
                <a:lnTo>
                  <a:pt x="612" y="114"/>
                </a:lnTo>
                <a:lnTo>
                  <a:pt x="619" y="102"/>
                </a:lnTo>
                <a:lnTo>
                  <a:pt x="622" y="85"/>
                </a:lnTo>
                <a:lnTo>
                  <a:pt x="634" y="85"/>
                </a:lnTo>
                <a:lnTo>
                  <a:pt x="634" y="72"/>
                </a:lnTo>
                <a:lnTo>
                  <a:pt x="624" y="59"/>
                </a:lnTo>
                <a:lnTo>
                  <a:pt x="619" y="59"/>
                </a:lnTo>
                <a:lnTo>
                  <a:pt x="610" y="85"/>
                </a:lnTo>
                <a:lnTo>
                  <a:pt x="602" y="69"/>
                </a:lnTo>
                <a:lnTo>
                  <a:pt x="601" y="53"/>
                </a:lnTo>
                <a:lnTo>
                  <a:pt x="582" y="61"/>
                </a:lnTo>
                <a:lnTo>
                  <a:pt x="556" y="67"/>
                </a:lnTo>
                <a:lnTo>
                  <a:pt x="558" y="57"/>
                </a:lnTo>
                <a:lnTo>
                  <a:pt x="570" y="47"/>
                </a:lnTo>
                <a:lnTo>
                  <a:pt x="599" y="38"/>
                </a:lnTo>
                <a:lnTo>
                  <a:pt x="590" y="22"/>
                </a:lnTo>
                <a:lnTo>
                  <a:pt x="612" y="35"/>
                </a:lnTo>
                <a:lnTo>
                  <a:pt x="602" y="22"/>
                </a:lnTo>
                <a:lnTo>
                  <a:pt x="619" y="38"/>
                </a:lnTo>
                <a:lnTo>
                  <a:pt x="607" y="9"/>
                </a:lnTo>
                <a:lnTo>
                  <a:pt x="592" y="0"/>
                </a:lnTo>
                <a:lnTo>
                  <a:pt x="368" y="43"/>
                </a:lnTo>
                <a:lnTo>
                  <a:pt x="182" y="67"/>
                </a:lnTo>
                <a:lnTo>
                  <a:pt x="178" y="90"/>
                </a:lnTo>
                <a:lnTo>
                  <a:pt x="169" y="93"/>
                </a:lnTo>
                <a:lnTo>
                  <a:pt x="154" y="119"/>
                </a:lnTo>
                <a:lnTo>
                  <a:pt x="143" y="117"/>
                </a:lnTo>
                <a:lnTo>
                  <a:pt x="133" y="124"/>
                </a:lnTo>
                <a:lnTo>
                  <a:pt x="126" y="132"/>
                </a:lnTo>
                <a:lnTo>
                  <a:pt x="114" y="128"/>
                </a:lnTo>
                <a:lnTo>
                  <a:pt x="96" y="143"/>
                </a:lnTo>
                <a:lnTo>
                  <a:pt x="91" y="154"/>
                </a:lnTo>
                <a:lnTo>
                  <a:pt x="22" y="195"/>
                </a:lnTo>
                <a:lnTo>
                  <a:pt x="18" y="214"/>
                </a:lnTo>
                <a:lnTo>
                  <a:pt x="0" y="222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15" name="Freeform 43"/>
          <p:cNvSpPr>
            <a:spLocks noChangeArrowheads="1"/>
          </p:cNvSpPr>
          <p:nvPr/>
        </p:nvSpPr>
        <p:spPr bwMode="auto">
          <a:xfrm>
            <a:off x="4290058" y="1804350"/>
            <a:ext cx="780590" cy="475861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22" y="0"/>
              </a:cxn>
              <a:cxn ang="0">
                <a:pos x="268" y="18"/>
              </a:cxn>
              <a:cxn ang="0">
                <a:pos x="451" y="23"/>
              </a:cxn>
              <a:cxn ang="0">
                <a:pos x="454" y="100"/>
              </a:cxn>
              <a:cxn ang="0">
                <a:pos x="472" y="162"/>
              </a:cxn>
              <a:cxn ang="0">
                <a:pos x="473" y="243"/>
              </a:cxn>
              <a:cxn ang="0">
                <a:pos x="490" y="308"/>
              </a:cxn>
              <a:cxn ang="0">
                <a:pos x="230" y="299"/>
              </a:cxn>
              <a:cxn ang="0">
                <a:pos x="0" y="282"/>
              </a:cxn>
            </a:cxnLst>
            <a:rect l="0" t="0" r="r" b="b"/>
            <a:pathLst>
              <a:path w="490" h="308">
                <a:moveTo>
                  <a:pt x="0" y="282"/>
                </a:moveTo>
                <a:lnTo>
                  <a:pt x="22" y="0"/>
                </a:lnTo>
                <a:lnTo>
                  <a:pt x="268" y="18"/>
                </a:lnTo>
                <a:lnTo>
                  <a:pt x="451" y="23"/>
                </a:lnTo>
                <a:lnTo>
                  <a:pt x="454" y="100"/>
                </a:lnTo>
                <a:lnTo>
                  <a:pt x="472" y="162"/>
                </a:lnTo>
                <a:lnTo>
                  <a:pt x="473" y="243"/>
                </a:lnTo>
                <a:lnTo>
                  <a:pt x="490" y="308"/>
                </a:lnTo>
                <a:lnTo>
                  <a:pt x="230" y="299"/>
                </a:lnTo>
                <a:lnTo>
                  <a:pt x="0" y="282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16" name="Freeform 44"/>
          <p:cNvSpPr>
            <a:spLocks noChangeArrowheads="1"/>
          </p:cNvSpPr>
          <p:nvPr/>
        </p:nvSpPr>
        <p:spPr bwMode="auto">
          <a:xfrm>
            <a:off x="6356230" y="2729808"/>
            <a:ext cx="500215" cy="542297"/>
          </a:xfrm>
          <a:custGeom>
            <a:avLst/>
            <a:gdLst/>
            <a:ahLst/>
            <a:cxnLst>
              <a:cxn ang="0">
                <a:pos x="0" y="62"/>
              </a:cxn>
              <a:cxn ang="0">
                <a:pos x="30" y="306"/>
              </a:cxn>
              <a:cxn ang="0">
                <a:pos x="53" y="305"/>
              </a:cxn>
              <a:cxn ang="0">
                <a:pos x="67" y="312"/>
              </a:cxn>
              <a:cxn ang="0">
                <a:pos x="75" y="327"/>
              </a:cxn>
              <a:cxn ang="0">
                <a:pos x="99" y="333"/>
              </a:cxn>
              <a:cxn ang="0">
                <a:pos x="113" y="339"/>
              </a:cxn>
              <a:cxn ang="0">
                <a:pos x="150" y="338"/>
              </a:cxn>
              <a:cxn ang="0">
                <a:pos x="163" y="327"/>
              </a:cxn>
              <a:cxn ang="0">
                <a:pos x="200" y="351"/>
              </a:cxn>
              <a:cxn ang="0">
                <a:pos x="221" y="333"/>
              </a:cxn>
              <a:cxn ang="0">
                <a:pos x="227" y="293"/>
              </a:cxn>
              <a:cxn ang="0">
                <a:pos x="243" y="299"/>
              </a:cxn>
              <a:cxn ang="0">
                <a:pos x="251" y="268"/>
              </a:cxn>
              <a:cxn ang="0">
                <a:pos x="289" y="240"/>
              </a:cxn>
              <a:cxn ang="0">
                <a:pos x="302" y="222"/>
              </a:cxn>
              <a:cxn ang="0">
                <a:pos x="310" y="146"/>
              </a:cxn>
              <a:cxn ang="0">
                <a:pos x="303" y="129"/>
              </a:cxn>
              <a:cxn ang="0">
                <a:pos x="314" y="125"/>
              </a:cxn>
              <a:cxn ang="0">
                <a:pos x="294" y="0"/>
              </a:cxn>
              <a:cxn ang="0">
                <a:pos x="263" y="14"/>
              </a:cxn>
              <a:cxn ang="0">
                <a:pos x="243" y="28"/>
              </a:cxn>
              <a:cxn ang="0">
                <a:pos x="233" y="40"/>
              </a:cxn>
              <a:cxn ang="0">
                <a:pos x="214" y="59"/>
              </a:cxn>
              <a:cxn ang="0">
                <a:pos x="197" y="59"/>
              </a:cxn>
              <a:cxn ang="0">
                <a:pos x="175" y="69"/>
              </a:cxn>
              <a:cxn ang="0">
                <a:pos x="166" y="72"/>
              </a:cxn>
              <a:cxn ang="0">
                <a:pos x="152" y="69"/>
              </a:cxn>
              <a:cxn ang="0">
                <a:pos x="135" y="75"/>
              </a:cxn>
              <a:cxn ang="0">
                <a:pos x="133" y="71"/>
              </a:cxn>
              <a:cxn ang="0">
                <a:pos x="151" y="60"/>
              </a:cxn>
              <a:cxn ang="0">
                <a:pos x="150" y="60"/>
              </a:cxn>
              <a:cxn ang="0">
                <a:pos x="140" y="59"/>
              </a:cxn>
              <a:cxn ang="0">
                <a:pos x="133" y="62"/>
              </a:cxn>
              <a:cxn ang="0">
                <a:pos x="105" y="52"/>
              </a:cxn>
              <a:cxn ang="0">
                <a:pos x="92" y="59"/>
              </a:cxn>
              <a:cxn ang="0">
                <a:pos x="97" y="50"/>
              </a:cxn>
              <a:cxn ang="0">
                <a:pos x="0" y="62"/>
              </a:cxn>
            </a:cxnLst>
            <a:rect l="0" t="0" r="r" b="b"/>
            <a:pathLst>
              <a:path w="314" h="351">
                <a:moveTo>
                  <a:pt x="0" y="62"/>
                </a:moveTo>
                <a:lnTo>
                  <a:pt x="30" y="306"/>
                </a:lnTo>
                <a:lnTo>
                  <a:pt x="53" y="305"/>
                </a:lnTo>
                <a:lnTo>
                  <a:pt x="67" y="312"/>
                </a:lnTo>
                <a:lnTo>
                  <a:pt x="75" y="327"/>
                </a:lnTo>
                <a:lnTo>
                  <a:pt x="99" y="333"/>
                </a:lnTo>
                <a:lnTo>
                  <a:pt x="113" y="339"/>
                </a:lnTo>
                <a:lnTo>
                  <a:pt x="150" y="338"/>
                </a:lnTo>
                <a:lnTo>
                  <a:pt x="163" y="327"/>
                </a:lnTo>
                <a:lnTo>
                  <a:pt x="200" y="351"/>
                </a:lnTo>
                <a:lnTo>
                  <a:pt x="221" y="333"/>
                </a:lnTo>
                <a:lnTo>
                  <a:pt x="227" y="293"/>
                </a:lnTo>
                <a:lnTo>
                  <a:pt x="243" y="299"/>
                </a:lnTo>
                <a:lnTo>
                  <a:pt x="251" y="268"/>
                </a:lnTo>
                <a:lnTo>
                  <a:pt x="289" y="240"/>
                </a:lnTo>
                <a:lnTo>
                  <a:pt x="302" y="222"/>
                </a:lnTo>
                <a:lnTo>
                  <a:pt x="310" y="146"/>
                </a:lnTo>
                <a:lnTo>
                  <a:pt x="303" y="129"/>
                </a:lnTo>
                <a:lnTo>
                  <a:pt x="314" y="125"/>
                </a:lnTo>
                <a:lnTo>
                  <a:pt x="294" y="0"/>
                </a:lnTo>
                <a:lnTo>
                  <a:pt x="263" y="14"/>
                </a:lnTo>
                <a:lnTo>
                  <a:pt x="243" y="28"/>
                </a:lnTo>
                <a:lnTo>
                  <a:pt x="233" y="40"/>
                </a:lnTo>
                <a:lnTo>
                  <a:pt x="214" y="59"/>
                </a:lnTo>
                <a:lnTo>
                  <a:pt x="197" y="59"/>
                </a:lnTo>
                <a:lnTo>
                  <a:pt x="175" y="69"/>
                </a:lnTo>
                <a:lnTo>
                  <a:pt x="166" y="72"/>
                </a:lnTo>
                <a:lnTo>
                  <a:pt x="152" y="69"/>
                </a:lnTo>
                <a:lnTo>
                  <a:pt x="135" y="75"/>
                </a:lnTo>
                <a:lnTo>
                  <a:pt x="133" y="71"/>
                </a:lnTo>
                <a:lnTo>
                  <a:pt x="151" y="60"/>
                </a:lnTo>
                <a:lnTo>
                  <a:pt x="150" y="60"/>
                </a:lnTo>
                <a:lnTo>
                  <a:pt x="140" y="59"/>
                </a:lnTo>
                <a:lnTo>
                  <a:pt x="133" y="62"/>
                </a:lnTo>
                <a:lnTo>
                  <a:pt x="105" y="52"/>
                </a:lnTo>
                <a:lnTo>
                  <a:pt x="92" y="59"/>
                </a:lnTo>
                <a:lnTo>
                  <a:pt x="97" y="50"/>
                </a:lnTo>
                <a:lnTo>
                  <a:pt x="0" y="62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17" name="Freeform 45"/>
          <p:cNvSpPr>
            <a:spLocks noChangeArrowheads="1"/>
          </p:cNvSpPr>
          <p:nvPr/>
        </p:nvSpPr>
        <p:spPr bwMode="auto">
          <a:xfrm>
            <a:off x="4285278" y="3547116"/>
            <a:ext cx="1022732" cy="516031"/>
          </a:xfrm>
          <a:custGeom>
            <a:avLst/>
            <a:gdLst/>
            <a:ahLst/>
            <a:cxnLst>
              <a:cxn ang="0">
                <a:pos x="0" y="46"/>
              </a:cxn>
              <a:cxn ang="0">
                <a:pos x="5" y="0"/>
              </a:cxn>
              <a:cxn ang="0">
                <a:pos x="72" y="3"/>
              </a:cxn>
              <a:cxn ang="0">
                <a:pos x="389" y="18"/>
              </a:cxn>
              <a:cxn ang="0">
                <a:pos x="625" y="17"/>
              </a:cxn>
              <a:cxn ang="0">
                <a:pos x="627" y="68"/>
              </a:cxn>
              <a:cxn ang="0">
                <a:pos x="642" y="168"/>
              </a:cxn>
              <a:cxn ang="0">
                <a:pos x="639" y="334"/>
              </a:cxn>
              <a:cxn ang="0">
                <a:pos x="619" y="329"/>
              </a:cxn>
              <a:cxn ang="0">
                <a:pos x="588" y="304"/>
              </a:cxn>
              <a:cxn ang="0">
                <a:pos x="576" y="309"/>
              </a:cxn>
              <a:cxn ang="0">
                <a:pos x="534" y="315"/>
              </a:cxn>
              <a:cxn ang="0">
                <a:pos x="493" y="329"/>
              </a:cxn>
              <a:cxn ang="0">
                <a:pos x="475" y="313"/>
              </a:cxn>
              <a:cxn ang="0">
                <a:pos x="455" y="316"/>
              </a:cxn>
              <a:cxn ang="0">
                <a:pos x="451" y="305"/>
              </a:cxn>
              <a:cxn ang="0">
                <a:pos x="436" y="316"/>
              </a:cxn>
              <a:cxn ang="0">
                <a:pos x="434" y="329"/>
              </a:cxn>
              <a:cxn ang="0">
                <a:pos x="431" y="309"/>
              </a:cxn>
              <a:cxn ang="0">
                <a:pos x="415" y="322"/>
              </a:cxn>
              <a:cxn ang="0">
                <a:pos x="389" y="300"/>
              </a:cxn>
              <a:cxn ang="0">
                <a:pos x="377" y="316"/>
              </a:cxn>
              <a:cxn ang="0">
                <a:pos x="370" y="308"/>
              </a:cxn>
              <a:cxn ang="0">
                <a:pos x="358" y="285"/>
              </a:cxn>
              <a:cxn ang="0">
                <a:pos x="335" y="285"/>
              </a:cxn>
              <a:cxn ang="0">
                <a:pos x="335" y="291"/>
              </a:cxn>
              <a:cxn ang="0">
                <a:pos x="321" y="282"/>
              </a:cxn>
              <a:cxn ang="0">
                <a:pos x="311" y="286"/>
              </a:cxn>
              <a:cxn ang="0">
                <a:pos x="293" y="279"/>
              </a:cxn>
              <a:cxn ang="0">
                <a:pos x="275" y="277"/>
              </a:cxn>
              <a:cxn ang="0">
                <a:pos x="276" y="263"/>
              </a:cxn>
              <a:cxn ang="0">
                <a:pos x="268" y="252"/>
              </a:cxn>
              <a:cxn ang="0">
                <a:pos x="262" y="260"/>
              </a:cxn>
              <a:cxn ang="0">
                <a:pos x="239" y="258"/>
              </a:cxn>
              <a:cxn ang="0">
                <a:pos x="217" y="241"/>
              </a:cxn>
              <a:cxn ang="0">
                <a:pos x="222" y="62"/>
              </a:cxn>
              <a:cxn ang="0">
                <a:pos x="0" y="46"/>
              </a:cxn>
            </a:cxnLst>
            <a:rect l="0" t="0" r="r" b="b"/>
            <a:pathLst>
              <a:path w="642" h="334">
                <a:moveTo>
                  <a:pt x="0" y="46"/>
                </a:moveTo>
                <a:lnTo>
                  <a:pt x="5" y="0"/>
                </a:lnTo>
                <a:lnTo>
                  <a:pt x="72" y="3"/>
                </a:lnTo>
                <a:lnTo>
                  <a:pt x="389" y="18"/>
                </a:lnTo>
                <a:lnTo>
                  <a:pt x="625" y="17"/>
                </a:lnTo>
                <a:lnTo>
                  <a:pt x="627" y="68"/>
                </a:lnTo>
                <a:lnTo>
                  <a:pt x="642" y="168"/>
                </a:lnTo>
                <a:lnTo>
                  <a:pt x="639" y="334"/>
                </a:lnTo>
                <a:lnTo>
                  <a:pt x="619" y="329"/>
                </a:lnTo>
                <a:lnTo>
                  <a:pt x="588" y="304"/>
                </a:lnTo>
                <a:lnTo>
                  <a:pt x="576" y="309"/>
                </a:lnTo>
                <a:lnTo>
                  <a:pt x="534" y="315"/>
                </a:lnTo>
                <a:lnTo>
                  <a:pt x="493" y="329"/>
                </a:lnTo>
                <a:lnTo>
                  <a:pt x="475" y="313"/>
                </a:lnTo>
                <a:lnTo>
                  <a:pt x="455" y="316"/>
                </a:lnTo>
                <a:lnTo>
                  <a:pt x="451" y="305"/>
                </a:lnTo>
                <a:lnTo>
                  <a:pt x="436" y="316"/>
                </a:lnTo>
                <a:lnTo>
                  <a:pt x="434" y="329"/>
                </a:lnTo>
                <a:lnTo>
                  <a:pt x="431" y="309"/>
                </a:lnTo>
                <a:lnTo>
                  <a:pt x="415" y="322"/>
                </a:lnTo>
                <a:lnTo>
                  <a:pt x="389" y="300"/>
                </a:lnTo>
                <a:lnTo>
                  <a:pt x="377" y="316"/>
                </a:lnTo>
                <a:lnTo>
                  <a:pt x="370" y="308"/>
                </a:lnTo>
                <a:lnTo>
                  <a:pt x="358" y="285"/>
                </a:lnTo>
                <a:lnTo>
                  <a:pt x="335" y="285"/>
                </a:lnTo>
                <a:lnTo>
                  <a:pt x="335" y="291"/>
                </a:lnTo>
                <a:lnTo>
                  <a:pt x="321" y="282"/>
                </a:lnTo>
                <a:lnTo>
                  <a:pt x="311" y="286"/>
                </a:lnTo>
                <a:lnTo>
                  <a:pt x="293" y="279"/>
                </a:lnTo>
                <a:lnTo>
                  <a:pt x="275" y="277"/>
                </a:lnTo>
                <a:lnTo>
                  <a:pt x="276" y="263"/>
                </a:lnTo>
                <a:lnTo>
                  <a:pt x="268" y="252"/>
                </a:lnTo>
                <a:lnTo>
                  <a:pt x="262" y="260"/>
                </a:lnTo>
                <a:lnTo>
                  <a:pt x="239" y="258"/>
                </a:lnTo>
                <a:lnTo>
                  <a:pt x="217" y="241"/>
                </a:lnTo>
                <a:lnTo>
                  <a:pt x="222" y="62"/>
                </a:lnTo>
                <a:lnTo>
                  <a:pt x="0" y="46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18" name="Freeform 46"/>
          <p:cNvSpPr>
            <a:spLocks noChangeArrowheads="1"/>
          </p:cNvSpPr>
          <p:nvPr/>
        </p:nvSpPr>
        <p:spPr bwMode="auto">
          <a:xfrm>
            <a:off x="2056616" y="1813621"/>
            <a:ext cx="944672" cy="775592"/>
          </a:xfrm>
          <a:custGeom>
            <a:avLst/>
            <a:gdLst/>
            <a:ahLst/>
            <a:cxnLst>
              <a:cxn ang="0">
                <a:pos x="0" y="374"/>
              </a:cxn>
              <a:cxn ang="0">
                <a:pos x="9" y="285"/>
              </a:cxn>
              <a:cxn ang="0">
                <a:pos x="58" y="211"/>
              </a:cxn>
              <a:cxn ang="0">
                <a:pos x="126" y="0"/>
              </a:cxn>
              <a:cxn ang="0">
                <a:pos x="167" y="12"/>
              </a:cxn>
              <a:cxn ang="0">
                <a:pos x="168" y="21"/>
              </a:cxn>
              <a:cxn ang="0">
                <a:pos x="178" y="21"/>
              </a:cxn>
              <a:cxn ang="0">
                <a:pos x="198" y="58"/>
              </a:cxn>
              <a:cxn ang="0">
                <a:pos x="192" y="71"/>
              </a:cxn>
              <a:cxn ang="0">
                <a:pos x="223" y="92"/>
              </a:cxn>
              <a:cxn ang="0">
                <a:pos x="273" y="92"/>
              </a:cxn>
              <a:cxn ang="0">
                <a:pos x="310" y="112"/>
              </a:cxn>
              <a:cxn ang="0">
                <a:pos x="328" y="107"/>
              </a:cxn>
              <a:cxn ang="0">
                <a:pos x="441" y="112"/>
              </a:cxn>
              <a:cxn ang="0">
                <a:pos x="571" y="141"/>
              </a:cxn>
              <a:cxn ang="0">
                <a:pos x="579" y="156"/>
              </a:cxn>
              <a:cxn ang="0">
                <a:pos x="593" y="180"/>
              </a:cxn>
              <a:cxn ang="0">
                <a:pos x="572" y="211"/>
              </a:cxn>
              <a:cxn ang="0">
                <a:pos x="549" y="248"/>
              </a:cxn>
              <a:cxn ang="0">
                <a:pos x="521" y="274"/>
              </a:cxn>
              <a:cxn ang="0">
                <a:pos x="518" y="291"/>
              </a:cxn>
              <a:cxn ang="0">
                <a:pos x="533" y="311"/>
              </a:cxn>
              <a:cxn ang="0">
                <a:pos x="514" y="350"/>
              </a:cxn>
              <a:cxn ang="0">
                <a:pos x="479" y="502"/>
              </a:cxn>
              <a:cxn ang="0">
                <a:pos x="280" y="454"/>
              </a:cxn>
              <a:cxn ang="0">
                <a:pos x="0" y="374"/>
              </a:cxn>
            </a:cxnLst>
            <a:rect l="0" t="0" r="r" b="b"/>
            <a:pathLst>
              <a:path w="593" h="502">
                <a:moveTo>
                  <a:pt x="0" y="374"/>
                </a:moveTo>
                <a:lnTo>
                  <a:pt x="9" y="285"/>
                </a:lnTo>
                <a:lnTo>
                  <a:pt x="58" y="211"/>
                </a:lnTo>
                <a:lnTo>
                  <a:pt x="126" y="0"/>
                </a:lnTo>
                <a:lnTo>
                  <a:pt x="167" y="12"/>
                </a:lnTo>
                <a:lnTo>
                  <a:pt x="168" y="21"/>
                </a:lnTo>
                <a:lnTo>
                  <a:pt x="178" y="21"/>
                </a:lnTo>
                <a:lnTo>
                  <a:pt x="198" y="58"/>
                </a:lnTo>
                <a:lnTo>
                  <a:pt x="192" y="71"/>
                </a:lnTo>
                <a:lnTo>
                  <a:pt x="223" y="92"/>
                </a:lnTo>
                <a:lnTo>
                  <a:pt x="273" y="92"/>
                </a:lnTo>
                <a:lnTo>
                  <a:pt x="310" y="112"/>
                </a:lnTo>
                <a:lnTo>
                  <a:pt x="328" y="107"/>
                </a:lnTo>
                <a:lnTo>
                  <a:pt x="441" y="112"/>
                </a:lnTo>
                <a:lnTo>
                  <a:pt x="571" y="141"/>
                </a:lnTo>
                <a:lnTo>
                  <a:pt x="579" y="156"/>
                </a:lnTo>
                <a:lnTo>
                  <a:pt x="593" y="180"/>
                </a:lnTo>
                <a:lnTo>
                  <a:pt x="572" y="211"/>
                </a:lnTo>
                <a:lnTo>
                  <a:pt x="549" y="248"/>
                </a:lnTo>
                <a:lnTo>
                  <a:pt x="521" y="274"/>
                </a:lnTo>
                <a:lnTo>
                  <a:pt x="518" y="291"/>
                </a:lnTo>
                <a:lnTo>
                  <a:pt x="533" y="311"/>
                </a:lnTo>
                <a:lnTo>
                  <a:pt x="514" y="350"/>
                </a:lnTo>
                <a:lnTo>
                  <a:pt x="479" y="502"/>
                </a:lnTo>
                <a:lnTo>
                  <a:pt x="280" y="454"/>
                </a:lnTo>
                <a:lnTo>
                  <a:pt x="0" y="374"/>
                </a:lnTo>
                <a:close/>
              </a:path>
            </a:pathLst>
          </a:custGeom>
          <a:solidFill>
            <a:srgbClr val="BE0E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19" name="Freeform 47"/>
          <p:cNvSpPr>
            <a:spLocks noChangeArrowheads="1"/>
          </p:cNvSpPr>
          <p:nvPr/>
        </p:nvSpPr>
        <p:spPr bwMode="auto">
          <a:xfrm>
            <a:off x="6824584" y="2623202"/>
            <a:ext cx="689787" cy="431055"/>
          </a:xfrm>
          <a:custGeom>
            <a:avLst/>
            <a:gdLst/>
            <a:ahLst/>
            <a:cxnLst>
              <a:cxn ang="0">
                <a:pos x="0" y="69"/>
              </a:cxn>
              <a:cxn ang="0">
                <a:pos x="20" y="194"/>
              </a:cxn>
              <a:cxn ang="0">
                <a:pos x="34" y="279"/>
              </a:cxn>
              <a:cxn ang="0">
                <a:pos x="109" y="265"/>
              </a:cxn>
              <a:cxn ang="0">
                <a:pos x="367" y="217"/>
              </a:cxn>
              <a:cxn ang="0">
                <a:pos x="377" y="203"/>
              </a:cxn>
              <a:cxn ang="0">
                <a:pos x="389" y="203"/>
              </a:cxn>
              <a:cxn ang="0">
                <a:pos x="408" y="194"/>
              </a:cxn>
              <a:cxn ang="0">
                <a:pos x="418" y="172"/>
              </a:cxn>
              <a:cxn ang="0">
                <a:pos x="433" y="161"/>
              </a:cxn>
              <a:cxn ang="0">
                <a:pos x="389" y="128"/>
              </a:cxn>
              <a:cxn ang="0">
                <a:pos x="387" y="92"/>
              </a:cxn>
              <a:cxn ang="0">
                <a:pos x="407" y="49"/>
              </a:cxn>
              <a:cxn ang="0">
                <a:pos x="380" y="35"/>
              </a:cxn>
              <a:cxn ang="0">
                <a:pos x="369" y="12"/>
              </a:cxn>
              <a:cxn ang="0">
                <a:pos x="349" y="0"/>
              </a:cxn>
              <a:cxn ang="0">
                <a:pos x="61" y="56"/>
              </a:cxn>
              <a:cxn ang="0">
                <a:pos x="50" y="35"/>
              </a:cxn>
              <a:cxn ang="0">
                <a:pos x="0" y="69"/>
              </a:cxn>
            </a:cxnLst>
            <a:rect l="0" t="0" r="r" b="b"/>
            <a:pathLst>
              <a:path w="433" h="279">
                <a:moveTo>
                  <a:pt x="0" y="69"/>
                </a:moveTo>
                <a:lnTo>
                  <a:pt x="20" y="194"/>
                </a:lnTo>
                <a:lnTo>
                  <a:pt x="34" y="279"/>
                </a:lnTo>
                <a:lnTo>
                  <a:pt x="109" y="265"/>
                </a:lnTo>
                <a:lnTo>
                  <a:pt x="367" y="217"/>
                </a:lnTo>
                <a:lnTo>
                  <a:pt x="377" y="203"/>
                </a:lnTo>
                <a:lnTo>
                  <a:pt x="389" y="203"/>
                </a:lnTo>
                <a:lnTo>
                  <a:pt x="408" y="194"/>
                </a:lnTo>
                <a:lnTo>
                  <a:pt x="418" y="172"/>
                </a:lnTo>
                <a:lnTo>
                  <a:pt x="433" y="161"/>
                </a:lnTo>
                <a:lnTo>
                  <a:pt x="389" y="128"/>
                </a:lnTo>
                <a:lnTo>
                  <a:pt x="387" y="92"/>
                </a:lnTo>
                <a:lnTo>
                  <a:pt x="407" y="49"/>
                </a:lnTo>
                <a:lnTo>
                  <a:pt x="380" y="35"/>
                </a:lnTo>
                <a:lnTo>
                  <a:pt x="369" y="12"/>
                </a:lnTo>
                <a:lnTo>
                  <a:pt x="349" y="0"/>
                </a:lnTo>
                <a:lnTo>
                  <a:pt x="61" y="56"/>
                </a:lnTo>
                <a:lnTo>
                  <a:pt x="50" y="35"/>
                </a:lnTo>
                <a:lnTo>
                  <a:pt x="0" y="69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20" name="Freeform 48"/>
          <p:cNvSpPr>
            <a:spLocks noChangeArrowheads="1"/>
          </p:cNvSpPr>
          <p:nvPr/>
        </p:nvSpPr>
        <p:spPr bwMode="auto">
          <a:xfrm>
            <a:off x="7767664" y="2525868"/>
            <a:ext cx="92396" cy="108150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12" y="67"/>
              </a:cxn>
              <a:cxn ang="0">
                <a:pos x="14" y="70"/>
              </a:cxn>
              <a:cxn ang="0">
                <a:pos x="39" y="60"/>
              </a:cxn>
              <a:cxn ang="0">
                <a:pos x="33" y="40"/>
              </a:cxn>
              <a:cxn ang="0">
                <a:pos x="39" y="30"/>
              </a:cxn>
              <a:cxn ang="0">
                <a:pos x="41" y="39"/>
              </a:cxn>
              <a:cxn ang="0">
                <a:pos x="46" y="51"/>
              </a:cxn>
              <a:cxn ang="0">
                <a:pos x="50" y="50"/>
              </a:cxn>
              <a:cxn ang="0">
                <a:pos x="58" y="39"/>
              </a:cxn>
              <a:cxn ang="0">
                <a:pos x="50" y="22"/>
              </a:cxn>
              <a:cxn ang="0">
                <a:pos x="39" y="20"/>
              </a:cxn>
              <a:cxn ang="0">
                <a:pos x="27" y="0"/>
              </a:cxn>
              <a:cxn ang="0">
                <a:pos x="20" y="0"/>
              </a:cxn>
              <a:cxn ang="0">
                <a:pos x="0" y="6"/>
              </a:cxn>
            </a:cxnLst>
            <a:rect l="0" t="0" r="r" b="b"/>
            <a:pathLst>
              <a:path w="58" h="70">
                <a:moveTo>
                  <a:pt x="0" y="6"/>
                </a:moveTo>
                <a:lnTo>
                  <a:pt x="12" y="67"/>
                </a:lnTo>
                <a:lnTo>
                  <a:pt x="14" y="70"/>
                </a:lnTo>
                <a:lnTo>
                  <a:pt x="39" y="60"/>
                </a:lnTo>
                <a:lnTo>
                  <a:pt x="33" y="40"/>
                </a:lnTo>
                <a:lnTo>
                  <a:pt x="39" y="30"/>
                </a:lnTo>
                <a:lnTo>
                  <a:pt x="41" y="39"/>
                </a:lnTo>
                <a:lnTo>
                  <a:pt x="46" y="51"/>
                </a:lnTo>
                <a:lnTo>
                  <a:pt x="50" y="50"/>
                </a:lnTo>
                <a:lnTo>
                  <a:pt x="58" y="39"/>
                </a:lnTo>
                <a:lnTo>
                  <a:pt x="50" y="22"/>
                </a:lnTo>
                <a:lnTo>
                  <a:pt x="39" y="20"/>
                </a:lnTo>
                <a:lnTo>
                  <a:pt x="27" y="0"/>
                </a:lnTo>
                <a:lnTo>
                  <a:pt x="20" y="0"/>
                </a:lnTo>
                <a:lnTo>
                  <a:pt x="0" y="6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21" name="Freeform 49"/>
          <p:cNvSpPr>
            <a:spLocks noChangeArrowheads="1"/>
          </p:cNvSpPr>
          <p:nvPr/>
        </p:nvSpPr>
        <p:spPr bwMode="auto">
          <a:xfrm>
            <a:off x="6655721" y="3715520"/>
            <a:ext cx="600577" cy="446507"/>
          </a:xfrm>
          <a:custGeom>
            <a:avLst/>
            <a:gdLst/>
            <a:ahLst/>
            <a:cxnLst>
              <a:cxn ang="0">
                <a:pos x="0" y="68"/>
              </a:cxn>
              <a:cxn ang="0">
                <a:pos x="14" y="39"/>
              </a:cxn>
              <a:cxn ang="0">
                <a:pos x="68" y="11"/>
              </a:cxn>
              <a:cxn ang="0">
                <a:pos x="170" y="0"/>
              </a:cxn>
              <a:cxn ang="0">
                <a:pos x="214" y="27"/>
              </a:cxn>
              <a:cxn ang="0">
                <a:pos x="276" y="17"/>
              </a:cxn>
              <a:cxn ang="0">
                <a:pos x="377" y="89"/>
              </a:cxn>
              <a:cxn ang="0">
                <a:pos x="345" y="121"/>
              </a:cxn>
              <a:cxn ang="0">
                <a:pos x="333" y="143"/>
              </a:cxn>
              <a:cxn ang="0">
                <a:pos x="336" y="168"/>
              </a:cxn>
              <a:cxn ang="0">
                <a:pos x="308" y="188"/>
              </a:cxn>
              <a:cxn ang="0">
                <a:pos x="286" y="220"/>
              </a:cxn>
              <a:cxn ang="0">
                <a:pos x="260" y="239"/>
              </a:cxn>
              <a:cxn ang="0">
                <a:pos x="246" y="240"/>
              </a:cxn>
              <a:cxn ang="0">
                <a:pos x="240" y="259"/>
              </a:cxn>
              <a:cxn ang="0">
                <a:pos x="225" y="249"/>
              </a:cxn>
              <a:cxn ang="0">
                <a:pos x="239" y="270"/>
              </a:cxn>
              <a:cxn ang="0">
                <a:pos x="225" y="289"/>
              </a:cxn>
              <a:cxn ang="0">
                <a:pos x="214" y="289"/>
              </a:cxn>
              <a:cxn ang="0">
                <a:pos x="201" y="272"/>
              </a:cxn>
              <a:cxn ang="0">
                <a:pos x="186" y="245"/>
              </a:cxn>
              <a:cxn ang="0">
                <a:pos x="175" y="240"/>
              </a:cxn>
              <a:cxn ang="0">
                <a:pos x="161" y="204"/>
              </a:cxn>
              <a:cxn ang="0">
                <a:pos x="134" y="187"/>
              </a:cxn>
              <a:cxn ang="0">
                <a:pos x="114" y="163"/>
              </a:cxn>
              <a:cxn ang="0">
                <a:pos x="69" y="128"/>
              </a:cxn>
              <a:cxn ang="0">
                <a:pos x="49" y="98"/>
              </a:cxn>
              <a:cxn ang="0">
                <a:pos x="0" y="68"/>
              </a:cxn>
            </a:cxnLst>
            <a:rect l="0" t="0" r="r" b="b"/>
            <a:pathLst>
              <a:path w="377" h="289">
                <a:moveTo>
                  <a:pt x="0" y="68"/>
                </a:moveTo>
                <a:lnTo>
                  <a:pt x="14" y="39"/>
                </a:lnTo>
                <a:lnTo>
                  <a:pt x="68" y="11"/>
                </a:lnTo>
                <a:lnTo>
                  <a:pt x="170" y="0"/>
                </a:lnTo>
                <a:lnTo>
                  <a:pt x="214" y="27"/>
                </a:lnTo>
                <a:lnTo>
                  <a:pt x="276" y="17"/>
                </a:lnTo>
                <a:lnTo>
                  <a:pt x="377" y="89"/>
                </a:lnTo>
                <a:lnTo>
                  <a:pt x="345" y="121"/>
                </a:lnTo>
                <a:lnTo>
                  <a:pt x="333" y="143"/>
                </a:lnTo>
                <a:lnTo>
                  <a:pt x="336" y="168"/>
                </a:lnTo>
                <a:lnTo>
                  <a:pt x="308" y="188"/>
                </a:lnTo>
                <a:lnTo>
                  <a:pt x="286" y="220"/>
                </a:lnTo>
                <a:lnTo>
                  <a:pt x="260" y="239"/>
                </a:lnTo>
                <a:lnTo>
                  <a:pt x="246" y="240"/>
                </a:lnTo>
                <a:lnTo>
                  <a:pt x="240" y="259"/>
                </a:lnTo>
                <a:lnTo>
                  <a:pt x="225" y="249"/>
                </a:lnTo>
                <a:lnTo>
                  <a:pt x="239" y="270"/>
                </a:lnTo>
                <a:lnTo>
                  <a:pt x="225" y="289"/>
                </a:lnTo>
                <a:lnTo>
                  <a:pt x="214" y="289"/>
                </a:lnTo>
                <a:lnTo>
                  <a:pt x="201" y="272"/>
                </a:lnTo>
                <a:lnTo>
                  <a:pt x="186" y="245"/>
                </a:lnTo>
                <a:lnTo>
                  <a:pt x="175" y="240"/>
                </a:lnTo>
                <a:lnTo>
                  <a:pt x="161" y="204"/>
                </a:lnTo>
                <a:lnTo>
                  <a:pt x="134" y="187"/>
                </a:lnTo>
                <a:lnTo>
                  <a:pt x="114" y="163"/>
                </a:lnTo>
                <a:lnTo>
                  <a:pt x="69" y="128"/>
                </a:lnTo>
                <a:lnTo>
                  <a:pt x="49" y="98"/>
                </a:lnTo>
                <a:lnTo>
                  <a:pt x="0" y="68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22" name="Freeform 50"/>
          <p:cNvSpPr>
            <a:spLocks noChangeArrowheads="1"/>
          </p:cNvSpPr>
          <p:nvPr/>
        </p:nvSpPr>
        <p:spPr bwMode="auto">
          <a:xfrm>
            <a:off x="4248638" y="2240041"/>
            <a:ext cx="828381" cy="542296"/>
          </a:xfrm>
          <a:custGeom>
            <a:avLst/>
            <a:gdLst/>
            <a:ahLst/>
            <a:cxnLst>
              <a:cxn ang="0">
                <a:pos x="0" y="274"/>
              </a:cxn>
              <a:cxn ang="0">
                <a:pos x="18" y="90"/>
              </a:cxn>
              <a:cxn ang="0">
                <a:pos x="26" y="0"/>
              </a:cxn>
              <a:cxn ang="0">
                <a:pos x="256" y="17"/>
              </a:cxn>
              <a:cxn ang="0">
                <a:pos x="516" y="26"/>
              </a:cxn>
              <a:cxn ang="0">
                <a:pos x="497" y="59"/>
              </a:cxn>
              <a:cxn ang="0">
                <a:pos x="520" y="85"/>
              </a:cxn>
              <a:cxn ang="0">
                <a:pos x="520" y="253"/>
              </a:cxn>
              <a:cxn ang="0">
                <a:pos x="510" y="252"/>
              </a:cxn>
              <a:cxn ang="0">
                <a:pos x="514" y="276"/>
              </a:cxn>
              <a:cxn ang="0">
                <a:pos x="519" y="293"/>
              </a:cxn>
              <a:cxn ang="0">
                <a:pos x="516" y="312"/>
              </a:cxn>
              <a:cxn ang="0">
                <a:pos x="517" y="351"/>
              </a:cxn>
              <a:cxn ang="0">
                <a:pos x="507" y="345"/>
              </a:cxn>
              <a:cxn ang="0">
                <a:pos x="495" y="331"/>
              </a:cxn>
              <a:cxn ang="0">
                <a:pos x="469" y="320"/>
              </a:cxn>
              <a:cxn ang="0">
                <a:pos x="448" y="316"/>
              </a:cxn>
              <a:cxn ang="0">
                <a:pos x="405" y="317"/>
              </a:cxn>
              <a:cxn ang="0">
                <a:pos x="379" y="300"/>
              </a:cxn>
              <a:cxn ang="0">
                <a:pos x="0" y="274"/>
              </a:cxn>
            </a:cxnLst>
            <a:rect l="0" t="0" r="r" b="b"/>
            <a:pathLst>
              <a:path w="520" h="351">
                <a:moveTo>
                  <a:pt x="0" y="274"/>
                </a:moveTo>
                <a:lnTo>
                  <a:pt x="18" y="90"/>
                </a:lnTo>
                <a:lnTo>
                  <a:pt x="26" y="0"/>
                </a:lnTo>
                <a:lnTo>
                  <a:pt x="256" y="17"/>
                </a:lnTo>
                <a:lnTo>
                  <a:pt x="516" y="26"/>
                </a:lnTo>
                <a:lnTo>
                  <a:pt x="497" y="59"/>
                </a:lnTo>
                <a:lnTo>
                  <a:pt x="520" y="85"/>
                </a:lnTo>
                <a:lnTo>
                  <a:pt x="520" y="253"/>
                </a:lnTo>
                <a:lnTo>
                  <a:pt x="510" y="252"/>
                </a:lnTo>
                <a:lnTo>
                  <a:pt x="514" y="276"/>
                </a:lnTo>
                <a:lnTo>
                  <a:pt x="519" y="293"/>
                </a:lnTo>
                <a:lnTo>
                  <a:pt x="516" y="312"/>
                </a:lnTo>
                <a:lnTo>
                  <a:pt x="517" y="351"/>
                </a:lnTo>
                <a:lnTo>
                  <a:pt x="507" y="345"/>
                </a:lnTo>
                <a:lnTo>
                  <a:pt x="495" y="331"/>
                </a:lnTo>
                <a:lnTo>
                  <a:pt x="469" y="320"/>
                </a:lnTo>
                <a:lnTo>
                  <a:pt x="448" y="316"/>
                </a:lnTo>
                <a:lnTo>
                  <a:pt x="405" y="317"/>
                </a:lnTo>
                <a:lnTo>
                  <a:pt x="379" y="300"/>
                </a:lnTo>
                <a:lnTo>
                  <a:pt x="0" y="274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23" name="Freeform 51"/>
          <p:cNvSpPr>
            <a:spLocks noChangeArrowheads="1"/>
          </p:cNvSpPr>
          <p:nvPr/>
        </p:nvSpPr>
        <p:spPr bwMode="auto">
          <a:xfrm>
            <a:off x="5811412" y="3519304"/>
            <a:ext cx="1011581" cy="333721"/>
          </a:xfrm>
          <a:custGeom>
            <a:avLst/>
            <a:gdLst/>
            <a:ahLst/>
            <a:cxnLst>
              <a:cxn ang="0">
                <a:pos x="0" y="216"/>
              </a:cxn>
              <a:cxn ang="0">
                <a:pos x="12" y="180"/>
              </a:cxn>
              <a:cxn ang="0">
                <a:pos x="8" y="174"/>
              </a:cxn>
              <a:cxn ang="0">
                <a:pos x="24" y="159"/>
              </a:cxn>
              <a:cxn ang="0">
                <a:pos x="44" y="124"/>
              </a:cxn>
              <a:cxn ang="0">
                <a:pos x="38" y="119"/>
              </a:cxn>
              <a:cxn ang="0">
                <a:pos x="45" y="104"/>
              </a:cxn>
              <a:cxn ang="0">
                <a:pos x="48" y="86"/>
              </a:cxn>
              <a:cxn ang="0">
                <a:pos x="60" y="69"/>
              </a:cxn>
              <a:cxn ang="0">
                <a:pos x="156" y="64"/>
              </a:cxn>
              <a:cxn ang="0">
                <a:pos x="155" y="49"/>
              </a:cxn>
              <a:cxn ang="0">
                <a:pos x="188" y="49"/>
              </a:cxn>
              <a:cxn ang="0">
                <a:pos x="486" y="21"/>
              </a:cxn>
              <a:cxn ang="0">
                <a:pos x="635" y="0"/>
              </a:cxn>
              <a:cxn ang="0">
                <a:pos x="631" y="23"/>
              </a:cxn>
              <a:cxn ang="0">
                <a:pos x="622" y="26"/>
              </a:cxn>
              <a:cxn ang="0">
                <a:pos x="607" y="52"/>
              </a:cxn>
              <a:cxn ang="0">
                <a:pos x="596" y="50"/>
              </a:cxn>
              <a:cxn ang="0">
                <a:pos x="586" y="57"/>
              </a:cxn>
              <a:cxn ang="0">
                <a:pos x="579" y="65"/>
              </a:cxn>
              <a:cxn ang="0">
                <a:pos x="567" y="61"/>
              </a:cxn>
              <a:cxn ang="0">
                <a:pos x="549" y="76"/>
              </a:cxn>
              <a:cxn ang="0">
                <a:pos x="544" y="87"/>
              </a:cxn>
              <a:cxn ang="0">
                <a:pos x="475" y="128"/>
              </a:cxn>
              <a:cxn ang="0">
                <a:pos x="471" y="147"/>
              </a:cxn>
              <a:cxn ang="0">
                <a:pos x="453" y="155"/>
              </a:cxn>
              <a:cxn ang="0">
                <a:pos x="453" y="177"/>
              </a:cxn>
              <a:cxn ang="0">
                <a:pos x="354" y="188"/>
              </a:cxn>
              <a:cxn ang="0">
                <a:pos x="159" y="207"/>
              </a:cxn>
              <a:cxn ang="0">
                <a:pos x="0" y="216"/>
              </a:cxn>
            </a:cxnLst>
            <a:rect l="0" t="0" r="r" b="b"/>
            <a:pathLst>
              <a:path w="635" h="216">
                <a:moveTo>
                  <a:pt x="0" y="216"/>
                </a:moveTo>
                <a:lnTo>
                  <a:pt x="12" y="180"/>
                </a:lnTo>
                <a:lnTo>
                  <a:pt x="8" y="174"/>
                </a:lnTo>
                <a:lnTo>
                  <a:pt x="24" y="159"/>
                </a:lnTo>
                <a:lnTo>
                  <a:pt x="44" y="124"/>
                </a:lnTo>
                <a:lnTo>
                  <a:pt x="38" y="119"/>
                </a:lnTo>
                <a:lnTo>
                  <a:pt x="45" y="104"/>
                </a:lnTo>
                <a:lnTo>
                  <a:pt x="48" y="86"/>
                </a:lnTo>
                <a:lnTo>
                  <a:pt x="60" y="69"/>
                </a:lnTo>
                <a:lnTo>
                  <a:pt x="156" y="64"/>
                </a:lnTo>
                <a:lnTo>
                  <a:pt x="155" y="49"/>
                </a:lnTo>
                <a:lnTo>
                  <a:pt x="188" y="49"/>
                </a:lnTo>
                <a:lnTo>
                  <a:pt x="486" y="21"/>
                </a:lnTo>
                <a:lnTo>
                  <a:pt x="635" y="0"/>
                </a:lnTo>
                <a:lnTo>
                  <a:pt x="631" y="23"/>
                </a:lnTo>
                <a:lnTo>
                  <a:pt x="622" y="26"/>
                </a:lnTo>
                <a:lnTo>
                  <a:pt x="607" y="52"/>
                </a:lnTo>
                <a:lnTo>
                  <a:pt x="596" y="50"/>
                </a:lnTo>
                <a:lnTo>
                  <a:pt x="586" y="57"/>
                </a:lnTo>
                <a:lnTo>
                  <a:pt x="579" y="65"/>
                </a:lnTo>
                <a:lnTo>
                  <a:pt x="567" y="61"/>
                </a:lnTo>
                <a:lnTo>
                  <a:pt x="549" y="76"/>
                </a:lnTo>
                <a:lnTo>
                  <a:pt x="544" y="87"/>
                </a:lnTo>
                <a:lnTo>
                  <a:pt x="475" y="128"/>
                </a:lnTo>
                <a:lnTo>
                  <a:pt x="471" y="147"/>
                </a:lnTo>
                <a:lnTo>
                  <a:pt x="453" y="155"/>
                </a:lnTo>
                <a:lnTo>
                  <a:pt x="453" y="177"/>
                </a:lnTo>
                <a:lnTo>
                  <a:pt x="354" y="188"/>
                </a:lnTo>
                <a:lnTo>
                  <a:pt x="159" y="207"/>
                </a:lnTo>
                <a:lnTo>
                  <a:pt x="0" y="216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24" name="Freeform 52"/>
          <p:cNvSpPr>
            <a:spLocks noChangeArrowheads="1"/>
          </p:cNvSpPr>
          <p:nvPr/>
        </p:nvSpPr>
        <p:spPr bwMode="auto">
          <a:xfrm>
            <a:off x="3775506" y="3618184"/>
            <a:ext cx="1648797" cy="1554274"/>
          </a:xfrm>
          <a:custGeom>
            <a:avLst/>
            <a:gdLst/>
            <a:ahLst/>
            <a:cxnLst>
              <a:cxn ang="0">
                <a:pos x="18" y="395"/>
              </a:cxn>
              <a:cxn ang="0">
                <a:pos x="542" y="16"/>
              </a:cxn>
              <a:cxn ang="0">
                <a:pos x="582" y="214"/>
              </a:cxn>
              <a:cxn ang="0">
                <a:pos x="595" y="231"/>
              </a:cxn>
              <a:cxn ang="0">
                <a:pos x="641" y="236"/>
              </a:cxn>
              <a:cxn ang="0">
                <a:pos x="678" y="239"/>
              </a:cxn>
              <a:cxn ang="0">
                <a:pos x="709" y="254"/>
              </a:cxn>
              <a:cxn ang="0">
                <a:pos x="754" y="283"/>
              </a:cxn>
              <a:cxn ang="0">
                <a:pos x="775" y="270"/>
              </a:cxn>
              <a:cxn ang="0">
                <a:pos x="854" y="269"/>
              </a:cxn>
              <a:cxn ang="0">
                <a:pos x="939" y="283"/>
              </a:cxn>
              <a:cxn ang="0">
                <a:pos x="991" y="295"/>
              </a:cxn>
              <a:cxn ang="0">
                <a:pos x="1012" y="458"/>
              </a:cxn>
              <a:cxn ang="0">
                <a:pos x="1034" y="548"/>
              </a:cxn>
              <a:cxn ang="0">
                <a:pos x="1026" y="608"/>
              </a:cxn>
              <a:cxn ang="0">
                <a:pos x="1009" y="646"/>
              </a:cxn>
              <a:cxn ang="0">
                <a:pos x="939" y="687"/>
              </a:cxn>
              <a:cxn ang="0">
                <a:pos x="945" y="646"/>
              </a:cxn>
              <a:cxn ang="0">
                <a:pos x="918" y="672"/>
              </a:cxn>
              <a:cxn ang="0">
                <a:pos x="913" y="703"/>
              </a:cxn>
              <a:cxn ang="0">
                <a:pos x="811" y="779"/>
              </a:cxn>
              <a:cxn ang="0">
                <a:pos x="821" y="762"/>
              </a:cxn>
              <a:cxn ang="0">
                <a:pos x="802" y="749"/>
              </a:cxn>
              <a:cxn ang="0">
                <a:pos x="785" y="762"/>
              </a:cxn>
              <a:cxn ang="0">
                <a:pos x="774" y="768"/>
              </a:cxn>
              <a:cxn ang="0">
                <a:pos x="738" y="799"/>
              </a:cxn>
              <a:cxn ang="0">
                <a:pos x="709" y="827"/>
              </a:cxn>
              <a:cxn ang="0">
                <a:pos x="729" y="844"/>
              </a:cxn>
              <a:cxn ang="0">
                <a:pos x="712" y="870"/>
              </a:cxn>
              <a:cxn ang="0">
                <a:pos x="692" y="881"/>
              </a:cxn>
              <a:cxn ang="0">
                <a:pos x="715" y="961"/>
              </a:cxn>
              <a:cxn ang="0">
                <a:pos x="679" y="994"/>
              </a:cxn>
              <a:cxn ang="0">
                <a:pos x="577" y="958"/>
              </a:cxn>
              <a:cxn ang="0">
                <a:pos x="549" y="897"/>
              </a:cxn>
              <a:cxn ang="0">
                <a:pos x="541" y="848"/>
              </a:cxn>
              <a:cxn ang="0">
                <a:pos x="444" y="691"/>
              </a:cxn>
              <a:cxn ang="0">
                <a:pos x="373" y="637"/>
              </a:cxn>
              <a:cxn ang="0">
                <a:pos x="320" y="631"/>
              </a:cxn>
              <a:cxn ang="0">
                <a:pos x="255" y="701"/>
              </a:cxn>
              <a:cxn ang="0">
                <a:pos x="185" y="667"/>
              </a:cxn>
              <a:cxn ang="0">
                <a:pos x="135" y="573"/>
              </a:cxn>
              <a:cxn ang="0">
                <a:pos x="42" y="454"/>
              </a:cxn>
              <a:cxn ang="0">
                <a:pos x="4" y="413"/>
              </a:cxn>
            </a:cxnLst>
            <a:rect l="0" t="0" r="r" b="b"/>
            <a:pathLst>
              <a:path w="1035" h="1006">
                <a:moveTo>
                  <a:pt x="4" y="413"/>
                </a:moveTo>
                <a:lnTo>
                  <a:pt x="0" y="395"/>
                </a:lnTo>
                <a:lnTo>
                  <a:pt x="18" y="395"/>
                </a:lnTo>
                <a:lnTo>
                  <a:pt x="280" y="420"/>
                </a:lnTo>
                <a:lnTo>
                  <a:pt x="320" y="0"/>
                </a:lnTo>
                <a:lnTo>
                  <a:pt x="542" y="16"/>
                </a:lnTo>
                <a:lnTo>
                  <a:pt x="537" y="195"/>
                </a:lnTo>
                <a:lnTo>
                  <a:pt x="559" y="212"/>
                </a:lnTo>
                <a:lnTo>
                  <a:pt x="582" y="214"/>
                </a:lnTo>
                <a:lnTo>
                  <a:pt x="588" y="206"/>
                </a:lnTo>
                <a:lnTo>
                  <a:pt x="596" y="217"/>
                </a:lnTo>
                <a:lnTo>
                  <a:pt x="595" y="231"/>
                </a:lnTo>
                <a:lnTo>
                  <a:pt x="613" y="233"/>
                </a:lnTo>
                <a:lnTo>
                  <a:pt x="631" y="240"/>
                </a:lnTo>
                <a:lnTo>
                  <a:pt x="641" y="236"/>
                </a:lnTo>
                <a:lnTo>
                  <a:pt x="655" y="245"/>
                </a:lnTo>
                <a:lnTo>
                  <a:pt x="655" y="239"/>
                </a:lnTo>
                <a:lnTo>
                  <a:pt x="678" y="239"/>
                </a:lnTo>
                <a:lnTo>
                  <a:pt x="690" y="262"/>
                </a:lnTo>
                <a:lnTo>
                  <a:pt x="697" y="270"/>
                </a:lnTo>
                <a:lnTo>
                  <a:pt x="709" y="254"/>
                </a:lnTo>
                <a:lnTo>
                  <a:pt x="735" y="276"/>
                </a:lnTo>
                <a:lnTo>
                  <a:pt x="751" y="263"/>
                </a:lnTo>
                <a:lnTo>
                  <a:pt x="754" y="283"/>
                </a:lnTo>
                <a:lnTo>
                  <a:pt x="756" y="270"/>
                </a:lnTo>
                <a:lnTo>
                  <a:pt x="771" y="259"/>
                </a:lnTo>
                <a:lnTo>
                  <a:pt x="775" y="270"/>
                </a:lnTo>
                <a:lnTo>
                  <a:pt x="795" y="267"/>
                </a:lnTo>
                <a:lnTo>
                  <a:pt x="813" y="283"/>
                </a:lnTo>
                <a:lnTo>
                  <a:pt x="854" y="269"/>
                </a:lnTo>
                <a:lnTo>
                  <a:pt x="896" y="263"/>
                </a:lnTo>
                <a:lnTo>
                  <a:pt x="908" y="258"/>
                </a:lnTo>
                <a:lnTo>
                  <a:pt x="939" y="283"/>
                </a:lnTo>
                <a:lnTo>
                  <a:pt x="959" y="288"/>
                </a:lnTo>
                <a:lnTo>
                  <a:pt x="968" y="296"/>
                </a:lnTo>
                <a:lnTo>
                  <a:pt x="991" y="295"/>
                </a:lnTo>
                <a:lnTo>
                  <a:pt x="993" y="345"/>
                </a:lnTo>
                <a:lnTo>
                  <a:pt x="998" y="444"/>
                </a:lnTo>
                <a:lnTo>
                  <a:pt x="1012" y="458"/>
                </a:lnTo>
                <a:lnTo>
                  <a:pt x="1014" y="480"/>
                </a:lnTo>
                <a:lnTo>
                  <a:pt x="1035" y="516"/>
                </a:lnTo>
                <a:lnTo>
                  <a:pt x="1034" y="548"/>
                </a:lnTo>
                <a:lnTo>
                  <a:pt x="1023" y="573"/>
                </a:lnTo>
                <a:lnTo>
                  <a:pt x="1023" y="591"/>
                </a:lnTo>
                <a:lnTo>
                  <a:pt x="1026" y="608"/>
                </a:lnTo>
                <a:lnTo>
                  <a:pt x="1025" y="622"/>
                </a:lnTo>
                <a:lnTo>
                  <a:pt x="1022" y="631"/>
                </a:lnTo>
                <a:lnTo>
                  <a:pt x="1009" y="646"/>
                </a:lnTo>
                <a:lnTo>
                  <a:pt x="1016" y="653"/>
                </a:lnTo>
                <a:lnTo>
                  <a:pt x="974" y="668"/>
                </a:lnTo>
                <a:lnTo>
                  <a:pt x="939" y="687"/>
                </a:lnTo>
                <a:lnTo>
                  <a:pt x="961" y="671"/>
                </a:lnTo>
                <a:lnTo>
                  <a:pt x="939" y="671"/>
                </a:lnTo>
                <a:lnTo>
                  <a:pt x="945" y="646"/>
                </a:lnTo>
                <a:lnTo>
                  <a:pt x="928" y="660"/>
                </a:lnTo>
                <a:lnTo>
                  <a:pt x="918" y="655"/>
                </a:lnTo>
                <a:lnTo>
                  <a:pt x="918" y="672"/>
                </a:lnTo>
                <a:lnTo>
                  <a:pt x="925" y="675"/>
                </a:lnTo>
                <a:lnTo>
                  <a:pt x="928" y="691"/>
                </a:lnTo>
                <a:lnTo>
                  <a:pt x="913" y="703"/>
                </a:lnTo>
                <a:lnTo>
                  <a:pt x="908" y="703"/>
                </a:lnTo>
                <a:lnTo>
                  <a:pt x="907" y="720"/>
                </a:lnTo>
                <a:lnTo>
                  <a:pt x="811" y="779"/>
                </a:lnTo>
                <a:lnTo>
                  <a:pt x="812" y="772"/>
                </a:lnTo>
                <a:lnTo>
                  <a:pt x="854" y="743"/>
                </a:lnTo>
                <a:lnTo>
                  <a:pt x="821" y="762"/>
                </a:lnTo>
                <a:lnTo>
                  <a:pt x="822" y="743"/>
                </a:lnTo>
                <a:lnTo>
                  <a:pt x="814" y="754"/>
                </a:lnTo>
                <a:lnTo>
                  <a:pt x="802" y="749"/>
                </a:lnTo>
                <a:lnTo>
                  <a:pt x="797" y="762"/>
                </a:lnTo>
                <a:lnTo>
                  <a:pt x="783" y="749"/>
                </a:lnTo>
                <a:lnTo>
                  <a:pt x="785" y="762"/>
                </a:lnTo>
                <a:lnTo>
                  <a:pt x="802" y="772"/>
                </a:lnTo>
                <a:lnTo>
                  <a:pt x="782" y="782"/>
                </a:lnTo>
                <a:lnTo>
                  <a:pt x="774" y="768"/>
                </a:lnTo>
                <a:lnTo>
                  <a:pt x="766" y="808"/>
                </a:lnTo>
                <a:lnTo>
                  <a:pt x="757" y="792"/>
                </a:lnTo>
                <a:lnTo>
                  <a:pt x="738" y="799"/>
                </a:lnTo>
                <a:lnTo>
                  <a:pt x="735" y="810"/>
                </a:lnTo>
                <a:lnTo>
                  <a:pt x="743" y="825"/>
                </a:lnTo>
                <a:lnTo>
                  <a:pt x="709" y="827"/>
                </a:lnTo>
                <a:lnTo>
                  <a:pt x="720" y="831"/>
                </a:lnTo>
                <a:lnTo>
                  <a:pt x="722" y="848"/>
                </a:lnTo>
                <a:lnTo>
                  <a:pt x="729" y="844"/>
                </a:lnTo>
                <a:lnTo>
                  <a:pt x="726" y="856"/>
                </a:lnTo>
                <a:lnTo>
                  <a:pt x="710" y="880"/>
                </a:lnTo>
                <a:lnTo>
                  <a:pt x="712" y="870"/>
                </a:lnTo>
                <a:lnTo>
                  <a:pt x="704" y="879"/>
                </a:lnTo>
                <a:lnTo>
                  <a:pt x="688" y="865"/>
                </a:lnTo>
                <a:lnTo>
                  <a:pt x="692" y="881"/>
                </a:lnTo>
                <a:lnTo>
                  <a:pt x="718" y="884"/>
                </a:lnTo>
                <a:lnTo>
                  <a:pt x="708" y="909"/>
                </a:lnTo>
                <a:lnTo>
                  <a:pt x="715" y="961"/>
                </a:lnTo>
                <a:lnTo>
                  <a:pt x="738" y="1002"/>
                </a:lnTo>
                <a:lnTo>
                  <a:pt x="709" y="1006"/>
                </a:lnTo>
                <a:lnTo>
                  <a:pt x="679" y="994"/>
                </a:lnTo>
                <a:lnTo>
                  <a:pt x="655" y="995"/>
                </a:lnTo>
                <a:lnTo>
                  <a:pt x="618" y="973"/>
                </a:lnTo>
                <a:lnTo>
                  <a:pt x="577" y="958"/>
                </a:lnTo>
                <a:lnTo>
                  <a:pt x="571" y="942"/>
                </a:lnTo>
                <a:lnTo>
                  <a:pt x="561" y="918"/>
                </a:lnTo>
                <a:lnTo>
                  <a:pt x="549" y="897"/>
                </a:lnTo>
                <a:lnTo>
                  <a:pt x="550" y="880"/>
                </a:lnTo>
                <a:lnTo>
                  <a:pt x="540" y="874"/>
                </a:lnTo>
                <a:lnTo>
                  <a:pt x="541" y="848"/>
                </a:lnTo>
                <a:lnTo>
                  <a:pt x="520" y="829"/>
                </a:lnTo>
                <a:lnTo>
                  <a:pt x="492" y="788"/>
                </a:lnTo>
                <a:lnTo>
                  <a:pt x="444" y="691"/>
                </a:lnTo>
                <a:lnTo>
                  <a:pt x="411" y="663"/>
                </a:lnTo>
                <a:lnTo>
                  <a:pt x="401" y="638"/>
                </a:lnTo>
                <a:lnTo>
                  <a:pt x="373" y="637"/>
                </a:lnTo>
                <a:lnTo>
                  <a:pt x="345" y="631"/>
                </a:lnTo>
                <a:lnTo>
                  <a:pt x="327" y="622"/>
                </a:lnTo>
                <a:lnTo>
                  <a:pt x="320" y="631"/>
                </a:lnTo>
                <a:lnTo>
                  <a:pt x="297" y="631"/>
                </a:lnTo>
                <a:lnTo>
                  <a:pt x="277" y="681"/>
                </a:lnTo>
                <a:lnTo>
                  <a:pt x="255" y="701"/>
                </a:lnTo>
                <a:lnTo>
                  <a:pt x="240" y="701"/>
                </a:lnTo>
                <a:lnTo>
                  <a:pt x="202" y="671"/>
                </a:lnTo>
                <a:lnTo>
                  <a:pt x="185" y="667"/>
                </a:lnTo>
                <a:lnTo>
                  <a:pt x="147" y="631"/>
                </a:lnTo>
                <a:lnTo>
                  <a:pt x="135" y="603"/>
                </a:lnTo>
                <a:lnTo>
                  <a:pt x="135" y="573"/>
                </a:lnTo>
                <a:lnTo>
                  <a:pt x="121" y="534"/>
                </a:lnTo>
                <a:lnTo>
                  <a:pt x="88" y="510"/>
                </a:lnTo>
                <a:lnTo>
                  <a:pt x="42" y="454"/>
                </a:lnTo>
                <a:lnTo>
                  <a:pt x="28" y="448"/>
                </a:lnTo>
                <a:lnTo>
                  <a:pt x="18" y="418"/>
                </a:lnTo>
                <a:lnTo>
                  <a:pt x="4" y="413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25" name="Freeform 53"/>
          <p:cNvSpPr>
            <a:spLocks noChangeArrowheads="1"/>
          </p:cNvSpPr>
          <p:nvPr/>
        </p:nvSpPr>
        <p:spPr bwMode="auto">
          <a:xfrm>
            <a:off x="2998102" y="2663373"/>
            <a:ext cx="667484" cy="806493"/>
          </a:xfrm>
          <a:custGeom>
            <a:avLst/>
            <a:gdLst/>
            <a:ahLst/>
            <a:cxnLst>
              <a:cxn ang="0">
                <a:pos x="0" y="459"/>
              </a:cxn>
              <a:cxn ang="0">
                <a:pos x="90" y="0"/>
              </a:cxn>
              <a:cxn ang="0">
                <a:pos x="293" y="33"/>
              </a:cxn>
              <a:cxn ang="0">
                <a:pos x="281" y="127"/>
              </a:cxn>
              <a:cxn ang="0">
                <a:pos x="419" y="148"/>
              </a:cxn>
              <a:cxn ang="0">
                <a:pos x="367" y="522"/>
              </a:cxn>
              <a:cxn ang="0">
                <a:pos x="0" y="459"/>
              </a:cxn>
            </a:cxnLst>
            <a:rect l="0" t="0" r="r" b="b"/>
            <a:pathLst>
              <a:path w="419" h="522">
                <a:moveTo>
                  <a:pt x="0" y="459"/>
                </a:moveTo>
                <a:lnTo>
                  <a:pt x="90" y="0"/>
                </a:lnTo>
                <a:lnTo>
                  <a:pt x="293" y="33"/>
                </a:lnTo>
                <a:lnTo>
                  <a:pt x="281" y="127"/>
                </a:lnTo>
                <a:lnTo>
                  <a:pt x="419" y="148"/>
                </a:lnTo>
                <a:lnTo>
                  <a:pt x="367" y="522"/>
                </a:lnTo>
                <a:lnTo>
                  <a:pt x="0" y="459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26" name="Freeform 54"/>
          <p:cNvSpPr>
            <a:spLocks noChangeArrowheads="1"/>
          </p:cNvSpPr>
          <p:nvPr/>
        </p:nvSpPr>
        <p:spPr bwMode="auto">
          <a:xfrm>
            <a:off x="7496848" y="2105626"/>
            <a:ext cx="189572" cy="363076"/>
          </a:xfrm>
          <a:custGeom>
            <a:avLst/>
            <a:gdLst/>
            <a:ahLst/>
            <a:cxnLst>
              <a:cxn ang="0">
                <a:pos x="0" y="30"/>
              </a:cxn>
              <a:cxn ang="0">
                <a:pos x="17" y="97"/>
              </a:cxn>
              <a:cxn ang="0">
                <a:pos x="21" y="139"/>
              </a:cxn>
              <a:cxn ang="0">
                <a:pos x="41" y="184"/>
              </a:cxn>
              <a:cxn ang="0">
                <a:pos x="52" y="235"/>
              </a:cxn>
              <a:cxn ang="0">
                <a:pos x="107" y="223"/>
              </a:cxn>
              <a:cxn ang="0">
                <a:pos x="98" y="142"/>
              </a:cxn>
              <a:cxn ang="0">
                <a:pos x="102" y="87"/>
              </a:cxn>
              <a:cxn ang="0">
                <a:pos x="118" y="61"/>
              </a:cxn>
              <a:cxn ang="0">
                <a:pos x="119" y="0"/>
              </a:cxn>
              <a:cxn ang="0">
                <a:pos x="0" y="30"/>
              </a:cxn>
            </a:cxnLst>
            <a:rect l="0" t="0" r="r" b="b"/>
            <a:pathLst>
              <a:path w="119" h="235">
                <a:moveTo>
                  <a:pt x="0" y="30"/>
                </a:moveTo>
                <a:lnTo>
                  <a:pt x="17" y="97"/>
                </a:lnTo>
                <a:lnTo>
                  <a:pt x="21" y="139"/>
                </a:lnTo>
                <a:lnTo>
                  <a:pt x="41" y="184"/>
                </a:lnTo>
                <a:lnTo>
                  <a:pt x="52" y="235"/>
                </a:lnTo>
                <a:lnTo>
                  <a:pt x="107" y="223"/>
                </a:lnTo>
                <a:lnTo>
                  <a:pt x="98" y="142"/>
                </a:lnTo>
                <a:lnTo>
                  <a:pt x="102" y="87"/>
                </a:lnTo>
                <a:lnTo>
                  <a:pt x="118" y="61"/>
                </a:lnTo>
                <a:lnTo>
                  <a:pt x="119" y="0"/>
                </a:lnTo>
                <a:lnTo>
                  <a:pt x="0" y="30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27" name="Freeform 55"/>
          <p:cNvSpPr>
            <a:spLocks noChangeArrowheads="1"/>
          </p:cNvSpPr>
          <p:nvPr/>
        </p:nvSpPr>
        <p:spPr bwMode="auto">
          <a:xfrm>
            <a:off x="6674838" y="2922933"/>
            <a:ext cx="530483" cy="506762"/>
          </a:xfrm>
          <a:custGeom>
            <a:avLst/>
            <a:gdLst/>
            <a:ahLst/>
            <a:cxnLst>
              <a:cxn ang="0">
                <a:pos x="0" y="226"/>
              </a:cxn>
              <a:cxn ang="0">
                <a:pos x="14" y="271"/>
              </a:cxn>
              <a:cxn ang="0">
                <a:pos x="27" y="287"/>
              </a:cxn>
              <a:cxn ang="0">
                <a:pos x="54" y="304"/>
              </a:cxn>
              <a:cxn ang="0">
                <a:pos x="75" y="328"/>
              </a:cxn>
              <a:cxn ang="0">
                <a:pos x="102" y="315"/>
              </a:cxn>
              <a:cxn ang="0">
                <a:pos x="113" y="323"/>
              </a:cxn>
              <a:cxn ang="0">
                <a:pos x="128" y="315"/>
              </a:cxn>
              <a:cxn ang="0">
                <a:pos x="139" y="302"/>
              </a:cxn>
              <a:cxn ang="0">
                <a:pos x="167" y="296"/>
              </a:cxn>
              <a:cxn ang="0">
                <a:pos x="182" y="276"/>
              </a:cxn>
              <a:cxn ang="0">
                <a:pos x="176" y="271"/>
              </a:cxn>
              <a:cxn ang="0">
                <a:pos x="203" y="208"/>
              </a:cxn>
              <a:cxn ang="0">
                <a:pos x="206" y="179"/>
              </a:cxn>
              <a:cxn ang="0">
                <a:pos x="233" y="191"/>
              </a:cxn>
              <a:cxn ang="0">
                <a:pos x="248" y="156"/>
              </a:cxn>
              <a:cxn ang="0">
                <a:pos x="262" y="153"/>
              </a:cxn>
              <a:cxn ang="0">
                <a:pos x="281" y="120"/>
              </a:cxn>
              <a:cxn ang="0">
                <a:pos x="286" y="82"/>
              </a:cxn>
              <a:cxn ang="0">
                <a:pos x="324" y="104"/>
              </a:cxn>
              <a:cxn ang="0">
                <a:pos x="333" y="87"/>
              </a:cxn>
              <a:cxn ang="0">
                <a:pos x="324" y="71"/>
              </a:cxn>
              <a:cxn ang="0">
                <a:pos x="304" y="63"/>
              </a:cxn>
              <a:cxn ang="0">
                <a:pos x="282" y="63"/>
              </a:cxn>
              <a:cxn ang="0">
                <a:pos x="273" y="78"/>
              </a:cxn>
              <a:cxn ang="0">
                <a:pos x="234" y="89"/>
              </a:cxn>
              <a:cxn ang="0">
                <a:pos x="209" y="120"/>
              </a:cxn>
              <a:cxn ang="0">
                <a:pos x="203" y="71"/>
              </a:cxn>
              <a:cxn ang="0">
                <a:pos x="128" y="85"/>
              </a:cxn>
              <a:cxn ang="0">
                <a:pos x="114" y="0"/>
              </a:cxn>
              <a:cxn ang="0">
                <a:pos x="103" y="4"/>
              </a:cxn>
              <a:cxn ang="0">
                <a:pos x="110" y="21"/>
              </a:cxn>
              <a:cxn ang="0">
                <a:pos x="102" y="97"/>
              </a:cxn>
              <a:cxn ang="0">
                <a:pos x="89" y="115"/>
              </a:cxn>
              <a:cxn ang="0">
                <a:pos x="51" y="143"/>
              </a:cxn>
              <a:cxn ang="0">
                <a:pos x="43" y="174"/>
              </a:cxn>
              <a:cxn ang="0">
                <a:pos x="27" y="168"/>
              </a:cxn>
              <a:cxn ang="0">
                <a:pos x="21" y="208"/>
              </a:cxn>
              <a:cxn ang="0">
                <a:pos x="0" y="226"/>
              </a:cxn>
            </a:cxnLst>
            <a:rect l="0" t="0" r="r" b="b"/>
            <a:pathLst>
              <a:path w="333" h="328">
                <a:moveTo>
                  <a:pt x="0" y="226"/>
                </a:moveTo>
                <a:lnTo>
                  <a:pt x="14" y="271"/>
                </a:lnTo>
                <a:lnTo>
                  <a:pt x="27" y="287"/>
                </a:lnTo>
                <a:lnTo>
                  <a:pt x="54" y="304"/>
                </a:lnTo>
                <a:lnTo>
                  <a:pt x="75" y="328"/>
                </a:lnTo>
                <a:lnTo>
                  <a:pt x="102" y="315"/>
                </a:lnTo>
                <a:lnTo>
                  <a:pt x="113" y="323"/>
                </a:lnTo>
                <a:lnTo>
                  <a:pt x="128" y="315"/>
                </a:lnTo>
                <a:lnTo>
                  <a:pt x="139" y="302"/>
                </a:lnTo>
                <a:lnTo>
                  <a:pt x="167" y="296"/>
                </a:lnTo>
                <a:lnTo>
                  <a:pt x="182" y="276"/>
                </a:lnTo>
                <a:lnTo>
                  <a:pt x="176" y="271"/>
                </a:lnTo>
                <a:lnTo>
                  <a:pt x="203" y="208"/>
                </a:lnTo>
                <a:lnTo>
                  <a:pt x="206" y="179"/>
                </a:lnTo>
                <a:lnTo>
                  <a:pt x="233" y="191"/>
                </a:lnTo>
                <a:lnTo>
                  <a:pt x="248" y="156"/>
                </a:lnTo>
                <a:lnTo>
                  <a:pt x="262" y="153"/>
                </a:lnTo>
                <a:lnTo>
                  <a:pt x="281" y="120"/>
                </a:lnTo>
                <a:lnTo>
                  <a:pt x="286" y="82"/>
                </a:lnTo>
                <a:lnTo>
                  <a:pt x="324" y="104"/>
                </a:lnTo>
                <a:lnTo>
                  <a:pt x="333" y="87"/>
                </a:lnTo>
                <a:lnTo>
                  <a:pt x="324" y="71"/>
                </a:lnTo>
                <a:lnTo>
                  <a:pt x="304" y="63"/>
                </a:lnTo>
                <a:lnTo>
                  <a:pt x="282" y="63"/>
                </a:lnTo>
                <a:lnTo>
                  <a:pt x="273" y="78"/>
                </a:lnTo>
                <a:lnTo>
                  <a:pt x="234" y="89"/>
                </a:lnTo>
                <a:lnTo>
                  <a:pt x="209" y="120"/>
                </a:lnTo>
                <a:lnTo>
                  <a:pt x="203" y="71"/>
                </a:lnTo>
                <a:lnTo>
                  <a:pt x="128" y="85"/>
                </a:lnTo>
                <a:lnTo>
                  <a:pt x="114" y="0"/>
                </a:lnTo>
                <a:lnTo>
                  <a:pt x="103" y="4"/>
                </a:lnTo>
                <a:lnTo>
                  <a:pt x="110" y="21"/>
                </a:lnTo>
                <a:lnTo>
                  <a:pt x="102" y="97"/>
                </a:lnTo>
                <a:lnTo>
                  <a:pt x="89" y="115"/>
                </a:lnTo>
                <a:lnTo>
                  <a:pt x="51" y="143"/>
                </a:lnTo>
                <a:lnTo>
                  <a:pt x="43" y="174"/>
                </a:lnTo>
                <a:lnTo>
                  <a:pt x="27" y="168"/>
                </a:lnTo>
                <a:lnTo>
                  <a:pt x="21" y="208"/>
                </a:lnTo>
                <a:lnTo>
                  <a:pt x="0" y="226"/>
                </a:lnTo>
                <a:close/>
              </a:path>
            </a:pathLst>
          </a:custGeom>
          <a:solidFill>
            <a:srgbClr val="FFFF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28" name="Freeform 56"/>
          <p:cNvSpPr>
            <a:spLocks noChangeArrowheads="1"/>
          </p:cNvSpPr>
          <p:nvPr/>
        </p:nvSpPr>
        <p:spPr bwMode="auto">
          <a:xfrm>
            <a:off x="5451384" y="2127256"/>
            <a:ext cx="621286" cy="634996"/>
          </a:xfrm>
          <a:custGeom>
            <a:avLst/>
            <a:gdLst/>
            <a:ahLst/>
            <a:cxnLst>
              <a:cxn ang="0">
                <a:pos x="0" y="125"/>
              </a:cxn>
              <a:cxn ang="0">
                <a:pos x="9" y="158"/>
              </a:cxn>
              <a:cxn ang="0">
                <a:pos x="8" y="208"/>
              </a:cxn>
              <a:cxn ang="0">
                <a:pos x="56" y="237"/>
              </a:cxn>
              <a:cxn ang="0">
                <a:pos x="74" y="258"/>
              </a:cxn>
              <a:cxn ang="0">
                <a:pos x="100" y="276"/>
              </a:cxn>
              <a:cxn ang="0">
                <a:pos x="111" y="288"/>
              </a:cxn>
              <a:cxn ang="0">
                <a:pos x="119" y="321"/>
              </a:cxn>
              <a:cxn ang="0">
                <a:pos x="125" y="368"/>
              </a:cxn>
              <a:cxn ang="0">
                <a:pos x="163" y="411"/>
              </a:cxn>
              <a:cxn ang="0">
                <a:pos x="358" y="399"/>
              </a:cxn>
              <a:cxn ang="0">
                <a:pos x="346" y="335"/>
              </a:cxn>
              <a:cxn ang="0">
                <a:pos x="352" y="270"/>
              </a:cxn>
              <a:cxn ang="0">
                <a:pos x="365" y="240"/>
              </a:cxn>
              <a:cxn ang="0">
                <a:pos x="364" y="214"/>
              </a:cxn>
              <a:cxn ang="0">
                <a:pos x="388" y="154"/>
              </a:cxn>
              <a:cxn ang="0">
                <a:pos x="390" y="139"/>
              </a:cxn>
              <a:cxn ang="0">
                <a:pos x="384" y="136"/>
              </a:cxn>
              <a:cxn ang="0">
                <a:pos x="376" y="149"/>
              </a:cxn>
              <a:cxn ang="0">
                <a:pos x="368" y="177"/>
              </a:cxn>
              <a:cxn ang="0">
                <a:pos x="350" y="183"/>
              </a:cxn>
              <a:cxn ang="0">
                <a:pos x="345" y="201"/>
              </a:cxn>
              <a:cxn ang="0">
                <a:pos x="328" y="213"/>
              </a:cxn>
              <a:cxn ang="0">
                <a:pos x="329" y="194"/>
              </a:cxn>
              <a:cxn ang="0">
                <a:pos x="342" y="171"/>
              </a:cxn>
              <a:cxn ang="0">
                <a:pos x="350" y="165"/>
              </a:cxn>
              <a:cxn ang="0">
                <a:pos x="350" y="158"/>
              </a:cxn>
              <a:cxn ang="0">
                <a:pos x="331" y="99"/>
              </a:cxn>
              <a:cxn ang="0">
                <a:pos x="316" y="94"/>
              </a:cxn>
              <a:cxn ang="0">
                <a:pos x="308" y="83"/>
              </a:cxn>
              <a:cxn ang="0">
                <a:pos x="274" y="78"/>
              </a:cxn>
              <a:cxn ang="0">
                <a:pos x="189" y="56"/>
              </a:cxn>
              <a:cxn ang="0">
                <a:pos x="158" y="31"/>
              </a:cxn>
              <a:cxn ang="0">
                <a:pos x="138" y="27"/>
              </a:cxn>
              <a:cxn ang="0">
                <a:pos x="129" y="31"/>
              </a:cxn>
              <a:cxn ang="0">
                <a:pos x="125" y="30"/>
              </a:cxn>
              <a:cxn ang="0">
                <a:pos x="129" y="27"/>
              </a:cxn>
              <a:cxn ang="0">
                <a:pos x="129" y="15"/>
              </a:cxn>
              <a:cxn ang="0">
                <a:pos x="134" y="10"/>
              </a:cxn>
              <a:cxn ang="0">
                <a:pos x="134" y="4"/>
              </a:cxn>
              <a:cxn ang="0">
                <a:pos x="129" y="0"/>
              </a:cxn>
              <a:cxn ang="0">
                <a:pos x="84" y="20"/>
              </a:cxn>
              <a:cxn ang="0">
                <a:pos x="65" y="27"/>
              </a:cxn>
              <a:cxn ang="0">
                <a:pos x="60" y="28"/>
              </a:cxn>
              <a:cxn ang="0">
                <a:pos x="47" y="20"/>
              </a:cxn>
              <a:cxn ang="0">
                <a:pos x="46" y="27"/>
              </a:cxn>
              <a:cxn ang="0">
                <a:pos x="44" y="20"/>
              </a:cxn>
              <a:cxn ang="0">
                <a:pos x="34" y="30"/>
              </a:cxn>
              <a:cxn ang="0">
                <a:pos x="37" y="77"/>
              </a:cxn>
              <a:cxn ang="0">
                <a:pos x="0" y="125"/>
              </a:cxn>
            </a:cxnLst>
            <a:rect l="0" t="0" r="r" b="b"/>
            <a:pathLst>
              <a:path w="390" h="411">
                <a:moveTo>
                  <a:pt x="0" y="125"/>
                </a:moveTo>
                <a:lnTo>
                  <a:pt x="9" y="158"/>
                </a:lnTo>
                <a:lnTo>
                  <a:pt x="8" y="208"/>
                </a:lnTo>
                <a:lnTo>
                  <a:pt x="56" y="237"/>
                </a:lnTo>
                <a:lnTo>
                  <a:pt x="74" y="258"/>
                </a:lnTo>
                <a:lnTo>
                  <a:pt x="100" y="276"/>
                </a:lnTo>
                <a:lnTo>
                  <a:pt x="111" y="288"/>
                </a:lnTo>
                <a:lnTo>
                  <a:pt x="119" y="321"/>
                </a:lnTo>
                <a:lnTo>
                  <a:pt x="125" y="368"/>
                </a:lnTo>
                <a:lnTo>
                  <a:pt x="163" y="411"/>
                </a:lnTo>
                <a:lnTo>
                  <a:pt x="358" y="399"/>
                </a:lnTo>
                <a:lnTo>
                  <a:pt x="346" y="335"/>
                </a:lnTo>
                <a:lnTo>
                  <a:pt x="352" y="270"/>
                </a:lnTo>
                <a:lnTo>
                  <a:pt x="365" y="240"/>
                </a:lnTo>
                <a:lnTo>
                  <a:pt x="364" y="214"/>
                </a:lnTo>
                <a:lnTo>
                  <a:pt x="388" y="154"/>
                </a:lnTo>
                <a:lnTo>
                  <a:pt x="390" y="139"/>
                </a:lnTo>
                <a:lnTo>
                  <a:pt x="384" y="136"/>
                </a:lnTo>
                <a:lnTo>
                  <a:pt x="376" y="149"/>
                </a:lnTo>
                <a:lnTo>
                  <a:pt x="368" y="177"/>
                </a:lnTo>
                <a:lnTo>
                  <a:pt x="350" y="183"/>
                </a:lnTo>
                <a:lnTo>
                  <a:pt x="345" y="201"/>
                </a:lnTo>
                <a:lnTo>
                  <a:pt x="328" y="213"/>
                </a:lnTo>
                <a:lnTo>
                  <a:pt x="329" y="194"/>
                </a:lnTo>
                <a:lnTo>
                  <a:pt x="342" y="171"/>
                </a:lnTo>
                <a:lnTo>
                  <a:pt x="350" y="165"/>
                </a:lnTo>
                <a:lnTo>
                  <a:pt x="350" y="158"/>
                </a:lnTo>
                <a:lnTo>
                  <a:pt x="331" y="99"/>
                </a:lnTo>
                <a:lnTo>
                  <a:pt x="316" y="94"/>
                </a:lnTo>
                <a:lnTo>
                  <a:pt x="308" y="83"/>
                </a:lnTo>
                <a:lnTo>
                  <a:pt x="274" y="78"/>
                </a:lnTo>
                <a:lnTo>
                  <a:pt x="189" y="56"/>
                </a:lnTo>
                <a:lnTo>
                  <a:pt x="158" y="31"/>
                </a:lnTo>
                <a:lnTo>
                  <a:pt x="138" y="27"/>
                </a:lnTo>
                <a:lnTo>
                  <a:pt x="129" y="31"/>
                </a:lnTo>
                <a:lnTo>
                  <a:pt x="125" y="30"/>
                </a:lnTo>
                <a:lnTo>
                  <a:pt x="129" y="27"/>
                </a:lnTo>
                <a:lnTo>
                  <a:pt x="129" y="15"/>
                </a:lnTo>
                <a:lnTo>
                  <a:pt x="134" y="10"/>
                </a:lnTo>
                <a:lnTo>
                  <a:pt x="134" y="4"/>
                </a:lnTo>
                <a:lnTo>
                  <a:pt x="129" y="0"/>
                </a:lnTo>
                <a:lnTo>
                  <a:pt x="84" y="20"/>
                </a:lnTo>
                <a:lnTo>
                  <a:pt x="65" y="27"/>
                </a:lnTo>
                <a:lnTo>
                  <a:pt x="60" y="28"/>
                </a:lnTo>
                <a:lnTo>
                  <a:pt x="47" y="20"/>
                </a:lnTo>
                <a:lnTo>
                  <a:pt x="46" y="27"/>
                </a:lnTo>
                <a:lnTo>
                  <a:pt x="44" y="20"/>
                </a:lnTo>
                <a:lnTo>
                  <a:pt x="34" y="30"/>
                </a:lnTo>
                <a:lnTo>
                  <a:pt x="37" y="77"/>
                </a:lnTo>
                <a:lnTo>
                  <a:pt x="0" y="125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29" name="Freeform 57"/>
          <p:cNvSpPr>
            <a:spLocks noChangeArrowheads="1"/>
          </p:cNvSpPr>
          <p:nvPr/>
        </p:nvSpPr>
        <p:spPr bwMode="auto">
          <a:xfrm>
            <a:off x="3445748" y="2291025"/>
            <a:ext cx="831567" cy="662807"/>
          </a:xfrm>
          <a:custGeom>
            <a:avLst/>
            <a:gdLst/>
            <a:ahLst/>
            <a:cxnLst>
              <a:cxn ang="0">
                <a:pos x="0" y="368"/>
              </a:cxn>
              <a:cxn ang="0">
                <a:pos x="12" y="274"/>
              </a:cxn>
              <a:cxn ang="0">
                <a:pos x="53" y="44"/>
              </a:cxn>
              <a:cxn ang="0">
                <a:pos x="62" y="0"/>
              </a:cxn>
              <a:cxn ang="0">
                <a:pos x="266" y="29"/>
              </a:cxn>
              <a:cxn ang="0">
                <a:pos x="522" y="57"/>
              </a:cxn>
              <a:cxn ang="0">
                <a:pos x="504" y="241"/>
              </a:cxn>
              <a:cxn ang="0">
                <a:pos x="487" y="429"/>
              </a:cxn>
              <a:cxn ang="0">
                <a:pos x="138" y="389"/>
              </a:cxn>
              <a:cxn ang="0">
                <a:pos x="0" y="368"/>
              </a:cxn>
            </a:cxnLst>
            <a:rect l="0" t="0" r="r" b="b"/>
            <a:pathLst>
              <a:path w="522" h="429">
                <a:moveTo>
                  <a:pt x="0" y="368"/>
                </a:moveTo>
                <a:lnTo>
                  <a:pt x="12" y="274"/>
                </a:lnTo>
                <a:lnTo>
                  <a:pt x="53" y="44"/>
                </a:lnTo>
                <a:lnTo>
                  <a:pt x="62" y="0"/>
                </a:lnTo>
                <a:lnTo>
                  <a:pt x="266" y="29"/>
                </a:lnTo>
                <a:lnTo>
                  <a:pt x="522" y="57"/>
                </a:lnTo>
                <a:lnTo>
                  <a:pt x="504" y="241"/>
                </a:lnTo>
                <a:lnTo>
                  <a:pt x="487" y="429"/>
                </a:lnTo>
                <a:lnTo>
                  <a:pt x="138" y="389"/>
                </a:lnTo>
                <a:lnTo>
                  <a:pt x="0" y="368"/>
                </a:lnTo>
                <a:close/>
              </a:path>
            </a:pathLst>
          </a:custGeom>
          <a:solidFill>
            <a:srgbClr val="FFAD2C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30" name="Freeform 58"/>
          <p:cNvSpPr>
            <a:spLocks noChangeArrowheads="1"/>
          </p:cNvSpPr>
          <p:nvPr/>
        </p:nvSpPr>
        <p:spPr bwMode="auto">
          <a:xfrm>
            <a:off x="7579685" y="2389905"/>
            <a:ext cx="398260" cy="196216"/>
          </a:xfrm>
          <a:custGeom>
            <a:avLst/>
            <a:gdLst/>
            <a:ahLst/>
            <a:cxnLst>
              <a:cxn ang="0">
                <a:pos x="0" y="51"/>
              </a:cxn>
              <a:cxn ang="0">
                <a:pos x="3" y="118"/>
              </a:cxn>
              <a:cxn ang="0">
                <a:pos x="118" y="94"/>
              </a:cxn>
              <a:cxn ang="0">
                <a:pos x="138" y="88"/>
              </a:cxn>
              <a:cxn ang="0">
                <a:pos x="145" y="88"/>
              </a:cxn>
              <a:cxn ang="0">
                <a:pos x="157" y="108"/>
              </a:cxn>
              <a:cxn ang="0">
                <a:pos x="168" y="110"/>
              </a:cxn>
              <a:cxn ang="0">
                <a:pos x="176" y="127"/>
              </a:cxn>
              <a:cxn ang="0">
                <a:pos x="184" y="127"/>
              </a:cxn>
              <a:cxn ang="0">
                <a:pos x="185" y="115"/>
              </a:cxn>
              <a:cxn ang="0">
                <a:pos x="194" y="113"/>
              </a:cxn>
              <a:cxn ang="0">
                <a:pos x="196" y="101"/>
              </a:cxn>
              <a:cxn ang="0">
                <a:pos x="200" y="100"/>
              </a:cxn>
              <a:cxn ang="0">
                <a:pos x="207" y="117"/>
              </a:cxn>
              <a:cxn ang="0">
                <a:pos x="217" y="113"/>
              </a:cxn>
              <a:cxn ang="0">
                <a:pos x="219" y="106"/>
              </a:cxn>
              <a:cxn ang="0">
                <a:pos x="234" y="98"/>
              </a:cxn>
              <a:cxn ang="0">
                <a:pos x="243" y="94"/>
              </a:cxn>
              <a:cxn ang="0">
                <a:pos x="250" y="101"/>
              </a:cxn>
              <a:cxn ang="0">
                <a:pos x="247" y="84"/>
              </a:cxn>
              <a:cxn ang="0">
                <a:pos x="235" y="62"/>
              </a:cxn>
              <a:cxn ang="0">
                <a:pos x="228" y="59"/>
              </a:cxn>
              <a:cxn ang="0">
                <a:pos x="222" y="59"/>
              </a:cxn>
              <a:cxn ang="0">
                <a:pos x="223" y="62"/>
              </a:cxn>
              <a:cxn ang="0">
                <a:pos x="228" y="62"/>
              </a:cxn>
              <a:cxn ang="0">
                <a:pos x="234" y="63"/>
              </a:cxn>
              <a:cxn ang="0">
                <a:pos x="239" y="71"/>
              </a:cxn>
              <a:cxn ang="0">
                <a:pos x="242" y="81"/>
              </a:cxn>
              <a:cxn ang="0">
                <a:pos x="235" y="88"/>
              </a:cxn>
              <a:cxn ang="0">
                <a:pos x="218" y="94"/>
              </a:cxn>
              <a:cxn ang="0">
                <a:pos x="207" y="91"/>
              </a:cxn>
              <a:cxn ang="0">
                <a:pos x="202" y="81"/>
              </a:cxn>
              <a:cxn ang="0">
                <a:pos x="194" y="77"/>
              </a:cxn>
              <a:cxn ang="0">
                <a:pos x="195" y="70"/>
              </a:cxn>
              <a:cxn ang="0">
                <a:pos x="185" y="59"/>
              </a:cxn>
              <a:cxn ang="0">
                <a:pos x="172" y="55"/>
              </a:cxn>
              <a:cxn ang="0">
                <a:pos x="172" y="59"/>
              </a:cxn>
              <a:cxn ang="0">
                <a:pos x="164" y="58"/>
              </a:cxn>
              <a:cxn ang="0">
                <a:pos x="159" y="51"/>
              </a:cxn>
              <a:cxn ang="0">
                <a:pos x="163" y="43"/>
              </a:cxn>
              <a:cxn ang="0">
                <a:pos x="169" y="36"/>
              </a:cxn>
              <a:cxn ang="0">
                <a:pos x="166" y="31"/>
              </a:cxn>
              <a:cxn ang="0">
                <a:pos x="178" y="24"/>
              </a:cxn>
              <a:cxn ang="0">
                <a:pos x="166" y="13"/>
              </a:cxn>
              <a:cxn ang="0">
                <a:pos x="163" y="0"/>
              </a:cxn>
              <a:cxn ang="0">
                <a:pos x="139" y="18"/>
              </a:cxn>
              <a:cxn ang="0">
                <a:pos x="55" y="39"/>
              </a:cxn>
              <a:cxn ang="0">
                <a:pos x="0" y="51"/>
              </a:cxn>
            </a:cxnLst>
            <a:rect l="0" t="0" r="r" b="b"/>
            <a:pathLst>
              <a:path w="250" h="127">
                <a:moveTo>
                  <a:pt x="0" y="51"/>
                </a:moveTo>
                <a:lnTo>
                  <a:pt x="3" y="118"/>
                </a:lnTo>
                <a:lnTo>
                  <a:pt x="118" y="94"/>
                </a:lnTo>
                <a:lnTo>
                  <a:pt x="138" y="88"/>
                </a:lnTo>
                <a:lnTo>
                  <a:pt x="145" y="88"/>
                </a:lnTo>
                <a:lnTo>
                  <a:pt x="157" y="108"/>
                </a:lnTo>
                <a:lnTo>
                  <a:pt x="168" y="110"/>
                </a:lnTo>
                <a:lnTo>
                  <a:pt x="176" y="127"/>
                </a:lnTo>
                <a:lnTo>
                  <a:pt x="184" y="127"/>
                </a:lnTo>
                <a:lnTo>
                  <a:pt x="185" y="115"/>
                </a:lnTo>
                <a:lnTo>
                  <a:pt x="194" y="113"/>
                </a:lnTo>
                <a:lnTo>
                  <a:pt x="196" y="101"/>
                </a:lnTo>
                <a:lnTo>
                  <a:pt x="200" y="100"/>
                </a:lnTo>
                <a:lnTo>
                  <a:pt x="207" y="117"/>
                </a:lnTo>
                <a:lnTo>
                  <a:pt x="217" y="113"/>
                </a:lnTo>
                <a:lnTo>
                  <a:pt x="219" y="106"/>
                </a:lnTo>
                <a:lnTo>
                  <a:pt x="234" y="98"/>
                </a:lnTo>
                <a:lnTo>
                  <a:pt x="243" y="94"/>
                </a:lnTo>
                <a:lnTo>
                  <a:pt x="250" y="101"/>
                </a:lnTo>
                <a:lnTo>
                  <a:pt x="247" y="84"/>
                </a:lnTo>
                <a:lnTo>
                  <a:pt x="235" y="62"/>
                </a:lnTo>
                <a:lnTo>
                  <a:pt x="228" y="59"/>
                </a:lnTo>
                <a:lnTo>
                  <a:pt x="222" y="59"/>
                </a:lnTo>
                <a:lnTo>
                  <a:pt x="223" y="62"/>
                </a:lnTo>
                <a:lnTo>
                  <a:pt x="228" y="62"/>
                </a:lnTo>
                <a:lnTo>
                  <a:pt x="234" y="63"/>
                </a:lnTo>
                <a:lnTo>
                  <a:pt x="239" y="71"/>
                </a:lnTo>
                <a:lnTo>
                  <a:pt x="242" y="81"/>
                </a:lnTo>
                <a:lnTo>
                  <a:pt x="235" y="88"/>
                </a:lnTo>
                <a:lnTo>
                  <a:pt x="218" y="94"/>
                </a:lnTo>
                <a:lnTo>
                  <a:pt x="207" y="91"/>
                </a:lnTo>
                <a:lnTo>
                  <a:pt x="202" y="81"/>
                </a:lnTo>
                <a:lnTo>
                  <a:pt x="194" y="77"/>
                </a:lnTo>
                <a:lnTo>
                  <a:pt x="195" y="70"/>
                </a:lnTo>
                <a:lnTo>
                  <a:pt x="185" y="59"/>
                </a:lnTo>
                <a:lnTo>
                  <a:pt x="172" y="55"/>
                </a:lnTo>
                <a:lnTo>
                  <a:pt x="172" y="59"/>
                </a:lnTo>
                <a:lnTo>
                  <a:pt x="164" y="58"/>
                </a:lnTo>
                <a:lnTo>
                  <a:pt x="159" y="51"/>
                </a:lnTo>
                <a:lnTo>
                  <a:pt x="163" y="43"/>
                </a:lnTo>
                <a:lnTo>
                  <a:pt x="169" y="36"/>
                </a:lnTo>
                <a:lnTo>
                  <a:pt x="166" y="31"/>
                </a:lnTo>
                <a:lnTo>
                  <a:pt x="178" y="24"/>
                </a:lnTo>
                <a:lnTo>
                  <a:pt x="166" y="13"/>
                </a:lnTo>
                <a:lnTo>
                  <a:pt x="163" y="0"/>
                </a:lnTo>
                <a:lnTo>
                  <a:pt x="139" y="18"/>
                </a:lnTo>
                <a:lnTo>
                  <a:pt x="55" y="39"/>
                </a:lnTo>
                <a:lnTo>
                  <a:pt x="0" y="51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31" name="Freeform 59"/>
          <p:cNvSpPr>
            <a:spLocks noChangeArrowheads="1"/>
          </p:cNvSpPr>
          <p:nvPr/>
        </p:nvSpPr>
        <p:spPr bwMode="auto">
          <a:xfrm>
            <a:off x="7899888" y="2576852"/>
            <a:ext cx="36639" cy="29354"/>
          </a:xfrm>
          <a:custGeom>
            <a:avLst/>
            <a:gdLst/>
            <a:ahLst/>
            <a:cxnLst>
              <a:cxn ang="0">
                <a:pos x="0" y="19"/>
              </a:cxn>
              <a:cxn ang="0">
                <a:pos x="10" y="0"/>
              </a:cxn>
              <a:cxn ang="0">
                <a:pos x="23" y="8"/>
              </a:cxn>
              <a:cxn ang="0">
                <a:pos x="0" y="19"/>
              </a:cxn>
            </a:cxnLst>
            <a:rect l="0" t="0" r="r" b="b"/>
            <a:pathLst>
              <a:path w="23" h="19">
                <a:moveTo>
                  <a:pt x="0" y="19"/>
                </a:moveTo>
                <a:lnTo>
                  <a:pt x="10" y="0"/>
                </a:lnTo>
                <a:lnTo>
                  <a:pt x="23" y="8"/>
                </a:lnTo>
                <a:lnTo>
                  <a:pt x="0" y="19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32" name="Freeform 60"/>
          <p:cNvSpPr>
            <a:spLocks noChangeArrowheads="1"/>
          </p:cNvSpPr>
          <p:nvPr/>
        </p:nvSpPr>
        <p:spPr bwMode="auto">
          <a:xfrm>
            <a:off x="7965202" y="2572217"/>
            <a:ext cx="28675" cy="21630"/>
          </a:xfrm>
          <a:custGeom>
            <a:avLst/>
            <a:gdLst/>
            <a:ahLst/>
            <a:cxnLst>
              <a:cxn ang="0">
                <a:pos x="0" y="14"/>
              </a:cxn>
              <a:cxn ang="0">
                <a:pos x="10" y="0"/>
              </a:cxn>
              <a:cxn ang="0">
                <a:pos x="18" y="11"/>
              </a:cxn>
              <a:cxn ang="0">
                <a:pos x="0" y="14"/>
              </a:cxn>
            </a:cxnLst>
            <a:rect l="0" t="0" r="r" b="b"/>
            <a:pathLst>
              <a:path w="18" h="14">
                <a:moveTo>
                  <a:pt x="0" y="14"/>
                </a:moveTo>
                <a:lnTo>
                  <a:pt x="10" y="0"/>
                </a:lnTo>
                <a:lnTo>
                  <a:pt x="18" y="11"/>
                </a:lnTo>
                <a:lnTo>
                  <a:pt x="0" y="14"/>
                </a:lnTo>
                <a:close/>
              </a:path>
            </a:pathLst>
          </a:custGeom>
          <a:solidFill>
            <a:srgbClr val="38B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33" name="Freeform 61"/>
          <p:cNvSpPr>
            <a:spLocks noChangeArrowheads="1"/>
          </p:cNvSpPr>
          <p:nvPr/>
        </p:nvSpPr>
        <p:spPr bwMode="auto">
          <a:xfrm>
            <a:off x="6585628" y="3049624"/>
            <a:ext cx="919185" cy="502125"/>
          </a:xfrm>
          <a:custGeom>
            <a:avLst/>
            <a:gdLst/>
            <a:ahLst/>
            <a:cxnLst>
              <a:cxn ang="0">
                <a:pos x="55" y="290"/>
              </a:cxn>
              <a:cxn ang="0">
                <a:pos x="70" y="259"/>
              </a:cxn>
              <a:cxn ang="0">
                <a:pos x="110" y="222"/>
              </a:cxn>
              <a:cxn ang="0">
                <a:pos x="158" y="233"/>
              </a:cxn>
              <a:cxn ang="0">
                <a:pos x="184" y="233"/>
              </a:cxn>
              <a:cxn ang="0">
                <a:pos x="223" y="214"/>
              </a:cxn>
              <a:cxn ang="0">
                <a:pos x="232" y="189"/>
              </a:cxn>
              <a:cxn ang="0">
                <a:pos x="262" y="97"/>
              </a:cxn>
              <a:cxn ang="0">
                <a:pos x="304" y="74"/>
              </a:cxn>
              <a:cxn ang="0">
                <a:pos x="337" y="38"/>
              </a:cxn>
              <a:cxn ang="0">
                <a:pos x="380" y="22"/>
              </a:cxn>
              <a:cxn ang="0">
                <a:pos x="410" y="9"/>
              </a:cxn>
              <a:cxn ang="0">
                <a:pos x="437" y="32"/>
              </a:cxn>
              <a:cxn ang="0">
                <a:pos x="443" y="53"/>
              </a:cxn>
              <a:cxn ang="0">
                <a:pos x="437" y="89"/>
              </a:cxn>
              <a:cxn ang="0">
                <a:pos x="458" y="91"/>
              </a:cxn>
              <a:cxn ang="0">
                <a:pos x="485" y="99"/>
              </a:cxn>
              <a:cxn ang="0">
                <a:pos x="519" y="114"/>
              </a:cxn>
              <a:cxn ang="0">
                <a:pos x="517" y="136"/>
              </a:cxn>
              <a:cxn ang="0">
                <a:pos x="507" y="139"/>
              </a:cxn>
              <a:cxn ang="0">
                <a:pos x="468" y="112"/>
              </a:cxn>
              <a:cxn ang="0">
                <a:pos x="523" y="148"/>
              </a:cxn>
              <a:cxn ang="0">
                <a:pos x="530" y="164"/>
              </a:cxn>
              <a:cxn ang="0">
                <a:pos x="523" y="165"/>
              </a:cxn>
              <a:cxn ang="0">
                <a:pos x="517" y="170"/>
              </a:cxn>
              <a:cxn ang="0">
                <a:pos x="517" y="180"/>
              </a:cxn>
              <a:cxn ang="0">
                <a:pos x="485" y="157"/>
              </a:cxn>
              <a:cxn ang="0">
                <a:pos x="510" y="181"/>
              </a:cxn>
              <a:cxn ang="0">
                <a:pos x="528" y="184"/>
              </a:cxn>
              <a:cxn ang="0">
                <a:pos x="535" y="190"/>
              </a:cxn>
              <a:cxn ang="0">
                <a:pos x="527" y="202"/>
              </a:cxn>
              <a:cxn ang="0">
                <a:pos x="505" y="189"/>
              </a:cxn>
              <a:cxn ang="0">
                <a:pos x="484" y="181"/>
              </a:cxn>
              <a:cxn ang="0">
                <a:pos x="502" y="193"/>
              </a:cxn>
              <a:cxn ang="0">
                <a:pos x="527" y="209"/>
              </a:cxn>
              <a:cxn ang="0">
                <a:pos x="535" y="203"/>
              </a:cxn>
              <a:cxn ang="0">
                <a:pos x="557" y="205"/>
              </a:cxn>
              <a:cxn ang="0">
                <a:pos x="563" y="230"/>
              </a:cxn>
              <a:cxn ang="0">
                <a:pos x="335" y="280"/>
              </a:cxn>
              <a:cxn ang="0">
                <a:pos x="0" y="325"/>
              </a:cxn>
            </a:cxnLst>
            <a:rect l="0" t="0" r="r" b="b"/>
            <a:pathLst>
              <a:path w="577" h="325">
                <a:moveTo>
                  <a:pt x="0" y="325"/>
                </a:moveTo>
                <a:lnTo>
                  <a:pt x="55" y="290"/>
                </a:lnTo>
                <a:lnTo>
                  <a:pt x="55" y="282"/>
                </a:lnTo>
                <a:lnTo>
                  <a:pt x="70" y="259"/>
                </a:lnTo>
                <a:lnTo>
                  <a:pt x="93" y="246"/>
                </a:lnTo>
                <a:lnTo>
                  <a:pt x="110" y="222"/>
                </a:lnTo>
                <a:lnTo>
                  <a:pt x="131" y="246"/>
                </a:lnTo>
                <a:lnTo>
                  <a:pt x="158" y="233"/>
                </a:lnTo>
                <a:lnTo>
                  <a:pt x="169" y="241"/>
                </a:lnTo>
                <a:lnTo>
                  <a:pt x="184" y="233"/>
                </a:lnTo>
                <a:lnTo>
                  <a:pt x="195" y="220"/>
                </a:lnTo>
                <a:lnTo>
                  <a:pt x="223" y="214"/>
                </a:lnTo>
                <a:lnTo>
                  <a:pt x="238" y="194"/>
                </a:lnTo>
                <a:lnTo>
                  <a:pt x="232" y="189"/>
                </a:lnTo>
                <a:lnTo>
                  <a:pt x="259" y="126"/>
                </a:lnTo>
                <a:lnTo>
                  <a:pt x="262" y="97"/>
                </a:lnTo>
                <a:lnTo>
                  <a:pt x="289" y="109"/>
                </a:lnTo>
                <a:lnTo>
                  <a:pt x="304" y="74"/>
                </a:lnTo>
                <a:lnTo>
                  <a:pt x="318" y="71"/>
                </a:lnTo>
                <a:lnTo>
                  <a:pt x="337" y="38"/>
                </a:lnTo>
                <a:lnTo>
                  <a:pt x="342" y="0"/>
                </a:lnTo>
                <a:lnTo>
                  <a:pt x="380" y="22"/>
                </a:lnTo>
                <a:lnTo>
                  <a:pt x="389" y="5"/>
                </a:lnTo>
                <a:lnTo>
                  <a:pt x="410" y="9"/>
                </a:lnTo>
                <a:lnTo>
                  <a:pt x="421" y="23"/>
                </a:lnTo>
                <a:lnTo>
                  <a:pt x="437" y="32"/>
                </a:lnTo>
                <a:lnTo>
                  <a:pt x="445" y="44"/>
                </a:lnTo>
                <a:lnTo>
                  <a:pt x="443" y="53"/>
                </a:lnTo>
                <a:lnTo>
                  <a:pt x="431" y="74"/>
                </a:lnTo>
                <a:lnTo>
                  <a:pt x="437" y="89"/>
                </a:lnTo>
                <a:lnTo>
                  <a:pt x="453" y="83"/>
                </a:lnTo>
                <a:lnTo>
                  <a:pt x="458" y="91"/>
                </a:lnTo>
                <a:lnTo>
                  <a:pt x="462" y="98"/>
                </a:lnTo>
                <a:lnTo>
                  <a:pt x="485" y="99"/>
                </a:lnTo>
                <a:lnTo>
                  <a:pt x="498" y="107"/>
                </a:lnTo>
                <a:lnTo>
                  <a:pt x="519" y="114"/>
                </a:lnTo>
                <a:lnTo>
                  <a:pt x="514" y="120"/>
                </a:lnTo>
                <a:lnTo>
                  <a:pt x="517" y="136"/>
                </a:lnTo>
                <a:lnTo>
                  <a:pt x="517" y="141"/>
                </a:lnTo>
                <a:lnTo>
                  <a:pt x="507" y="139"/>
                </a:lnTo>
                <a:lnTo>
                  <a:pt x="491" y="131"/>
                </a:lnTo>
                <a:lnTo>
                  <a:pt x="468" y="112"/>
                </a:lnTo>
                <a:lnTo>
                  <a:pt x="502" y="147"/>
                </a:lnTo>
                <a:lnTo>
                  <a:pt x="523" y="148"/>
                </a:lnTo>
                <a:lnTo>
                  <a:pt x="510" y="153"/>
                </a:lnTo>
                <a:lnTo>
                  <a:pt x="530" y="164"/>
                </a:lnTo>
                <a:lnTo>
                  <a:pt x="528" y="170"/>
                </a:lnTo>
                <a:lnTo>
                  <a:pt x="523" y="165"/>
                </a:lnTo>
                <a:lnTo>
                  <a:pt x="517" y="166"/>
                </a:lnTo>
                <a:lnTo>
                  <a:pt x="517" y="170"/>
                </a:lnTo>
                <a:lnTo>
                  <a:pt x="523" y="175"/>
                </a:lnTo>
                <a:lnTo>
                  <a:pt x="517" y="180"/>
                </a:lnTo>
                <a:lnTo>
                  <a:pt x="496" y="166"/>
                </a:lnTo>
                <a:lnTo>
                  <a:pt x="485" y="157"/>
                </a:lnTo>
                <a:lnTo>
                  <a:pt x="491" y="167"/>
                </a:lnTo>
                <a:lnTo>
                  <a:pt x="510" y="181"/>
                </a:lnTo>
                <a:lnTo>
                  <a:pt x="519" y="181"/>
                </a:lnTo>
                <a:lnTo>
                  <a:pt x="528" y="184"/>
                </a:lnTo>
                <a:lnTo>
                  <a:pt x="527" y="190"/>
                </a:lnTo>
                <a:lnTo>
                  <a:pt x="535" y="190"/>
                </a:lnTo>
                <a:lnTo>
                  <a:pt x="535" y="194"/>
                </a:lnTo>
                <a:lnTo>
                  <a:pt x="527" y="202"/>
                </a:lnTo>
                <a:lnTo>
                  <a:pt x="510" y="194"/>
                </a:lnTo>
                <a:lnTo>
                  <a:pt x="505" y="189"/>
                </a:lnTo>
                <a:lnTo>
                  <a:pt x="485" y="184"/>
                </a:lnTo>
                <a:lnTo>
                  <a:pt x="484" y="181"/>
                </a:lnTo>
                <a:lnTo>
                  <a:pt x="480" y="189"/>
                </a:lnTo>
                <a:lnTo>
                  <a:pt x="502" y="193"/>
                </a:lnTo>
                <a:lnTo>
                  <a:pt x="505" y="199"/>
                </a:lnTo>
                <a:lnTo>
                  <a:pt x="527" y="209"/>
                </a:lnTo>
                <a:lnTo>
                  <a:pt x="535" y="209"/>
                </a:lnTo>
                <a:lnTo>
                  <a:pt x="535" y="203"/>
                </a:lnTo>
                <a:lnTo>
                  <a:pt x="542" y="205"/>
                </a:lnTo>
                <a:lnTo>
                  <a:pt x="557" y="205"/>
                </a:lnTo>
                <a:lnTo>
                  <a:pt x="577" y="233"/>
                </a:lnTo>
                <a:lnTo>
                  <a:pt x="563" y="230"/>
                </a:lnTo>
                <a:lnTo>
                  <a:pt x="559" y="237"/>
                </a:lnTo>
                <a:lnTo>
                  <a:pt x="335" y="280"/>
                </a:lnTo>
                <a:lnTo>
                  <a:pt x="149" y="304"/>
                </a:lnTo>
                <a:lnTo>
                  <a:pt x="0" y="325"/>
                </a:lnTo>
                <a:close/>
              </a:path>
            </a:pathLst>
          </a:custGeom>
          <a:solidFill>
            <a:srgbClr val="BE0E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34" name="Freeform 62"/>
          <p:cNvSpPr>
            <a:spLocks noChangeArrowheads="1"/>
          </p:cNvSpPr>
          <p:nvPr/>
        </p:nvSpPr>
        <p:spPr bwMode="auto">
          <a:xfrm>
            <a:off x="7460206" y="3187128"/>
            <a:ext cx="49385" cy="143686"/>
          </a:xfrm>
          <a:custGeom>
            <a:avLst/>
            <a:gdLst/>
            <a:ahLst/>
            <a:cxnLst>
              <a:cxn ang="0">
                <a:pos x="0" y="52"/>
              </a:cxn>
              <a:cxn ang="0">
                <a:pos x="0" y="81"/>
              </a:cxn>
              <a:cxn ang="0">
                <a:pos x="7" y="93"/>
              </a:cxn>
              <a:cxn ang="0">
                <a:pos x="10" y="61"/>
              </a:cxn>
              <a:cxn ang="0">
                <a:pos x="23" y="44"/>
              </a:cxn>
              <a:cxn ang="0">
                <a:pos x="31" y="0"/>
              </a:cxn>
              <a:cxn ang="0">
                <a:pos x="13" y="12"/>
              </a:cxn>
              <a:cxn ang="0">
                <a:pos x="0" y="52"/>
              </a:cxn>
            </a:cxnLst>
            <a:rect l="0" t="0" r="r" b="b"/>
            <a:pathLst>
              <a:path w="31" h="93">
                <a:moveTo>
                  <a:pt x="0" y="52"/>
                </a:moveTo>
                <a:lnTo>
                  <a:pt x="0" y="81"/>
                </a:lnTo>
                <a:lnTo>
                  <a:pt x="7" y="93"/>
                </a:lnTo>
                <a:lnTo>
                  <a:pt x="10" y="61"/>
                </a:lnTo>
                <a:lnTo>
                  <a:pt x="23" y="44"/>
                </a:lnTo>
                <a:lnTo>
                  <a:pt x="31" y="0"/>
                </a:lnTo>
                <a:lnTo>
                  <a:pt x="13" y="12"/>
                </a:lnTo>
                <a:lnTo>
                  <a:pt x="0" y="52"/>
                </a:lnTo>
                <a:close/>
              </a:path>
            </a:pathLst>
          </a:custGeom>
          <a:solidFill>
            <a:srgbClr val="BE0E00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35" name="Rectangle 63"/>
          <p:cNvSpPr>
            <a:spLocks noChangeArrowheads="1"/>
          </p:cNvSpPr>
          <p:nvPr/>
        </p:nvSpPr>
        <p:spPr bwMode="auto">
          <a:xfrm>
            <a:off x="1696588" y="6039205"/>
            <a:ext cx="286747" cy="117420"/>
          </a:xfrm>
          <a:prstGeom prst="rect">
            <a:avLst/>
          </a:prstGeom>
          <a:solidFill>
            <a:srgbClr val="BE0E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36" name="Rectangle 64"/>
          <p:cNvSpPr>
            <a:spLocks noChangeArrowheads="1"/>
          </p:cNvSpPr>
          <p:nvPr/>
        </p:nvSpPr>
        <p:spPr bwMode="auto">
          <a:xfrm>
            <a:off x="4017648" y="6031480"/>
            <a:ext cx="286747" cy="11742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37" name="Text Box 65"/>
          <p:cNvSpPr txBox="1">
            <a:spLocks noChangeArrowheads="1"/>
          </p:cNvSpPr>
          <p:nvPr/>
        </p:nvSpPr>
        <p:spPr bwMode="auto">
          <a:xfrm>
            <a:off x="2292386" y="4393776"/>
            <a:ext cx="466760" cy="40588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879" dirty="0">
                <a:solidFill>
                  <a:srgbClr val="000000"/>
                </a:solidFill>
              </a:rPr>
              <a:t>Alaska and Hawaii</a:t>
            </a:r>
          </a:p>
        </p:txBody>
      </p:sp>
      <p:sp>
        <p:nvSpPr>
          <p:cNvPr id="3138" name="Text Box 66"/>
          <p:cNvSpPr txBox="1">
            <a:spLocks noChangeArrowheads="1"/>
          </p:cNvSpPr>
          <p:nvPr/>
        </p:nvSpPr>
        <p:spPr bwMode="auto">
          <a:xfrm>
            <a:off x="6725816" y="5328503"/>
            <a:ext cx="2343363" cy="15695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879" b="1" dirty="0">
                <a:solidFill>
                  <a:srgbClr val="000000"/>
                </a:solidFill>
              </a:rPr>
              <a:t>MI: </a:t>
            </a:r>
            <a:r>
              <a:rPr lang="en-US" sz="879" dirty="0">
                <a:solidFill>
                  <a:srgbClr val="000000"/>
                </a:solidFill>
              </a:rPr>
              <a:t>alternative suppliers limited to maximum of 10% of electric utility's retail sales</a:t>
            </a:r>
          </a:p>
          <a:p>
            <a:pPr>
              <a:spcAft>
                <a:spcPct val="15000"/>
              </a:spcAft>
            </a:pPr>
            <a:r>
              <a:rPr lang="en-US" sz="879" b="1" dirty="0">
                <a:solidFill>
                  <a:srgbClr val="000000"/>
                </a:solidFill>
              </a:rPr>
              <a:t>MT</a:t>
            </a:r>
            <a:r>
              <a:rPr lang="en-US" sz="879" dirty="0">
                <a:solidFill>
                  <a:srgbClr val="000000"/>
                </a:solidFill>
              </a:rPr>
              <a:t>: Retail access repealed for customers &lt; 5 MW and for all customers that choose utility service</a:t>
            </a:r>
          </a:p>
          <a:p>
            <a:pPr>
              <a:spcAft>
                <a:spcPct val="15000"/>
              </a:spcAft>
            </a:pPr>
            <a:r>
              <a:rPr lang="en-US" sz="879" b="1" dirty="0">
                <a:solidFill>
                  <a:srgbClr val="000000"/>
                </a:solidFill>
              </a:rPr>
              <a:t>NV</a:t>
            </a:r>
            <a:r>
              <a:rPr lang="en-US" sz="879" dirty="0">
                <a:solidFill>
                  <a:srgbClr val="000000"/>
                </a:solidFill>
              </a:rPr>
              <a:t>: retail access limited to large customers &gt; or = 1 MW, with permission of the PUC</a:t>
            </a:r>
          </a:p>
          <a:p>
            <a:pPr>
              <a:spcAft>
                <a:spcPct val="15000"/>
              </a:spcAft>
            </a:pPr>
            <a:r>
              <a:rPr lang="en-US" sz="879" b="1" dirty="0">
                <a:solidFill>
                  <a:srgbClr val="000000"/>
                </a:solidFill>
              </a:rPr>
              <a:t>OR</a:t>
            </a:r>
            <a:r>
              <a:rPr lang="en-US" sz="879" dirty="0">
                <a:solidFill>
                  <a:srgbClr val="000000"/>
                </a:solidFill>
              </a:rPr>
              <a:t>: nonresidential consumers of PGE and Pacific Power have option to buy electricity from an alternative provider</a:t>
            </a:r>
          </a:p>
          <a:p>
            <a:pPr>
              <a:spcAft>
                <a:spcPct val="15000"/>
              </a:spcAft>
            </a:pPr>
            <a:r>
              <a:rPr lang="en-US" sz="879" b="1" dirty="0">
                <a:solidFill>
                  <a:srgbClr val="000000"/>
                </a:solidFill>
              </a:rPr>
              <a:t>VA</a:t>
            </a:r>
            <a:r>
              <a:rPr lang="en-US" sz="879" dirty="0">
                <a:solidFill>
                  <a:srgbClr val="000000"/>
                </a:solidFill>
              </a:rPr>
              <a:t>: Retail access ended for most customers -- except those &gt;5 MW (w/conditions for return)</a:t>
            </a:r>
          </a:p>
        </p:txBody>
      </p:sp>
      <p:sp>
        <p:nvSpPr>
          <p:cNvPr id="3139" name="Rectangle 67"/>
          <p:cNvSpPr>
            <a:spLocks noChangeArrowheads="1"/>
          </p:cNvSpPr>
          <p:nvPr/>
        </p:nvSpPr>
        <p:spPr bwMode="auto">
          <a:xfrm>
            <a:off x="1903685" y="4413862"/>
            <a:ext cx="353655" cy="250290"/>
          </a:xfrm>
          <a:prstGeom prst="rect">
            <a:avLst/>
          </a:prstGeom>
          <a:solidFill>
            <a:srgbClr val="FFAD2C"/>
          </a:solidFill>
          <a:ln w="25400">
            <a:noFill/>
            <a:miter lim="800000"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40" name="Text Box 68"/>
          <p:cNvSpPr txBox="1">
            <a:spLocks noChangeArrowheads="1"/>
          </p:cNvSpPr>
          <p:nvPr/>
        </p:nvSpPr>
        <p:spPr bwMode="auto">
          <a:xfrm>
            <a:off x="2015196" y="6332757"/>
            <a:ext cx="1839961" cy="2705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879" dirty="0">
                <a:solidFill>
                  <a:srgbClr val="000000"/>
                </a:solidFill>
              </a:rPr>
              <a:t>Not considering restructuring at this time (26) </a:t>
            </a:r>
          </a:p>
        </p:txBody>
      </p:sp>
      <p:sp>
        <p:nvSpPr>
          <p:cNvPr id="3141" name="Text Box 69"/>
          <p:cNvSpPr txBox="1">
            <a:spLocks noChangeArrowheads="1"/>
          </p:cNvSpPr>
          <p:nvPr/>
        </p:nvSpPr>
        <p:spPr bwMode="auto">
          <a:xfrm>
            <a:off x="2032719" y="6019122"/>
            <a:ext cx="1637645" cy="2705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879" dirty="0">
                <a:solidFill>
                  <a:srgbClr val="000000"/>
                </a:solidFill>
              </a:rPr>
              <a:t>Limited access (5) -- see summary at right; </a:t>
            </a:r>
          </a:p>
        </p:txBody>
      </p:sp>
      <p:sp>
        <p:nvSpPr>
          <p:cNvPr id="3142" name="Rectangle 70"/>
          <p:cNvSpPr>
            <a:spLocks noChangeArrowheads="1"/>
          </p:cNvSpPr>
          <p:nvPr/>
        </p:nvSpPr>
        <p:spPr bwMode="auto">
          <a:xfrm>
            <a:off x="1693402" y="6355931"/>
            <a:ext cx="286747" cy="118965"/>
          </a:xfrm>
          <a:prstGeom prst="rect">
            <a:avLst/>
          </a:prstGeom>
          <a:solidFill>
            <a:srgbClr val="FFAD2C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43" name="Text Box 71"/>
          <p:cNvSpPr txBox="1">
            <a:spLocks noChangeArrowheads="1"/>
          </p:cNvSpPr>
          <p:nvPr/>
        </p:nvSpPr>
        <p:spPr bwMode="auto">
          <a:xfrm>
            <a:off x="4348999" y="6022211"/>
            <a:ext cx="1655169" cy="2705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879" dirty="0">
                <a:solidFill>
                  <a:srgbClr val="000000"/>
                </a:solidFill>
              </a:rPr>
              <a:t>Restructuring law repealed or delayed (4)</a:t>
            </a:r>
          </a:p>
        </p:txBody>
      </p:sp>
      <p:sp>
        <p:nvSpPr>
          <p:cNvPr id="3144" name="Rectangle 72" descr="Wide upward diagonal"/>
          <p:cNvSpPr>
            <a:spLocks noChangeArrowheads="1"/>
          </p:cNvSpPr>
          <p:nvPr/>
        </p:nvSpPr>
        <p:spPr bwMode="auto">
          <a:xfrm>
            <a:off x="4019241" y="6359022"/>
            <a:ext cx="285154" cy="115875"/>
          </a:xfrm>
          <a:prstGeom prst="rect">
            <a:avLst/>
          </a:prstGeom>
          <a:pattFill prst="wdUpDiag">
            <a:fgClr>
              <a:srgbClr val="FFFFFF"/>
            </a:fgClr>
            <a:bgClr>
              <a:srgbClr val="38B0FF"/>
            </a:bgClr>
          </a:patt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 wrap="none" lIns="90543" tIns="45272" rIns="90543" bIns="45272" anchor="ctr"/>
          <a:lstStyle/>
          <a:p>
            <a:endParaRPr lang="en-US" sz="2636"/>
          </a:p>
        </p:txBody>
      </p:sp>
      <p:sp>
        <p:nvSpPr>
          <p:cNvPr id="3145" name="Text Box 73"/>
          <p:cNvSpPr txBox="1">
            <a:spLocks noChangeArrowheads="1"/>
          </p:cNvSpPr>
          <p:nvPr/>
        </p:nvSpPr>
        <p:spPr bwMode="auto">
          <a:xfrm>
            <a:off x="4345814" y="6343571"/>
            <a:ext cx="1244165" cy="42620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879" dirty="0">
                <a:solidFill>
                  <a:srgbClr val="000000"/>
                </a:solidFill>
              </a:rPr>
              <a:t>Retail access with </a:t>
            </a:r>
          </a:p>
          <a:p>
            <a:pPr>
              <a:spcAft>
                <a:spcPct val="15000"/>
              </a:spcAft>
            </a:pPr>
            <a:r>
              <a:rPr lang="en-US" sz="879" dirty="0">
                <a:solidFill>
                  <a:srgbClr val="000000"/>
                </a:solidFill>
              </a:rPr>
              <a:t>generation price control (AZ)</a:t>
            </a:r>
          </a:p>
        </p:txBody>
      </p:sp>
      <p:sp>
        <p:nvSpPr>
          <p:cNvPr id="3146" name="Rectangle 74"/>
          <p:cNvSpPr>
            <a:spLocks noChangeArrowheads="1"/>
          </p:cNvSpPr>
          <p:nvPr/>
        </p:nvSpPr>
        <p:spPr bwMode="auto">
          <a:xfrm>
            <a:off x="4017648" y="5700850"/>
            <a:ext cx="286747" cy="115875"/>
          </a:xfrm>
          <a:prstGeom prst="rect">
            <a:avLst/>
          </a:prstGeom>
          <a:solidFill>
            <a:srgbClr val="00E700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47" name="Text Box 75"/>
          <p:cNvSpPr txBox="1">
            <a:spLocks noChangeArrowheads="1"/>
          </p:cNvSpPr>
          <p:nvPr/>
        </p:nvSpPr>
        <p:spPr bwMode="auto">
          <a:xfrm>
            <a:off x="4342629" y="5693125"/>
            <a:ext cx="1228234" cy="2705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879" dirty="0">
                <a:solidFill>
                  <a:srgbClr val="000000"/>
                </a:solidFill>
              </a:rPr>
              <a:t>Retail access suspended (CA)</a:t>
            </a:r>
          </a:p>
        </p:txBody>
      </p:sp>
      <p:sp>
        <p:nvSpPr>
          <p:cNvPr id="3148" name="Text Box 76"/>
          <p:cNvSpPr txBox="1">
            <a:spLocks noChangeArrowheads="1"/>
          </p:cNvSpPr>
          <p:nvPr/>
        </p:nvSpPr>
        <p:spPr bwMode="auto">
          <a:xfrm>
            <a:off x="726425" y="619653"/>
            <a:ext cx="8597638" cy="38869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Aft>
                <a:spcPct val="15000"/>
              </a:spcAft>
            </a:pPr>
            <a:r>
              <a:rPr lang="en-US" sz="2526" dirty="0">
                <a:solidFill>
                  <a:srgbClr val="000000"/>
                </a:solidFill>
              </a:rPr>
              <a:t>Status of State Restructuring</a:t>
            </a:r>
          </a:p>
        </p:txBody>
      </p:sp>
      <p:sp>
        <p:nvSpPr>
          <p:cNvPr id="3149" name="Rectangle 77"/>
          <p:cNvSpPr>
            <a:spLocks noChangeArrowheads="1"/>
          </p:cNvSpPr>
          <p:nvPr/>
        </p:nvSpPr>
        <p:spPr bwMode="auto">
          <a:xfrm>
            <a:off x="1696588" y="5696215"/>
            <a:ext cx="286747" cy="114330"/>
          </a:xfrm>
          <a:prstGeom prst="rect">
            <a:avLst/>
          </a:prstGeom>
          <a:solidFill>
            <a:srgbClr val="38B0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wrap="none" lIns="90543" tIns="45272" rIns="90543" bIns="45272"/>
          <a:lstStyle/>
          <a:p>
            <a:endParaRPr lang="en-US" sz="2636"/>
          </a:p>
        </p:txBody>
      </p:sp>
      <p:sp>
        <p:nvSpPr>
          <p:cNvPr id="3150" name="Text Box 78"/>
          <p:cNvSpPr txBox="1">
            <a:spLocks noChangeArrowheads="1"/>
          </p:cNvSpPr>
          <p:nvPr/>
        </p:nvSpPr>
        <p:spPr bwMode="auto">
          <a:xfrm>
            <a:off x="2029535" y="5679220"/>
            <a:ext cx="1233013" cy="2705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879" dirty="0">
                <a:solidFill>
                  <a:srgbClr val="000000"/>
                </a:solidFill>
              </a:rPr>
              <a:t>Allow retail access (13+DC)</a:t>
            </a:r>
          </a:p>
        </p:txBody>
      </p:sp>
      <p:sp>
        <p:nvSpPr>
          <p:cNvPr id="80" name="Date Placeholder 7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2552A-14BA-403F-9AA3-F65608E45EE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9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148" y="923009"/>
            <a:ext cx="9672639" cy="6169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1042988" y="213758"/>
            <a:ext cx="8023225" cy="9464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Aft>
                <a:spcPct val="15000"/>
              </a:spcAft>
            </a:pPr>
            <a:r>
              <a:rPr lang="en-US" sz="3075" dirty="0">
                <a:solidFill>
                  <a:srgbClr val="000000"/>
                </a:solidFill>
                <a:latin typeface="Arial" pitchFamily="34" charset="0"/>
              </a:rPr>
              <a:t>Average retail price of electricity, all sectors, 1960-2011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542925" y="7087843"/>
            <a:ext cx="5594350" cy="18588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1208">
                <a:solidFill>
                  <a:srgbClr val="000000"/>
                </a:solidFill>
                <a:latin typeface="Arial" pitchFamily="34" charset="0"/>
              </a:rPr>
              <a:t>Data source: DOE/EIA.</a:t>
            </a:r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2552A-14BA-403F-9AA3-F65608E45EE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2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77862" y="0"/>
            <a:ext cx="8537575" cy="1295400"/>
          </a:xfrm>
        </p:spPr>
        <p:txBody>
          <a:bodyPr/>
          <a:lstStyle/>
          <a:p>
            <a:r>
              <a:rPr lang="en-US" dirty="0" smtClean="0"/>
              <a:t>Some National Price Trends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sz="quarter" idx="1"/>
          </p:nvPr>
        </p:nvSpPr>
        <p:spPr>
          <a:xfrm>
            <a:off x="754062" y="1660525"/>
            <a:ext cx="8537575" cy="46656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Generally, all regions of the country are seeing higher prices since early 2000s</a:t>
            </a:r>
          </a:p>
          <a:p>
            <a:r>
              <a:rPr lang="en-US" dirty="0" smtClean="0"/>
              <a:t>Wholesale prices have fallen since 2008, and been roughly steady since</a:t>
            </a:r>
          </a:p>
          <a:p>
            <a:r>
              <a:rPr lang="en-US" dirty="0" smtClean="0"/>
              <a:t>Restructured state prices increased rapidly from 2002 until 2008, and have since leveled off (small decrease)</a:t>
            </a:r>
          </a:p>
          <a:p>
            <a:r>
              <a:rPr lang="en-US" dirty="0" smtClean="0"/>
              <a:t>For states that still regulate, prices continue to increase, but are still below states that restructured</a:t>
            </a:r>
          </a:p>
          <a:p>
            <a:r>
              <a:rPr lang="en-US" dirty="0" smtClean="0"/>
              <a:t>Can discern no clear and consistent pattern of benefit to consumers from retail access at this time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2E28C-F93E-4B61-BC84-3814D045D8C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1A04A-860F-4C58-9573-30C7C2296E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336197"/>
              </p:ext>
            </p:extLst>
          </p:nvPr>
        </p:nvGraphicFramePr>
        <p:xfrm>
          <a:off x="373061" y="153987"/>
          <a:ext cx="9525001" cy="693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49275" y="7469187"/>
            <a:ext cx="5595938" cy="1857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Data source: DOE/EIA.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086349" y="2211387"/>
            <a:ext cx="1611313" cy="76636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"Retail Access States":</a:t>
            </a:r>
          </a:p>
          <a:p>
            <a:pPr>
              <a:spcAft>
                <a:spcPct val="15000"/>
              </a:spcAft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CT, DC, DE, IL, MA, MD, ME, NH, NJ, NY, OH, PA, RI &amp; TX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707188" y="4857916"/>
            <a:ext cx="1895474" cy="11633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"Regulated States":</a:t>
            </a:r>
          </a:p>
          <a:p>
            <a:pPr>
              <a:spcAft>
                <a:spcPct val="15000"/>
              </a:spcAft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AL, AR, CO, FL, GA, IA, ID, </a:t>
            </a:r>
          </a:p>
          <a:p>
            <a:pPr>
              <a:spcAft>
                <a:spcPct val="15000"/>
              </a:spcAft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IN, KS, KY, LA, MN, MO, MS,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NC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, ND, NE, NM, NV, OK,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OR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, SC, SD, TN, UT, VT, </a:t>
            </a:r>
            <a:r>
              <a:rPr lang="en-US" sz="1200" dirty="0" smtClean="0">
                <a:solidFill>
                  <a:srgbClr val="000000"/>
                </a:solidFill>
                <a:latin typeface="Arial" pitchFamily="34" charset="0"/>
              </a:rPr>
              <a:t>WA</a:t>
            </a: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, WI, WV, &amp; WY.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15498" y="507649"/>
            <a:ext cx="6630988" cy="103663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000" dirty="0"/>
              <a:t>Weighted annual averages for all states, regulated states and states that ended price caps for residential </a:t>
            </a:r>
            <a:r>
              <a:rPr lang="en-US" sz="2000" dirty="0" smtClean="0"/>
              <a:t>customers (</a:t>
            </a:r>
            <a:r>
              <a:rPr lang="en-US" sz="2000" dirty="0"/>
              <a:t>1990 through </a:t>
            </a:r>
            <a:r>
              <a:rPr lang="en-US" sz="2000" dirty="0" smtClean="0"/>
              <a:t>June 2013)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32655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1A04A-860F-4C58-9573-30C7C2296E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8460739"/>
              </p:ext>
            </p:extLst>
          </p:nvPr>
        </p:nvGraphicFramePr>
        <p:xfrm>
          <a:off x="171146" y="230187"/>
          <a:ext cx="9650716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49275" y="7469187"/>
            <a:ext cx="5595938" cy="1857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Data source: DOE/EIA.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799" y="763587"/>
            <a:ext cx="7383463" cy="103663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/>
              <a:t>Weighted annual averages for </a:t>
            </a:r>
            <a:r>
              <a:rPr lang="en-US" sz="2400" dirty="0" smtClean="0"/>
              <a:t>Indiana </a:t>
            </a:r>
            <a:r>
              <a:rPr lang="en-US" sz="2400" dirty="0"/>
              <a:t>and </a:t>
            </a:r>
            <a:r>
              <a:rPr lang="en-US" sz="2400" dirty="0" smtClean="0"/>
              <a:t>neighboring states (</a:t>
            </a:r>
            <a:r>
              <a:rPr lang="en-US" sz="2400" dirty="0"/>
              <a:t>1990 through </a:t>
            </a:r>
            <a:r>
              <a:rPr lang="en-US" sz="2400" dirty="0" smtClean="0"/>
              <a:t>June 2013)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8224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2552A-14BA-403F-9AA3-F65608E45EE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4654648"/>
              </p:ext>
            </p:extLst>
          </p:nvPr>
        </p:nvGraphicFramePr>
        <p:xfrm>
          <a:off x="373062" y="153987"/>
          <a:ext cx="9167337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0262" y="611187"/>
            <a:ext cx="5433536" cy="126534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000" dirty="0"/>
              <a:t>Weighted annual averages for </a:t>
            </a:r>
            <a:r>
              <a:rPr lang="en-US" sz="2000" dirty="0" smtClean="0"/>
              <a:t>Indiana </a:t>
            </a:r>
            <a:r>
              <a:rPr lang="en-US" sz="2000" dirty="0"/>
              <a:t>and </a:t>
            </a:r>
            <a:r>
              <a:rPr lang="en-US" sz="2000" dirty="0" smtClean="0"/>
              <a:t>neighboring </a:t>
            </a:r>
            <a:r>
              <a:rPr lang="en-US" sz="2000" dirty="0"/>
              <a:t>states plus </a:t>
            </a:r>
            <a:r>
              <a:rPr lang="en-US" sz="2000" dirty="0" smtClean="0"/>
              <a:t>New York (1990 </a:t>
            </a:r>
            <a:r>
              <a:rPr lang="en-US" sz="2000" dirty="0"/>
              <a:t>through </a:t>
            </a:r>
            <a:r>
              <a:rPr lang="en-US" sz="2000" dirty="0" smtClean="0"/>
              <a:t>June 2013) </a:t>
            </a:r>
            <a:r>
              <a:rPr lang="en-US" sz="2000" dirty="0"/>
              <a:t>-- Adding New York adds some perspective on Midwest </a:t>
            </a:r>
            <a:r>
              <a:rPr lang="en-US" sz="2000" dirty="0" smtClean="0"/>
              <a:t>prices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70788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1A04A-860F-4C58-9573-30C7C2296E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5470810"/>
              </p:ext>
            </p:extLst>
          </p:nvPr>
        </p:nvGraphicFramePr>
        <p:xfrm>
          <a:off x="230186" y="230187"/>
          <a:ext cx="9591675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68324" y="7512049"/>
            <a:ext cx="5595938" cy="1857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Data source: DOE/EIA.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3878262" y="1220787"/>
            <a:ext cx="5510212" cy="103663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/>
              <a:t>2012 Residential Prices by State (cents/kWh)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75074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3263" y="642938"/>
            <a:ext cx="8604250" cy="656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166688" y="-13316"/>
            <a:ext cx="9632950" cy="106644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>
              <a:spcAft>
                <a:spcPct val="15000"/>
              </a:spcAft>
            </a:pPr>
            <a:r>
              <a:rPr lang="en-US" sz="2200" dirty="0" smtClean="0">
                <a:solidFill>
                  <a:srgbClr val="000000"/>
                </a:solidFill>
                <a:latin typeface="Arial" pitchFamily="34" charset="0"/>
              </a:rPr>
              <a:t>Weighted </a:t>
            </a:r>
            <a:r>
              <a:rPr lang="en-US" sz="2200" dirty="0">
                <a:solidFill>
                  <a:srgbClr val="000000"/>
                </a:solidFill>
                <a:latin typeface="Arial" pitchFamily="34" charset="0"/>
              </a:rPr>
              <a:t>annual averages for all states, non-RTO states and states that ended price caps for residential customers</a:t>
            </a:r>
          </a:p>
          <a:p>
            <a:pPr algn="ctr">
              <a:spcAft>
                <a:spcPct val="15000"/>
              </a:spcAft>
            </a:pPr>
            <a:r>
              <a:rPr lang="en-US" sz="2200" dirty="0">
                <a:solidFill>
                  <a:srgbClr val="000000"/>
                </a:solidFill>
                <a:latin typeface="Arial" pitchFamily="34" charset="0"/>
              </a:rPr>
              <a:t>(1990 through October 2012) 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5054600" y="1990725"/>
            <a:ext cx="1611313" cy="4254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900">
                <a:solidFill>
                  <a:srgbClr val="000000"/>
                </a:solidFill>
                <a:latin typeface="Arial" pitchFamily="34" charset="0"/>
              </a:rPr>
              <a:t>"Retail Access States":</a:t>
            </a:r>
          </a:p>
          <a:p>
            <a:pPr>
              <a:spcAft>
                <a:spcPct val="15000"/>
              </a:spcAft>
            </a:pPr>
            <a:r>
              <a:rPr lang="en-US" sz="900">
                <a:solidFill>
                  <a:srgbClr val="000000"/>
                </a:solidFill>
                <a:latin typeface="Arial" pitchFamily="34" charset="0"/>
              </a:rPr>
              <a:t>CT, DC, DE, IL, MA, MD, ME, NH, NJ, NY, OH, PA, RI &amp; TX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1901825" y="5278438"/>
            <a:ext cx="2114550" cy="434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900">
                <a:solidFill>
                  <a:srgbClr val="000000"/>
                </a:solidFill>
                <a:latin typeface="Arial" pitchFamily="34" charset="0"/>
              </a:rPr>
              <a:t>Southwestern non-RTO states:</a:t>
            </a:r>
          </a:p>
          <a:p>
            <a:pPr>
              <a:spcAft>
                <a:spcPct val="15000"/>
              </a:spcAft>
            </a:pPr>
            <a:r>
              <a:rPr lang="en-US" sz="900">
                <a:solidFill>
                  <a:srgbClr val="000000"/>
                </a:solidFill>
                <a:latin typeface="Arial" pitchFamily="34" charset="0"/>
              </a:rPr>
              <a:t>AL, FL, GA, KY, LA, MS, NC, SC, &amp; TN</a:t>
            </a:r>
          </a:p>
          <a:p>
            <a:pPr>
              <a:spcAft>
                <a:spcPct val="15000"/>
              </a:spcAft>
            </a:pPr>
            <a:endParaRPr lang="en-US" sz="9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549275" y="7191375"/>
            <a:ext cx="5595938" cy="1857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1200">
                <a:solidFill>
                  <a:srgbClr val="000000"/>
                </a:solidFill>
                <a:latin typeface="Arial" pitchFamily="34" charset="0"/>
              </a:rPr>
              <a:t>Data source: DOE/EIA.</a:t>
            </a: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7213600" y="4300538"/>
            <a:ext cx="1585913" cy="4873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Aft>
                <a:spcPct val="15000"/>
              </a:spcAft>
            </a:pPr>
            <a:r>
              <a:rPr lang="en-US" sz="900">
                <a:solidFill>
                  <a:srgbClr val="000000"/>
                </a:solidFill>
                <a:latin typeface="Arial" pitchFamily="34" charset="0"/>
              </a:rPr>
              <a:t>Western non-RTO states:</a:t>
            </a:r>
          </a:p>
          <a:p>
            <a:pPr>
              <a:spcAft>
                <a:spcPct val="15000"/>
              </a:spcAft>
            </a:pPr>
            <a:r>
              <a:rPr lang="en-US" sz="900">
                <a:solidFill>
                  <a:srgbClr val="000000"/>
                </a:solidFill>
                <a:latin typeface="Arial" pitchFamily="34" charset="0"/>
              </a:rPr>
              <a:t>AZ, CO, ID, MT, NM, NV, OR, UT, WA, &amp; WY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87462" y="2211387"/>
            <a:ext cx="3429000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Does RTO versus non-RTO state make a difference?</a:t>
            </a:r>
            <a:endParaRPr lang="en-US" sz="2000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Ken Rose -- Sept. 18, 2013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12552A-14BA-403F-9AA3-F65608E45EE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2885</TotalTime>
  <Words>1596</Words>
  <Application>Microsoft Office PowerPoint</Application>
  <PresentationFormat>Custom</PresentationFormat>
  <Paragraphs>142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Origin</vt:lpstr>
      <vt:lpstr>Comparing Restructured States with Traditionally Regulated States</vt:lpstr>
      <vt:lpstr>PowerPoint Presentation</vt:lpstr>
      <vt:lpstr>PowerPoint Presentation</vt:lpstr>
      <vt:lpstr>Some National Price Trends</vt:lpstr>
      <vt:lpstr>Weighted annual averages for all states, regulated states and states that ended price caps for residential customers (1990 through June 2013)</vt:lpstr>
      <vt:lpstr>Weighted annual averages for Indiana and neighboring states (1990 through June 2013)</vt:lpstr>
      <vt:lpstr>Weighted annual averages for Indiana and neighboring states plus New York (1990 through June 2013) -- Adding New York adds some perspective on Midwest prices</vt:lpstr>
      <vt:lpstr>2012 Residential Prices by State (cents/kWh)</vt:lpstr>
      <vt:lpstr>PowerPoint Presentation</vt:lpstr>
      <vt:lpstr>Why are most states seeing higher prices (even though fuel prices have been falling)?</vt:lpstr>
      <vt:lpstr>PowerPoint Presentation</vt:lpstr>
      <vt:lpstr>PowerPoint Presentation</vt:lpstr>
      <vt:lpstr>Why are most states seeing higher prices (continued)?</vt:lpstr>
      <vt:lpstr>Costs/Benefits of restructuring versus traditional regulation</vt:lpstr>
      <vt:lpstr>Costs/Benefits of restructuring versus traditional regulation (continued)</vt:lpstr>
      <vt:lpstr>State Costs From Restructuring</vt:lpstr>
      <vt:lpstr>Wrapping up . . 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Owner</cp:lastModifiedBy>
  <cp:revision>180</cp:revision>
  <cp:lastPrinted>2013-09-09T21:37:49Z</cp:lastPrinted>
  <dcterms:modified xsi:type="dcterms:W3CDTF">2014-02-17T16:54:55Z</dcterms:modified>
</cp:coreProperties>
</file>