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4" r:id="rId6"/>
    <p:sldId id="261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94" y="11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LK-W2K3-4\CLIENTS\I\Indiana%20Industrial%20Group\660461\1201%20-%20Electric%20Competition\TJL%20Deregulation%20Research\September%202013\Industrial%20Prices%20IA,%20IN,%20KY%20w%202013%20ytd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Industrial</a:t>
            </a:r>
            <a:r>
              <a:rPr lang="en-US" baseline="0" dirty="0"/>
              <a:t> Electricity Prices for Indiana and U.S. Total</a:t>
            </a:r>
          </a:p>
          <a:p>
            <a:pPr>
              <a:defRPr/>
            </a:pPr>
            <a:r>
              <a:rPr lang="en-US" sz="1100" baseline="0" dirty="0"/>
              <a:t>(1997-June 2013)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IN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square"/>
            <c:size val="7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cat>
            <c:strRef>
              <c:f>Sheet1!$B$2:$R$2</c:f>
              <c:strCach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 (Jan-June)</c:v>
                </c:pt>
              </c:strCache>
            </c:strRef>
          </c:cat>
          <c:val>
            <c:numRef>
              <c:f>Sheet1!$B$3:$R$3</c:f>
              <c:numCache>
                <c:formatCode>#,##0.00</c:formatCode>
                <c:ptCount val="17"/>
                <c:pt idx="0">
                  <c:v>3.9099999999999997</c:v>
                </c:pt>
                <c:pt idx="1">
                  <c:v>3.9499999999999997</c:v>
                </c:pt>
                <c:pt idx="2">
                  <c:v>3.8899999999999997</c:v>
                </c:pt>
                <c:pt idx="3">
                  <c:v>3.8099999999999996</c:v>
                </c:pt>
                <c:pt idx="4">
                  <c:v>4.1099999999999994</c:v>
                </c:pt>
                <c:pt idx="5">
                  <c:v>3.9499999999999997</c:v>
                </c:pt>
                <c:pt idx="6">
                  <c:v>3.92</c:v>
                </c:pt>
                <c:pt idx="7">
                  <c:v>4.13</c:v>
                </c:pt>
                <c:pt idx="8">
                  <c:v>4.42</c:v>
                </c:pt>
                <c:pt idx="9">
                  <c:v>4.95</c:v>
                </c:pt>
                <c:pt idx="10">
                  <c:v>4.8899999999999997</c:v>
                </c:pt>
                <c:pt idx="11">
                  <c:v>5.46</c:v>
                </c:pt>
                <c:pt idx="12">
                  <c:v>5.81</c:v>
                </c:pt>
                <c:pt idx="13">
                  <c:v>5.87</c:v>
                </c:pt>
                <c:pt idx="14">
                  <c:v>6.17</c:v>
                </c:pt>
                <c:pt idx="15">
                  <c:v>6.35</c:v>
                </c:pt>
                <c:pt idx="16">
                  <c:v>6.54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US Total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circle"/>
            <c:size val="7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strRef>
              <c:f>Sheet1!$B$2:$R$2</c:f>
              <c:strCach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 (Jan-June)</c:v>
                </c:pt>
              </c:strCache>
            </c:strRef>
          </c:cat>
          <c:val>
            <c:numRef>
              <c:f>Sheet1!$B$4:$R$4</c:f>
              <c:numCache>
                <c:formatCode>#,##0.00</c:formatCode>
                <c:ptCount val="17"/>
                <c:pt idx="0">
                  <c:v>4.53</c:v>
                </c:pt>
                <c:pt idx="1">
                  <c:v>4.4800000000000004</c:v>
                </c:pt>
                <c:pt idx="2">
                  <c:v>4.4300000000000006</c:v>
                </c:pt>
                <c:pt idx="3">
                  <c:v>4.6399999999999997</c:v>
                </c:pt>
                <c:pt idx="4">
                  <c:v>5.05</c:v>
                </c:pt>
                <c:pt idx="5">
                  <c:v>4.88</c:v>
                </c:pt>
                <c:pt idx="6">
                  <c:v>5.1099999999999994</c:v>
                </c:pt>
                <c:pt idx="7">
                  <c:v>5.25</c:v>
                </c:pt>
                <c:pt idx="8">
                  <c:v>5.73</c:v>
                </c:pt>
                <c:pt idx="9">
                  <c:v>6.1599999999999993</c:v>
                </c:pt>
                <c:pt idx="10">
                  <c:v>6.39</c:v>
                </c:pt>
                <c:pt idx="11">
                  <c:v>6.83</c:v>
                </c:pt>
                <c:pt idx="12">
                  <c:v>6.81</c:v>
                </c:pt>
                <c:pt idx="13">
                  <c:v>6.7700000000000005</c:v>
                </c:pt>
                <c:pt idx="14">
                  <c:v>6.8199999999999994</c:v>
                </c:pt>
                <c:pt idx="15">
                  <c:v>6.7</c:v>
                </c:pt>
                <c:pt idx="16">
                  <c:v>6.6599999999999993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411008"/>
        <c:axId val="35075584"/>
      </c:lineChart>
      <c:catAx>
        <c:axId val="3241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5075584"/>
        <c:crosses val="autoZero"/>
        <c:auto val="1"/>
        <c:lblAlgn val="ctr"/>
        <c:lblOffset val="100"/>
        <c:noMultiLvlLbl val="0"/>
      </c:catAx>
      <c:valAx>
        <c:axId val="35075584"/>
        <c:scaling>
          <c:orientation val="minMax"/>
          <c:max val="7.5"/>
          <c:min val="3.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dirty="0"/>
                  <a:t>Industrial Electricity Price (cents per kWh)</a:t>
                </a:r>
              </a:p>
            </c:rich>
          </c:tx>
          <c:layout/>
          <c:overlay val="0"/>
        </c:title>
        <c:numFmt formatCode="#,##0.00" sourceLinked="1"/>
        <c:majorTickMark val="none"/>
        <c:minorTickMark val="none"/>
        <c:tickLblPos val="nextTo"/>
        <c:crossAx val="3241100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/>
              <a:t>Regional Industrial Electricity Prices 1997- June 2013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'Table 4 01'!$A$3</c:f>
              <c:strCache>
                <c:ptCount val="1"/>
                <c:pt idx="0">
                  <c:v>Indiana</c:v>
                </c:pt>
              </c:strCache>
            </c:strRef>
          </c:tx>
          <c:spPr>
            <a:ln w="635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'Table 4 01'!$B$2:$R$2</c:f>
              <c:strCach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 (Jan-June)</c:v>
                </c:pt>
              </c:strCache>
            </c:strRef>
          </c:cat>
          <c:val>
            <c:numRef>
              <c:f>'Table 4 01'!$B$3:$R$3</c:f>
              <c:numCache>
                <c:formatCode>General</c:formatCode>
                <c:ptCount val="17"/>
                <c:pt idx="0">
                  <c:v>3.9099999999999997</c:v>
                </c:pt>
                <c:pt idx="1">
                  <c:v>3.9499999999999997</c:v>
                </c:pt>
                <c:pt idx="2">
                  <c:v>3.8899999999999997</c:v>
                </c:pt>
                <c:pt idx="3">
                  <c:v>3.8099999999999996</c:v>
                </c:pt>
                <c:pt idx="4" formatCode="_(* #,##0.00_);_(* \(#,##0.00\);_(* &quot;-&quot;??_);_(@_)">
                  <c:v>4.1054878773452286</c:v>
                </c:pt>
                <c:pt idx="5">
                  <c:v>3.9499999999999997</c:v>
                </c:pt>
                <c:pt idx="6">
                  <c:v>3.92</c:v>
                </c:pt>
                <c:pt idx="7">
                  <c:v>4.13</c:v>
                </c:pt>
                <c:pt idx="8">
                  <c:v>4.42</c:v>
                </c:pt>
                <c:pt idx="9">
                  <c:v>4.95</c:v>
                </c:pt>
                <c:pt idx="10">
                  <c:v>4.8899999999999997</c:v>
                </c:pt>
                <c:pt idx="11">
                  <c:v>5.46</c:v>
                </c:pt>
                <c:pt idx="12">
                  <c:v>5.81</c:v>
                </c:pt>
                <c:pt idx="13">
                  <c:v>5.87</c:v>
                </c:pt>
                <c:pt idx="14">
                  <c:v>6.17</c:v>
                </c:pt>
                <c:pt idx="15">
                  <c:v>6.35</c:v>
                </c:pt>
                <c:pt idx="16">
                  <c:v>6.54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'Table 4 01'!$A$4</c:f>
              <c:strCache>
                <c:ptCount val="1"/>
                <c:pt idx="0">
                  <c:v>Wisconsin</c:v>
                </c:pt>
              </c:strCache>
            </c:strRef>
          </c:tx>
          <c:spPr>
            <a:ln w="635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'Table 4 01'!$B$2:$R$2</c:f>
              <c:strCach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 (Jan-June)</c:v>
                </c:pt>
              </c:strCache>
            </c:strRef>
          </c:cat>
          <c:val>
            <c:numRef>
              <c:f>'Table 4 01'!$B$4:$R$4</c:f>
              <c:numCache>
                <c:formatCode>General</c:formatCode>
                <c:ptCount val="17"/>
                <c:pt idx="0">
                  <c:v>3.72</c:v>
                </c:pt>
                <c:pt idx="1">
                  <c:v>3.86</c:v>
                </c:pt>
                <c:pt idx="2">
                  <c:v>3.8899999999999997</c:v>
                </c:pt>
                <c:pt idx="3">
                  <c:v>4.04</c:v>
                </c:pt>
                <c:pt idx="4" formatCode="_(* #,##0.00_);_(* \(#,##0.00\);_(* &quot;-&quot;??_);_(@_)">
                  <c:v>4.3646834991049976</c:v>
                </c:pt>
                <c:pt idx="5">
                  <c:v>4.4300000000000006</c:v>
                </c:pt>
                <c:pt idx="6">
                  <c:v>4.71</c:v>
                </c:pt>
                <c:pt idx="7">
                  <c:v>4.9300000000000006</c:v>
                </c:pt>
                <c:pt idx="8">
                  <c:v>5.39</c:v>
                </c:pt>
                <c:pt idx="9">
                  <c:v>5.85</c:v>
                </c:pt>
                <c:pt idx="10">
                  <c:v>6.1599999999999993</c:v>
                </c:pt>
                <c:pt idx="11">
                  <c:v>6.51</c:v>
                </c:pt>
                <c:pt idx="12">
                  <c:v>6.73</c:v>
                </c:pt>
                <c:pt idx="13">
                  <c:v>6.85</c:v>
                </c:pt>
                <c:pt idx="14">
                  <c:v>7.33</c:v>
                </c:pt>
                <c:pt idx="15">
                  <c:v>7.41</c:v>
                </c:pt>
                <c:pt idx="16">
                  <c:v>7.44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'Table 4 01'!$A$5</c:f>
              <c:strCache>
                <c:ptCount val="1"/>
                <c:pt idx="0">
                  <c:v>Region Average</c:v>
                </c:pt>
              </c:strCache>
            </c:strRef>
          </c:tx>
          <c:spPr>
            <a:ln w="63500">
              <a:solidFill>
                <a:schemeClr val="tx1"/>
              </a:solidFill>
            </a:ln>
          </c:spPr>
          <c:marker>
            <c:symbol val="none"/>
          </c:marker>
          <c:cat>
            <c:strRef>
              <c:f>'Table 4 01'!$B$2:$R$2</c:f>
              <c:strCach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 (Jan-June)</c:v>
                </c:pt>
              </c:strCache>
            </c:strRef>
          </c:cat>
          <c:val>
            <c:numRef>
              <c:f>'Table 4 01'!$B$5:$R$5</c:f>
              <c:numCache>
                <c:formatCode>General</c:formatCode>
                <c:ptCount val="17"/>
                <c:pt idx="0">
                  <c:v>4.4000000000000004</c:v>
                </c:pt>
                <c:pt idx="1">
                  <c:v>4.45</c:v>
                </c:pt>
                <c:pt idx="2">
                  <c:v>4.4300000000000006</c:v>
                </c:pt>
                <c:pt idx="3">
                  <c:v>4.46</c:v>
                </c:pt>
                <c:pt idx="4" formatCode="_(* #,##0.00_);_(* \(#,##0.00\);_(* &quot;-&quot;??_);_(@_)">
                  <c:v>4.4950000000000001</c:v>
                </c:pt>
                <c:pt idx="5">
                  <c:v>4.6319999999999997</c:v>
                </c:pt>
                <c:pt idx="6">
                  <c:v>4.6479999999999988</c:v>
                </c:pt>
                <c:pt idx="7">
                  <c:v>4.7</c:v>
                </c:pt>
                <c:pt idx="8">
                  <c:v>4.968</c:v>
                </c:pt>
                <c:pt idx="9">
                  <c:v>5.4300000000000006</c:v>
                </c:pt>
                <c:pt idx="10">
                  <c:v>5.9779999999999998</c:v>
                </c:pt>
                <c:pt idx="11">
                  <c:v>5.887999999999999</c:v>
                </c:pt>
                <c:pt idx="12">
                  <c:v>6.6159999999999988</c:v>
                </c:pt>
                <c:pt idx="13">
                  <c:v>6.6</c:v>
                </c:pt>
                <c:pt idx="14">
                  <c:v>6.67</c:v>
                </c:pt>
                <c:pt idx="15">
                  <c:v>6.7219999999999995</c:v>
                </c:pt>
                <c:pt idx="16">
                  <c:v>6.7039999999999997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'Table 4 01'!$A$6</c:f>
              <c:strCache>
                <c:ptCount val="1"/>
                <c:pt idx="0">
                  <c:v>Illinois</c:v>
                </c:pt>
              </c:strCache>
            </c:strRef>
          </c:tx>
          <c:spPr>
            <a:ln w="6350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'Table 4 01'!$B$2:$R$2</c:f>
              <c:strCach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 (Jan-June)</c:v>
                </c:pt>
              </c:strCache>
            </c:strRef>
          </c:cat>
          <c:val>
            <c:numRef>
              <c:f>'Table 4 01'!$B$6:$R$6</c:f>
              <c:numCache>
                <c:formatCode>General</c:formatCode>
                <c:ptCount val="17"/>
                <c:pt idx="0">
                  <c:v>5.28</c:v>
                </c:pt>
                <c:pt idx="1">
                  <c:v>5.1099999999999994</c:v>
                </c:pt>
                <c:pt idx="2">
                  <c:v>5.01</c:v>
                </c:pt>
                <c:pt idx="3">
                  <c:v>4.99</c:v>
                </c:pt>
                <c:pt idx="4" formatCode="_(* #,##0.00_);_(* \(#,##0.00\);_(* &quot;-&quot;??_);_(@_)">
                  <c:v>4.6491162420429006</c:v>
                </c:pt>
                <c:pt idx="5">
                  <c:v>4.8899999999999997</c:v>
                </c:pt>
                <c:pt idx="6">
                  <c:v>4.8599999999999994</c:v>
                </c:pt>
                <c:pt idx="7">
                  <c:v>4.6499999999999995</c:v>
                </c:pt>
                <c:pt idx="8">
                  <c:v>4.6099999999999994</c:v>
                </c:pt>
                <c:pt idx="9">
                  <c:v>4.6899999999999995</c:v>
                </c:pt>
                <c:pt idx="10">
                  <c:v>6.6099999999999994</c:v>
                </c:pt>
                <c:pt idx="11">
                  <c:v>4.54</c:v>
                </c:pt>
                <c:pt idx="12">
                  <c:v>6.84</c:v>
                </c:pt>
                <c:pt idx="13">
                  <c:v>6.8199999999999994</c:v>
                </c:pt>
                <c:pt idx="14">
                  <c:v>6.42</c:v>
                </c:pt>
                <c:pt idx="15">
                  <c:v>5.91</c:v>
                </c:pt>
                <c:pt idx="16">
                  <c:v>5.6899999999999995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'Table 4 01'!$A$7</c:f>
              <c:strCache>
                <c:ptCount val="1"/>
                <c:pt idx="0">
                  <c:v>Michigan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'Table 4 01'!$B$2:$R$2</c:f>
              <c:strCach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 (Jan-June)</c:v>
                </c:pt>
              </c:strCache>
            </c:strRef>
          </c:cat>
          <c:val>
            <c:numRef>
              <c:f>'Table 4 01'!$B$7:$R$7</c:f>
              <c:numCache>
                <c:formatCode>General</c:formatCode>
                <c:ptCount val="17"/>
                <c:pt idx="0">
                  <c:v>4.9700000000000006</c:v>
                </c:pt>
                <c:pt idx="1">
                  <c:v>5.03</c:v>
                </c:pt>
                <c:pt idx="2">
                  <c:v>5.04</c:v>
                </c:pt>
                <c:pt idx="3">
                  <c:v>5.09</c:v>
                </c:pt>
                <c:pt idx="4" formatCode="_(* #,##0.00_);_(* \(#,##0.00\);_(* &quot;-&quot;??_);_(@_)">
                  <c:v>5.0849777749894418</c:v>
                </c:pt>
                <c:pt idx="5">
                  <c:v>5.0199999999999996</c:v>
                </c:pt>
                <c:pt idx="6">
                  <c:v>4.96</c:v>
                </c:pt>
                <c:pt idx="7">
                  <c:v>4.92</c:v>
                </c:pt>
                <c:pt idx="8">
                  <c:v>5.3199999999999994</c:v>
                </c:pt>
                <c:pt idx="9">
                  <c:v>6.05</c:v>
                </c:pt>
                <c:pt idx="10">
                  <c:v>6.4700000000000006</c:v>
                </c:pt>
                <c:pt idx="11">
                  <c:v>6.74</c:v>
                </c:pt>
                <c:pt idx="12">
                  <c:v>6.99</c:v>
                </c:pt>
                <c:pt idx="13">
                  <c:v>7.08</c:v>
                </c:pt>
                <c:pt idx="14">
                  <c:v>7.3199999999999994</c:v>
                </c:pt>
                <c:pt idx="15">
                  <c:v>7.73</c:v>
                </c:pt>
                <c:pt idx="16">
                  <c:v>7.8199999999999994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'Table 4 01'!$A$8</c:f>
              <c:strCache>
                <c:ptCount val="1"/>
                <c:pt idx="0">
                  <c:v>Ohio</c:v>
                </c:pt>
              </c:strCache>
            </c:strRef>
          </c:tx>
          <c:spPr>
            <a:ln w="63500">
              <a:solidFill>
                <a:schemeClr val="accent1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'Table 4 01'!$B$2:$R$2</c:f>
              <c:strCach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 (Jan-June)</c:v>
                </c:pt>
              </c:strCache>
            </c:strRef>
          </c:cat>
          <c:val>
            <c:numRef>
              <c:f>'Table 4 01'!$B$8:$R$8</c:f>
              <c:numCache>
                <c:formatCode>General</c:formatCode>
                <c:ptCount val="17"/>
                <c:pt idx="0">
                  <c:v>4.1599999999999993</c:v>
                </c:pt>
                <c:pt idx="1">
                  <c:v>4.3</c:v>
                </c:pt>
                <c:pt idx="2">
                  <c:v>4.33</c:v>
                </c:pt>
                <c:pt idx="3">
                  <c:v>4.37</c:v>
                </c:pt>
                <c:pt idx="4" formatCode="_(* #,##0.00_);_(* \(#,##0.00\);_(* &quot;-&quot;??_);_(@_)">
                  <c:v>4.2710908060222925</c:v>
                </c:pt>
                <c:pt idx="5">
                  <c:v>4.87</c:v>
                </c:pt>
                <c:pt idx="6">
                  <c:v>4.79</c:v>
                </c:pt>
                <c:pt idx="7">
                  <c:v>4.8899999999999997</c:v>
                </c:pt>
                <c:pt idx="8">
                  <c:v>5.0999999999999996</c:v>
                </c:pt>
                <c:pt idx="9">
                  <c:v>5.6099999999999994</c:v>
                </c:pt>
                <c:pt idx="10">
                  <c:v>5.76</c:v>
                </c:pt>
                <c:pt idx="11">
                  <c:v>6.1899999999999995</c:v>
                </c:pt>
                <c:pt idx="12">
                  <c:v>6.71</c:v>
                </c:pt>
                <c:pt idx="13">
                  <c:v>6.4</c:v>
                </c:pt>
                <c:pt idx="14">
                  <c:v>6.1199999999999992</c:v>
                </c:pt>
                <c:pt idx="15">
                  <c:v>6.21</c:v>
                </c:pt>
                <c:pt idx="16">
                  <c:v>6.03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716352"/>
        <c:axId val="37717888"/>
      </c:lineChart>
      <c:catAx>
        <c:axId val="3771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7717888"/>
        <c:crosses val="autoZero"/>
        <c:auto val="1"/>
        <c:lblAlgn val="ctr"/>
        <c:lblOffset val="100"/>
        <c:noMultiLvlLbl val="0"/>
      </c:catAx>
      <c:valAx>
        <c:axId val="37717888"/>
        <c:scaling>
          <c:orientation val="minMax"/>
          <c:max val="8"/>
          <c:min val="3.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dirty="0"/>
                  <a:t>Average Retail Price of Industrial Electricity (Cents per kWh)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77163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Industrial</a:t>
            </a:r>
            <a:r>
              <a:rPr lang="en-US" baseline="0"/>
              <a:t> Electricity Prices for Iowa, Indiana, &amp; Kentucky</a:t>
            </a:r>
          </a:p>
          <a:p>
            <a:pPr>
              <a:defRPr/>
            </a:pPr>
            <a:r>
              <a:rPr lang="en-US" sz="1200" baseline="0"/>
              <a:t>(1997-June 2013)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IA</c:v>
                </c:pt>
              </c:strCache>
            </c:strRef>
          </c:tx>
          <c:cat>
            <c:strRef>
              <c:f>Sheet2!$B$1:$R$1</c:f>
              <c:strCach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 (Jan-June)</c:v>
                </c:pt>
              </c:strCache>
            </c:strRef>
          </c:cat>
          <c:val>
            <c:numRef>
              <c:f>Sheet2!$B$2:$R$2</c:f>
              <c:numCache>
                <c:formatCode>#,##0.00</c:formatCode>
                <c:ptCount val="17"/>
                <c:pt idx="0">
                  <c:v>3.9499999999999997</c:v>
                </c:pt>
                <c:pt idx="1">
                  <c:v>3.9899999999999998</c:v>
                </c:pt>
                <c:pt idx="2">
                  <c:v>3.8899999999999997</c:v>
                </c:pt>
                <c:pt idx="3">
                  <c:v>3.8899999999999997</c:v>
                </c:pt>
                <c:pt idx="4">
                  <c:v>4.18</c:v>
                </c:pt>
                <c:pt idx="5">
                  <c:v>4.0599999999999996</c:v>
                </c:pt>
                <c:pt idx="6">
                  <c:v>4.1599999999999993</c:v>
                </c:pt>
                <c:pt idx="7">
                  <c:v>4.33</c:v>
                </c:pt>
                <c:pt idx="8">
                  <c:v>4.5599999999999996</c:v>
                </c:pt>
                <c:pt idx="9">
                  <c:v>4.92</c:v>
                </c:pt>
                <c:pt idx="10">
                  <c:v>4.74</c:v>
                </c:pt>
                <c:pt idx="11">
                  <c:v>4.8099999999999996</c:v>
                </c:pt>
                <c:pt idx="12">
                  <c:v>5.2700000000000005</c:v>
                </c:pt>
                <c:pt idx="13">
                  <c:v>5.3599999999999994</c:v>
                </c:pt>
                <c:pt idx="14">
                  <c:v>5.21</c:v>
                </c:pt>
                <c:pt idx="15" formatCode="0.00">
                  <c:v>5.33</c:v>
                </c:pt>
                <c:pt idx="16">
                  <c:v>5.4700000000000006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IN</c:v>
                </c:pt>
              </c:strCache>
            </c:strRef>
          </c:tx>
          <c:cat>
            <c:strRef>
              <c:f>Sheet2!$B$1:$R$1</c:f>
              <c:strCach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 (Jan-June)</c:v>
                </c:pt>
              </c:strCache>
            </c:strRef>
          </c:cat>
          <c:val>
            <c:numRef>
              <c:f>Sheet2!$B$3:$R$3</c:f>
              <c:numCache>
                <c:formatCode>#,##0.00</c:formatCode>
                <c:ptCount val="17"/>
                <c:pt idx="0">
                  <c:v>3.9099999999999997</c:v>
                </c:pt>
                <c:pt idx="1">
                  <c:v>3.9499999999999997</c:v>
                </c:pt>
                <c:pt idx="2">
                  <c:v>3.8899999999999997</c:v>
                </c:pt>
                <c:pt idx="3">
                  <c:v>3.8099999999999996</c:v>
                </c:pt>
                <c:pt idx="4">
                  <c:v>4.1099999999999994</c:v>
                </c:pt>
                <c:pt idx="5">
                  <c:v>3.9499999999999997</c:v>
                </c:pt>
                <c:pt idx="6">
                  <c:v>3.92</c:v>
                </c:pt>
                <c:pt idx="7">
                  <c:v>4.13</c:v>
                </c:pt>
                <c:pt idx="8">
                  <c:v>4.42</c:v>
                </c:pt>
                <c:pt idx="9">
                  <c:v>4.95</c:v>
                </c:pt>
                <c:pt idx="10">
                  <c:v>4.8899999999999997</c:v>
                </c:pt>
                <c:pt idx="11">
                  <c:v>5.46</c:v>
                </c:pt>
                <c:pt idx="12">
                  <c:v>5.81</c:v>
                </c:pt>
                <c:pt idx="13">
                  <c:v>5.87</c:v>
                </c:pt>
                <c:pt idx="14">
                  <c:v>6.17</c:v>
                </c:pt>
                <c:pt idx="15" formatCode="0.00">
                  <c:v>6.35</c:v>
                </c:pt>
                <c:pt idx="16">
                  <c:v>6.54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KY</c:v>
                </c:pt>
              </c:strCache>
            </c:strRef>
          </c:tx>
          <c:cat>
            <c:strRef>
              <c:f>Sheet2!$B$1:$R$1</c:f>
              <c:strCach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 (Jan-June)</c:v>
                </c:pt>
              </c:strCache>
            </c:strRef>
          </c:cat>
          <c:val>
            <c:numRef>
              <c:f>Sheet2!$B$4:$R$4</c:f>
              <c:numCache>
                <c:formatCode>#,##0.00</c:formatCode>
                <c:ptCount val="17"/>
                <c:pt idx="0">
                  <c:v>2.8</c:v>
                </c:pt>
                <c:pt idx="1">
                  <c:v>2.9099999999999997</c:v>
                </c:pt>
                <c:pt idx="2">
                  <c:v>2.9899999999999998</c:v>
                </c:pt>
                <c:pt idx="3">
                  <c:v>3.01</c:v>
                </c:pt>
                <c:pt idx="4">
                  <c:v>3.04</c:v>
                </c:pt>
                <c:pt idx="5">
                  <c:v>3.09</c:v>
                </c:pt>
                <c:pt idx="6">
                  <c:v>3.21</c:v>
                </c:pt>
                <c:pt idx="7">
                  <c:v>3.34</c:v>
                </c:pt>
                <c:pt idx="8">
                  <c:v>3.6</c:v>
                </c:pt>
                <c:pt idx="9">
                  <c:v>4.05</c:v>
                </c:pt>
                <c:pt idx="10">
                  <c:v>4.4700000000000006</c:v>
                </c:pt>
                <c:pt idx="11">
                  <c:v>4.8199999999999994</c:v>
                </c:pt>
                <c:pt idx="12">
                  <c:v>4.91</c:v>
                </c:pt>
                <c:pt idx="13">
                  <c:v>5.05</c:v>
                </c:pt>
                <c:pt idx="14">
                  <c:v>5.33</c:v>
                </c:pt>
                <c:pt idx="15" formatCode="0.00">
                  <c:v>5.35</c:v>
                </c:pt>
                <c:pt idx="16">
                  <c:v>5.24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764480"/>
        <c:axId val="37766272"/>
      </c:lineChart>
      <c:catAx>
        <c:axId val="3776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7766272"/>
        <c:crosses val="autoZero"/>
        <c:auto val="1"/>
        <c:lblAlgn val="ctr"/>
        <c:lblOffset val="100"/>
        <c:noMultiLvlLbl val="0"/>
      </c:catAx>
      <c:valAx>
        <c:axId val="37766272"/>
        <c:scaling>
          <c:orientation val="minMax"/>
          <c:max val="6.75"/>
          <c:min val="2.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Industrial Electricity Price (cents per kWh)</a:t>
                </a:r>
              </a:p>
            </c:rich>
          </c:tx>
          <c:layout/>
          <c:overlay val="0"/>
        </c:title>
        <c:numFmt formatCode="#,##0.00" sourceLinked="1"/>
        <c:majorTickMark val="none"/>
        <c:minorTickMark val="none"/>
        <c:tickLblPos val="nextTo"/>
        <c:crossAx val="377644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Industrial</a:t>
            </a:r>
            <a:r>
              <a:rPr lang="en-US" baseline="0" dirty="0"/>
              <a:t> Electricity Prices in Restructured and Regulated Markets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Restructured States</c:v>
                </c:pt>
              </c:strCache>
            </c:strRef>
          </c:tx>
          <c:cat>
            <c:strRef>
              <c:f>Sheet1!$B$1:$R$1</c:f>
              <c:strCach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 (Jan-June)</c:v>
                </c:pt>
              </c:strCache>
            </c:strRef>
          </c:cat>
          <c:val>
            <c:numRef>
              <c:f>Sheet1!$B$2:$R$2</c:f>
              <c:numCache>
                <c:formatCode>"$"#,##0.00</c:formatCode>
                <c:ptCount val="17"/>
                <c:pt idx="0">
                  <c:v>49</c:v>
                </c:pt>
                <c:pt idx="1">
                  <c:v>48</c:v>
                </c:pt>
                <c:pt idx="2">
                  <c:v>47</c:v>
                </c:pt>
                <c:pt idx="3">
                  <c:v>50</c:v>
                </c:pt>
                <c:pt idx="4">
                  <c:v>53</c:v>
                </c:pt>
                <c:pt idx="5">
                  <c:v>51</c:v>
                </c:pt>
                <c:pt idx="6">
                  <c:v>55</c:v>
                </c:pt>
                <c:pt idx="7">
                  <c:v>57</c:v>
                </c:pt>
                <c:pt idx="8">
                  <c:v>64</c:v>
                </c:pt>
                <c:pt idx="9">
                  <c:v>70</c:v>
                </c:pt>
                <c:pt idx="10">
                  <c:v>74</c:v>
                </c:pt>
                <c:pt idx="11">
                  <c:v>77</c:v>
                </c:pt>
                <c:pt idx="12">
                  <c:v>76</c:v>
                </c:pt>
                <c:pt idx="13">
                  <c:v>74</c:v>
                </c:pt>
                <c:pt idx="14">
                  <c:v>72</c:v>
                </c:pt>
                <c:pt idx="15">
                  <c:v>69</c:v>
                </c:pt>
                <c:pt idx="16">
                  <c:v>68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Regulated States</c:v>
                </c:pt>
              </c:strCache>
            </c:strRef>
          </c:tx>
          <c:cat>
            <c:strRef>
              <c:f>Sheet1!$B$1:$R$1</c:f>
              <c:strCach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 (Jan-June)</c:v>
                </c:pt>
              </c:strCache>
            </c:strRef>
          </c:cat>
          <c:val>
            <c:numRef>
              <c:f>Sheet1!$B$3:$R$3</c:f>
              <c:numCache>
                <c:formatCode>"$"#,##0.00</c:formatCode>
                <c:ptCount val="17"/>
                <c:pt idx="0">
                  <c:v>42</c:v>
                </c:pt>
                <c:pt idx="1">
                  <c:v>42</c:v>
                </c:pt>
                <c:pt idx="2">
                  <c:v>41</c:v>
                </c:pt>
                <c:pt idx="3">
                  <c:v>44</c:v>
                </c:pt>
                <c:pt idx="4">
                  <c:v>48</c:v>
                </c:pt>
                <c:pt idx="5">
                  <c:v>46</c:v>
                </c:pt>
                <c:pt idx="6">
                  <c:v>48</c:v>
                </c:pt>
                <c:pt idx="7">
                  <c:v>49</c:v>
                </c:pt>
                <c:pt idx="8">
                  <c:v>53</c:v>
                </c:pt>
                <c:pt idx="9">
                  <c:v>56</c:v>
                </c:pt>
                <c:pt idx="10">
                  <c:v>58</c:v>
                </c:pt>
                <c:pt idx="11">
                  <c:v>63</c:v>
                </c:pt>
                <c:pt idx="12">
                  <c:v>63</c:v>
                </c:pt>
                <c:pt idx="13">
                  <c:v>63</c:v>
                </c:pt>
                <c:pt idx="14">
                  <c:v>65</c:v>
                </c:pt>
                <c:pt idx="15">
                  <c:v>65</c:v>
                </c:pt>
                <c:pt idx="16">
                  <c:v>65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US Total</c:v>
                </c:pt>
              </c:strCache>
            </c:strRef>
          </c:tx>
          <c:cat>
            <c:strRef>
              <c:f>Sheet1!$B$1:$R$1</c:f>
              <c:strCach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 (Jan-June)</c:v>
                </c:pt>
              </c:strCache>
            </c:strRef>
          </c:cat>
          <c:val>
            <c:numRef>
              <c:f>Sheet1!$B$4:$R$4</c:f>
              <c:numCache>
                <c:formatCode>"$"#,##0.00</c:formatCode>
                <c:ptCount val="17"/>
                <c:pt idx="0">
                  <c:v>45</c:v>
                </c:pt>
                <c:pt idx="1">
                  <c:v>44</c:v>
                </c:pt>
                <c:pt idx="2">
                  <c:v>43</c:v>
                </c:pt>
                <c:pt idx="3">
                  <c:v>46</c:v>
                </c:pt>
                <c:pt idx="4">
                  <c:v>50</c:v>
                </c:pt>
                <c:pt idx="5">
                  <c:v>48</c:v>
                </c:pt>
                <c:pt idx="6">
                  <c:v>51</c:v>
                </c:pt>
                <c:pt idx="7">
                  <c:v>52</c:v>
                </c:pt>
                <c:pt idx="8">
                  <c:v>57</c:v>
                </c:pt>
                <c:pt idx="9">
                  <c:v>61</c:v>
                </c:pt>
                <c:pt idx="10">
                  <c:v>63</c:v>
                </c:pt>
                <c:pt idx="11">
                  <c:v>68</c:v>
                </c:pt>
                <c:pt idx="12">
                  <c:v>68</c:v>
                </c:pt>
                <c:pt idx="13">
                  <c:v>67</c:v>
                </c:pt>
                <c:pt idx="14">
                  <c:v>68</c:v>
                </c:pt>
                <c:pt idx="15">
                  <c:v>66</c:v>
                </c:pt>
                <c:pt idx="16">
                  <c:v>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794944"/>
        <c:axId val="37796480"/>
      </c:lineChart>
      <c:catAx>
        <c:axId val="37794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7796480"/>
        <c:crosses val="autoZero"/>
        <c:auto val="1"/>
        <c:lblAlgn val="ctr"/>
        <c:lblOffset val="100"/>
        <c:noMultiLvlLbl val="0"/>
      </c:catAx>
      <c:valAx>
        <c:axId val="37796480"/>
        <c:scaling>
          <c:orientation val="minMax"/>
          <c:min val="3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Industrial</a:t>
                </a:r>
                <a:r>
                  <a:rPr lang="en-US" baseline="0" dirty="0"/>
                  <a:t> Price per MWh</a:t>
                </a:r>
                <a:endParaRPr lang="en-US" dirty="0"/>
              </a:p>
            </c:rich>
          </c:tx>
          <c:layout/>
          <c:overlay val="0"/>
        </c:title>
        <c:numFmt formatCode="&quot;$&quot;#,##0.00" sourceLinked="1"/>
        <c:majorTickMark val="none"/>
        <c:minorTickMark val="none"/>
        <c:tickLblPos val="nextTo"/>
        <c:crossAx val="3779494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9ACA-E9A8-4BDC-B987-FB5647E95314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6846-B8EB-426A-A465-44185BAB8D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85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9ACA-E9A8-4BDC-B987-FB5647E95314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6846-B8EB-426A-A465-44185BAB8D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71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9ACA-E9A8-4BDC-B987-FB5647E95314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6846-B8EB-426A-A465-44185BAB8D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66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9ACA-E9A8-4BDC-B987-FB5647E95314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6846-B8EB-426A-A465-44185BAB8D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30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9ACA-E9A8-4BDC-B987-FB5647E95314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6846-B8EB-426A-A465-44185BAB8D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27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9ACA-E9A8-4BDC-B987-FB5647E95314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6846-B8EB-426A-A465-44185BAB8D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55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9ACA-E9A8-4BDC-B987-FB5647E95314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6846-B8EB-426A-A465-44185BAB8D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94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9ACA-E9A8-4BDC-B987-FB5647E95314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6846-B8EB-426A-A465-44185BAB8D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23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9ACA-E9A8-4BDC-B987-FB5647E95314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6846-B8EB-426A-A465-44185BAB8D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12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9ACA-E9A8-4BDC-B987-FB5647E95314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6846-B8EB-426A-A465-44185BAB8D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617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9ACA-E9A8-4BDC-B987-FB5647E95314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36846-B8EB-426A-A465-44185BAB8D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13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F9ACA-E9A8-4BDC-B987-FB5647E95314}" type="datetimeFigureOut">
              <a:rPr lang="en-US" smtClean="0"/>
              <a:pPr/>
              <a:t>2/17/2014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36846-B8EB-426A-A465-44185BAB8D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890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Excel_97-2003_Worksheet1.xls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i="1" dirty="0" smtClean="0"/>
              <a:t>INDIEC </a:t>
            </a:r>
            <a:br>
              <a:rPr lang="en-US" sz="2800" b="1" i="1" dirty="0" smtClean="0"/>
            </a:br>
            <a:r>
              <a:rPr lang="en-US" sz="2800" b="1" i="1" dirty="0" smtClean="0"/>
              <a:t>Indiana </a:t>
            </a:r>
            <a:r>
              <a:rPr lang="en-US" sz="2800" b="1" i="1" dirty="0"/>
              <a:t>Industrial Energy Consumers, Inc</a:t>
            </a:r>
            <a:r>
              <a:rPr lang="en-US" sz="2800" b="1" i="1" dirty="0" smtClean="0"/>
              <a:t>.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u="sng" dirty="0"/>
              <a:t>Industrial Members</a:t>
            </a:r>
            <a:r>
              <a:rPr lang="en-US" sz="1400" b="1" dirty="0"/>
              <a:t>:</a:t>
            </a:r>
            <a:r>
              <a:rPr lang="en-US" sz="1400" dirty="0"/>
              <a:t>			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Air </a:t>
            </a:r>
            <a:r>
              <a:rPr lang="en-US" sz="1400" dirty="0"/>
              <a:t>Liquide			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Air </a:t>
            </a:r>
            <a:r>
              <a:rPr lang="en-US" sz="1400" dirty="0"/>
              <a:t>Products and Chemicals, Inc.	</a:t>
            </a:r>
            <a:r>
              <a:rPr lang="en-US" sz="1400" dirty="0" smtClean="0"/>
              <a:t>	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Allison </a:t>
            </a:r>
            <a:r>
              <a:rPr lang="en-US" sz="1400" dirty="0"/>
              <a:t>Transmission, Inc.		</a:t>
            </a:r>
          </a:p>
          <a:p>
            <a:pPr>
              <a:buFont typeface="+mj-lt"/>
              <a:buAutoNum type="arabicPeriod"/>
            </a:pPr>
            <a:r>
              <a:rPr lang="en-US" sz="1400" dirty="0" smtClean="0"/>
              <a:t>ALCOA</a:t>
            </a:r>
            <a:r>
              <a:rPr lang="en-US" sz="1400" dirty="0"/>
              <a:t>			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ArcelorMittal</a:t>
            </a:r>
            <a:r>
              <a:rPr lang="en-US" sz="1400" dirty="0"/>
              <a:t>			</a:t>
            </a:r>
            <a:endParaRPr lang="en-US" sz="1400" dirty="0" smtClean="0"/>
          </a:p>
          <a:p>
            <a:pPr>
              <a:buFont typeface="+mj-lt"/>
              <a:buAutoNum type="arabicPeriod"/>
            </a:pPr>
            <a:r>
              <a:rPr lang="en-US" sz="1400" dirty="0" smtClean="0"/>
              <a:t>BP</a:t>
            </a:r>
            <a:r>
              <a:rPr lang="en-US" sz="1400" dirty="0"/>
              <a:t>			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Chrysler LLC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Eli Lilly and Company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General Motors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Haynes International, Inc.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Honda of America Mfg., Inc.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Ingredion (formerly National Starch/Corn Products)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Lehigh Hanson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Linde Group 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Marathon Petroleum Company LLC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NLMK Indiana </a:t>
            </a:r>
          </a:p>
          <a:p>
            <a:pPr lvl="0">
              <a:buFont typeface="+mj-lt"/>
              <a:buAutoNum type="arabicPeriod"/>
            </a:pPr>
            <a:r>
              <a:rPr lang="en-US" sz="1400" dirty="0"/>
              <a:t>Novelis Corporation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>
              <a:buFont typeface="+mj-lt"/>
              <a:buAutoNum type="arabicPeriod" startAt="18"/>
            </a:pPr>
            <a:r>
              <a:rPr lang="en-US" sz="1400" dirty="0" smtClean="0"/>
              <a:t>Praxair, Inc.</a:t>
            </a:r>
          </a:p>
          <a:p>
            <a:pPr lvl="0">
              <a:buFont typeface="+mj-lt"/>
              <a:buAutoNum type="arabicPeriod" startAt="18"/>
            </a:pPr>
            <a:r>
              <a:rPr lang="en-US" sz="1400" dirty="0" smtClean="0"/>
              <a:t>Rolls-Royce Corporation</a:t>
            </a:r>
            <a:endParaRPr lang="en-US" sz="1200" dirty="0" smtClean="0"/>
          </a:p>
          <a:p>
            <a:pPr lvl="0">
              <a:buFont typeface="+mj-lt"/>
              <a:buAutoNum type="arabicPeriod" startAt="20"/>
            </a:pPr>
            <a:r>
              <a:rPr lang="en-US" sz="1400" dirty="0" smtClean="0"/>
              <a:t>Saint-Gobain Containers</a:t>
            </a:r>
          </a:p>
          <a:p>
            <a:pPr lvl="0">
              <a:buFont typeface="+mj-lt"/>
              <a:buAutoNum type="arabicPeriod" startAt="20"/>
            </a:pPr>
            <a:r>
              <a:rPr lang="en-US" sz="1400" dirty="0" smtClean="0"/>
              <a:t>Subaru of Indiana Automotive, Inc.</a:t>
            </a:r>
          </a:p>
          <a:p>
            <a:pPr lvl="0">
              <a:buFont typeface="+mj-lt"/>
              <a:buAutoNum type="arabicPeriod" startAt="20"/>
            </a:pPr>
            <a:r>
              <a:rPr lang="en-US" sz="1400" dirty="0" smtClean="0"/>
              <a:t>Tate &amp; Lyle</a:t>
            </a:r>
          </a:p>
          <a:p>
            <a:pPr lvl="0">
              <a:buFont typeface="+mj-lt"/>
              <a:buAutoNum type="arabicPeriod" startAt="20"/>
            </a:pPr>
            <a:r>
              <a:rPr lang="en-US" sz="1400" dirty="0" smtClean="0"/>
              <a:t>Toyota Motor Manufacturing Indiana</a:t>
            </a:r>
          </a:p>
          <a:p>
            <a:pPr lvl="0">
              <a:buFont typeface="+mj-lt"/>
              <a:buAutoNum type="arabicPeriod" startAt="20"/>
            </a:pPr>
            <a:r>
              <a:rPr lang="en-US" sz="1400" dirty="0" smtClean="0"/>
              <a:t>U.S. Gypsum</a:t>
            </a:r>
          </a:p>
          <a:p>
            <a:pPr lvl="0">
              <a:buFont typeface="+mj-lt"/>
              <a:buAutoNum type="arabicPeriod" startAt="20"/>
            </a:pPr>
            <a:r>
              <a:rPr lang="en-US" sz="1400" dirty="0" smtClean="0"/>
              <a:t>Vertellus Specialties, Inc.</a:t>
            </a:r>
            <a:endParaRPr lang="en-US" sz="1400" b="1" u="sng" dirty="0" smtClean="0"/>
          </a:p>
          <a:p>
            <a:pPr marL="0" indent="0">
              <a:buNone/>
            </a:pPr>
            <a:endParaRPr lang="en-US" sz="1400" b="1" u="sng" dirty="0"/>
          </a:p>
          <a:p>
            <a:pPr marL="0" indent="0">
              <a:buNone/>
            </a:pPr>
            <a:endParaRPr lang="en-US" sz="1400" b="1" u="sng" dirty="0" smtClean="0"/>
          </a:p>
          <a:p>
            <a:pPr marL="0" indent="0">
              <a:buNone/>
            </a:pPr>
            <a:r>
              <a:rPr lang="en-US" sz="1400" b="1" u="sng" dirty="0" smtClean="0"/>
              <a:t>Affiliate Members</a:t>
            </a:r>
            <a:r>
              <a:rPr lang="en-US" sz="1400" b="1" dirty="0" smtClean="0"/>
              <a:t>:</a:t>
            </a:r>
          </a:p>
          <a:p>
            <a:r>
              <a:rPr lang="en-US" sz="1400" dirty="0" smtClean="0"/>
              <a:t>1.  Indiana Cast Metals Association</a:t>
            </a:r>
          </a:p>
          <a:p>
            <a:r>
              <a:rPr lang="en-US" sz="1400" dirty="0" smtClean="0"/>
              <a:t>2.  BP Canada Energy Marketing Corp</a:t>
            </a:r>
          </a:p>
          <a:p>
            <a:r>
              <a:rPr lang="en-US" sz="1400" dirty="0" smtClean="0"/>
              <a:t>2.  Shell Energy North America</a:t>
            </a:r>
          </a:p>
          <a:p>
            <a:r>
              <a:rPr lang="en-US" sz="1400" dirty="0" smtClean="0"/>
              <a:t>3.  CenterPoint Energy</a:t>
            </a:r>
          </a:p>
          <a:p>
            <a:r>
              <a:rPr lang="en-US" sz="1400" dirty="0" smtClean="0"/>
              <a:t>4.  EDF Energy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39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262672"/>
              </p:ext>
            </p:extLst>
          </p:nvPr>
        </p:nvGraphicFramePr>
        <p:xfrm>
          <a:off x="1766888" y="514350"/>
          <a:ext cx="5610225" cy="582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Worksheet" r:id="rId4" imgW="5610208" imgH="5829194" progId="Excel.Sheet.8">
                  <p:embed/>
                </p:oleObj>
              </mc:Choice>
              <mc:Fallback>
                <p:oleObj name="Worksheet" r:id="rId4" imgW="5610208" imgH="5829194" progId="Excel.Sheet.8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6888" y="514350"/>
                        <a:ext cx="5610225" cy="582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977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235414" y="288847"/>
          <a:ext cx="8673171" cy="6280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688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235414" y="288847"/>
          <a:ext cx="8673171" cy="6280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906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240974" y="290634"/>
          <a:ext cx="8662051" cy="6276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1091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/>
        </p:nvGraphicFramePr>
        <p:xfrm>
          <a:off x="240974" y="290634"/>
          <a:ext cx="8662051" cy="6276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204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Response to Rising Industrial Electricity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Major Regulatory Reform is Needed</a:t>
            </a:r>
          </a:p>
          <a:p>
            <a:r>
              <a:rPr lang="en-US" dirty="0" smtClean="0"/>
              <a:t>Indiana Law should Support Development of Private Energy Projects</a:t>
            </a:r>
          </a:p>
          <a:p>
            <a:r>
              <a:rPr lang="en-US" dirty="0" smtClean="0"/>
              <a:t>AUR Act Should be Amended to Make it Available to Consumers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07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169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Worksheet</vt:lpstr>
      <vt:lpstr>INDIEC  Indiana Industrial Energy Consumers, Inc.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Response to Rising Industrial Electricity Costs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Terry</dc:creator>
  <cp:lastModifiedBy>Owner</cp:lastModifiedBy>
  <cp:revision>8</cp:revision>
  <cp:lastPrinted>2013-09-16T15:04:01Z</cp:lastPrinted>
  <dcterms:created xsi:type="dcterms:W3CDTF">2013-09-16T12:52:50Z</dcterms:created>
  <dcterms:modified xsi:type="dcterms:W3CDTF">2014-02-17T16:51:13Z</dcterms:modified>
</cp:coreProperties>
</file>