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2" r:id="rId4"/>
    <p:sldId id="271" r:id="rId5"/>
    <p:sldId id="270" r:id="rId6"/>
    <p:sldId id="267" r:id="rId7"/>
    <p:sldId id="266" r:id="rId8"/>
    <p:sldId id="269" r:id="rId9"/>
    <p:sldId id="268" r:id="rId10"/>
    <p:sldId id="261" r:id="rId11"/>
    <p:sldId id="264" r:id="rId12"/>
    <p:sldId id="274" r:id="rId13"/>
    <p:sldId id="265" r:id="rId14"/>
    <p:sldId id="263" r:id="rId15"/>
    <p:sldId id="275"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994" y="115"/>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3E5BEA6-6D1E-445B-B27C-B46521243650}" type="datetimeFigureOut">
              <a:rPr lang="en-US" smtClean="0"/>
              <a:t>2/17/2014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BDA34A-3633-4270-B299-F78E1BF67C97}" type="slidenum">
              <a:rPr lang="en-US" smtClean="0"/>
              <a:t>‹#›</a:t>
            </a:fld>
            <a:endParaRPr lang="en-US"/>
          </a:p>
        </p:txBody>
      </p:sp>
    </p:spTree>
    <p:extLst>
      <p:ext uri="{BB962C8B-B14F-4D97-AF65-F5344CB8AC3E}">
        <p14:creationId xmlns:p14="http://schemas.microsoft.com/office/powerpoint/2010/main" val="7371005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E5BEA6-6D1E-445B-B27C-B46521243650}" type="datetimeFigureOut">
              <a:rPr lang="en-US" smtClean="0"/>
              <a:t>2/17/2014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BDA34A-3633-4270-B299-F78E1BF67C97}" type="slidenum">
              <a:rPr lang="en-US" smtClean="0"/>
              <a:t>‹#›</a:t>
            </a:fld>
            <a:endParaRPr lang="en-US"/>
          </a:p>
        </p:txBody>
      </p:sp>
    </p:spTree>
    <p:extLst>
      <p:ext uri="{BB962C8B-B14F-4D97-AF65-F5344CB8AC3E}">
        <p14:creationId xmlns:p14="http://schemas.microsoft.com/office/powerpoint/2010/main" val="6427170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E5BEA6-6D1E-445B-B27C-B46521243650}" type="datetimeFigureOut">
              <a:rPr lang="en-US" smtClean="0"/>
              <a:t>2/17/2014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BDA34A-3633-4270-B299-F78E1BF67C97}" type="slidenum">
              <a:rPr lang="en-US" smtClean="0"/>
              <a:t>‹#›</a:t>
            </a:fld>
            <a:endParaRPr lang="en-US"/>
          </a:p>
        </p:txBody>
      </p:sp>
    </p:spTree>
    <p:extLst>
      <p:ext uri="{BB962C8B-B14F-4D97-AF65-F5344CB8AC3E}">
        <p14:creationId xmlns:p14="http://schemas.microsoft.com/office/powerpoint/2010/main" val="35148424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E5BEA6-6D1E-445B-B27C-B46521243650}" type="datetimeFigureOut">
              <a:rPr lang="en-US" smtClean="0"/>
              <a:t>2/17/2014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BDA34A-3633-4270-B299-F78E1BF67C97}" type="slidenum">
              <a:rPr lang="en-US" smtClean="0"/>
              <a:t>‹#›</a:t>
            </a:fld>
            <a:endParaRPr lang="en-US"/>
          </a:p>
        </p:txBody>
      </p:sp>
    </p:spTree>
    <p:extLst>
      <p:ext uri="{BB962C8B-B14F-4D97-AF65-F5344CB8AC3E}">
        <p14:creationId xmlns:p14="http://schemas.microsoft.com/office/powerpoint/2010/main" val="2318085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3E5BEA6-6D1E-445B-B27C-B46521243650}" type="datetimeFigureOut">
              <a:rPr lang="en-US" smtClean="0"/>
              <a:t>2/17/2014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BDA34A-3633-4270-B299-F78E1BF67C97}" type="slidenum">
              <a:rPr lang="en-US" smtClean="0"/>
              <a:t>‹#›</a:t>
            </a:fld>
            <a:endParaRPr lang="en-US"/>
          </a:p>
        </p:txBody>
      </p:sp>
    </p:spTree>
    <p:extLst>
      <p:ext uri="{BB962C8B-B14F-4D97-AF65-F5344CB8AC3E}">
        <p14:creationId xmlns:p14="http://schemas.microsoft.com/office/powerpoint/2010/main" val="2792365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3E5BEA6-6D1E-445B-B27C-B46521243650}" type="datetimeFigureOut">
              <a:rPr lang="en-US" smtClean="0"/>
              <a:t>2/17/2014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BDA34A-3633-4270-B299-F78E1BF67C97}" type="slidenum">
              <a:rPr lang="en-US" smtClean="0"/>
              <a:t>‹#›</a:t>
            </a:fld>
            <a:endParaRPr lang="en-US"/>
          </a:p>
        </p:txBody>
      </p:sp>
    </p:spTree>
    <p:extLst>
      <p:ext uri="{BB962C8B-B14F-4D97-AF65-F5344CB8AC3E}">
        <p14:creationId xmlns:p14="http://schemas.microsoft.com/office/powerpoint/2010/main" val="40584798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3E5BEA6-6D1E-445B-B27C-B46521243650}" type="datetimeFigureOut">
              <a:rPr lang="en-US" smtClean="0"/>
              <a:t>2/17/2014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7BDA34A-3633-4270-B299-F78E1BF67C97}" type="slidenum">
              <a:rPr lang="en-US" smtClean="0"/>
              <a:t>‹#›</a:t>
            </a:fld>
            <a:endParaRPr lang="en-US"/>
          </a:p>
        </p:txBody>
      </p:sp>
    </p:spTree>
    <p:extLst>
      <p:ext uri="{BB962C8B-B14F-4D97-AF65-F5344CB8AC3E}">
        <p14:creationId xmlns:p14="http://schemas.microsoft.com/office/powerpoint/2010/main" val="26276678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3E5BEA6-6D1E-445B-B27C-B46521243650}" type="datetimeFigureOut">
              <a:rPr lang="en-US" smtClean="0"/>
              <a:t>2/17/2014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7BDA34A-3633-4270-B299-F78E1BF67C97}" type="slidenum">
              <a:rPr lang="en-US" smtClean="0"/>
              <a:t>‹#›</a:t>
            </a:fld>
            <a:endParaRPr lang="en-US"/>
          </a:p>
        </p:txBody>
      </p:sp>
    </p:spTree>
    <p:extLst>
      <p:ext uri="{BB962C8B-B14F-4D97-AF65-F5344CB8AC3E}">
        <p14:creationId xmlns:p14="http://schemas.microsoft.com/office/powerpoint/2010/main" val="1409910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E5BEA6-6D1E-445B-B27C-B46521243650}" type="datetimeFigureOut">
              <a:rPr lang="en-US" smtClean="0"/>
              <a:t>2/17/2014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7BDA34A-3633-4270-B299-F78E1BF67C97}" type="slidenum">
              <a:rPr lang="en-US" smtClean="0"/>
              <a:t>‹#›</a:t>
            </a:fld>
            <a:endParaRPr lang="en-US"/>
          </a:p>
        </p:txBody>
      </p:sp>
    </p:spTree>
    <p:extLst>
      <p:ext uri="{BB962C8B-B14F-4D97-AF65-F5344CB8AC3E}">
        <p14:creationId xmlns:p14="http://schemas.microsoft.com/office/powerpoint/2010/main" val="1086360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3E5BEA6-6D1E-445B-B27C-B46521243650}" type="datetimeFigureOut">
              <a:rPr lang="en-US" smtClean="0"/>
              <a:t>2/17/2014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BDA34A-3633-4270-B299-F78E1BF67C97}" type="slidenum">
              <a:rPr lang="en-US" smtClean="0"/>
              <a:t>‹#›</a:t>
            </a:fld>
            <a:endParaRPr lang="en-US"/>
          </a:p>
        </p:txBody>
      </p:sp>
    </p:spTree>
    <p:extLst>
      <p:ext uri="{BB962C8B-B14F-4D97-AF65-F5344CB8AC3E}">
        <p14:creationId xmlns:p14="http://schemas.microsoft.com/office/powerpoint/2010/main" val="643444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3E5BEA6-6D1E-445B-B27C-B46521243650}" type="datetimeFigureOut">
              <a:rPr lang="en-US" smtClean="0"/>
              <a:t>2/17/2014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BDA34A-3633-4270-B299-F78E1BF67C97}" type="slidenum">
              <a:rPr lang="en-US" smtClean="0"/>
              <a:t>‹#›</a:t>
            </a:fld>
            <a:endParaRPr lang="en-US"/>
          </a:p>
        </p:txBody>
      </p:sp>
    </p:spTree>
    <p:extLst>
      <p:ext uri="{BB962C8B-B14F-4D97-AF65-F5344CB8AC3E}">
        <p14:creationId xmlns:p14="http://schemas.microsoft.com/office/powerpoint/2010/main" val="36576737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E5BEA6-6D1E-445B-B27C-B46521243650}" type="datetimeFigureOut">
              <a:rPr lang="en-US" smtClean="0"/>
              <a:t>2/17/2014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BDA34A-3633-4270-B299-F78E1BF67C97}" type="slidenum">
              <a:rPr lang="en-US" smtClean="0"/>
              <a:t>‹#›</a:t>
            </a:fld>
            <a:endParaRPr lang="en-US"/>
          </a:p>
        </p:txBody>
      </p:sp>
    </p:spTree>
    <p:extLst>
      <p:ext uri="{BB962C8B-B14F-4D97-AF65-F5344CB8AC3E}">
        <p14:creationId xmlns:p14="http://schemas.microsoft.com/office/powerpoint/2010/main" val="38263042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mailto:Phil.OConnor@PROactive-Strategies.net"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smtClean="0"/>
              <a:t>INDIANA SHOULD STUDY ELECTRICITY CUSTOMER CHOICE &amp; INDUSTRY RESTRUCTURING </a:t>
            </a:r>
            <a:endParaRPr lang="en-US" b="1" dirty="0"/>
          </a:p>
        </p:txBody>
      </p:sp>
      <p:sp>
        <p:nvSpPr>
          <p:cNvPr id="3" name="Subtitle 2"/>
          <p:cNvSpPr>
            <a:spLocks noGrp="1"/>
          </p:cNvSpPr>
          <p:nvPr>
            <p:ph type="subTitle" idx="1"/>
          </p:nvPr>
        </p:nvSpPr>
        <p:spPr/>
        <p:txBody>
          <a:bodyPr>
            <a:normAutofit fontScale="47500" lnSpcReduction="20000"/>
          </a:bodyPr>
          <a:lstStyle/>
          <a:p>
            <a:r>
              <a:rPr lang="en-US" sz="5100" dirty="0" smtClean="0"/>
              <a:t>Regulatory Flexibility Committee</a:t>
            </a:r>
          </a:p>
          <a:p>
            <a:r>
              <a:rPr lang="en-US" sz="5100" dirty="0" smtClean="0"/>
              <a:t>Indiana General Assembly</a:t>
            </a:r>
          </a:p>
          <a:p>
            <a:r>
              <a:rPr lang="en-US" sz="4200" dirty="0" smtClean="0"/>
              <a:t>Philip R. O’Connor, Ph.D.</a:t>
            </a:r>
          </a:p>
          <a:p>
            <a:r>
              <a:rPr lang="en-US" sz="4200" dirty="0" err="1" smtClean="0"/>
              <a:t>PROactive</a:t>
            </a:r>
            <a:r>
              <a:rPr lang="en-US" sz="4200" dirty="0" smtClean="0"/>
              <a:t> Strategies, Inc.</a:t>
            </a:r>
          </a:p>
          <a:p>
            <a:r>
              <a:rPr lang="en-US" sz="4200" dirty="0" smtClean="0"/>
              <a:t>September 18, 2013</a:t>
            </a:r>
          </a:p>
        </p:txBody>
      </p:sp>
    </p:spTree>
    <p:extLst>
      <p:ext uri="{BB962C8B-B14F-4D97-AF65-F5344CB8AC3E}">
        <p14:creationId xmlns:p14="http://schemas.microsoft.com/office/powerpoint/2010/main" val="4487881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RISK ALLOCATION: WHO PAYS FOR UNECONOMIC INVESTMENTS?</a:t>
            </a:r>
            <a:endParaRPr lang="en-US" b="1" dirty="0"/>
          </a:p>
        </p:txBody>
      </p:sp>
      <p:sp>
        <p:nvSpPr>
          <p:cNvPr id="3" name="Content Placeholder 2"/>
          <p:cNvSpPr>
            <a:spLocks noGrp="1"/>
          </p:cNvSpPr>
          <p:nvPr>
            <p:ph idx="1"/>
          </p:nvPr>
        </p:nvSpPr>
        <p:spPr/>
        <p:txBody>
          <a:bodyPr>
            <a:normAutofit fontScale="92500" lnSpcReduction="10000"/>
          </a:bodyPr>
          <a:lstStyle/>
          <a:p>
            <a:r>
              <a:rPr lang="en-US" dirty="0" smtClean="0"/>
              <a:t>Traditional utility regulation, devised in the late-1800s &amp; early-1900s, fit well with the technology &amp; economy that prevailed for a century.</a:t>
            </a:r>
          </a:p>
          <a:p>
            <a:r>
              <a:rPr lang="en-US" dirty="0" smtClean="0"/>
              <a:t>Since 1980s new technologies and fuel markets upheavals have made the  generation business intrinsically competitive – not a monopoly.</a:t>
            </a:r>
          </a:p>
          <a:p>
            <a:r>
              <a:rPr lang="en-US" dirty="0" smtClean="0"/>
              <a:t>The traditional regulatory standard of utility “prudence” places the burden of business and investment risk on customers rather than on investors and generation plant management.</a:t>
            </a:r>
          </a:p>
          <a:p>
            <a:endParaRPr lang="en-US" dirty="0" smtClean="0"/>
          </a:p>
        </p:txBody>
      </p:sp>
    </p:spTree>
    <p:extLst>
      <p:ext uri="{BB962C8B-B14F-4D97-AF65-F5344CB8AC3E}">
        <p14:creationId xmlns:p14="http://schemas.microsoft.com/office/powerpoint/2010/main" val="8264517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b="1" dirty="0" smtClean="0"/>
              <a:t>RESTRUCTURING &amp; CUSTOMER CHOICE:</a:t>
            </a:r>
            <a:br>
              <a:rPr lang="en-US" sz="4000" b="1" dirty="0" smtClean="0"/>
            </a:br>
            <a:r>
              <a:rPr lang="en-US" sz="4000" b="1" dirty="0" smtClean="0"/>
              <a:t>RISK IS ALLOCATED IN THE MARKET</a:t>
            </a:r>
            <a:endParaRPr lang="en-US" sz="4000" b="1" dirty="0"/>
          </a:p>
        </p:txBody>
      </p:sp>
      <p:sp>
        <p:nvSpPr>
          <p:cNvPr id="3" name="Content Placeholder 2"/>
          <p:cNvSpPr>
            <a:spLocks noGrp="1"/>
          </p:cNvSpPr>
          <p:nvPr>
            <p:ph idx="1"/>
          </p:nvPr>
        </p:nvSpPr>
        <p:spPr>
          <a:xfrm>
            <a:off x="457200" y="1676400"/>
            <a:ext cx="8229600" cy="4525963"/>
          </a:xfrm>
        </p:spPr>
        <p:txBody>
          <a:bodyPr>
            <a:normAutofit fontScale="92500" lnSpcReduction="10000"/>
          </a:bodyPr>
          <a:lstStyle/>
          <a:p>
            <a:r>
              <a:rPr lang="en-US" dirty="0" smtClean="0"/>
              <a:t>States that have restructured the industry &amp; given customers choice have compensated utilities for above-market investments – “stranded costs.”</a:t>
            </a:r>
          </a:p>
          <a:p>
            <a:r>
              <a:rPr lang="en-US" dirty="0" smtClean="0"/>
              <a:t>With a clean start, future investments are made by investors on the basis of the ability to compete with others to control costs &amp; attract customers .</a:t>
            </a:r>
          </a:p>
          <a:p>
            <a:r>
              <a:rPr lang="en-US" dirty="0" smtClean="0"/>
              <a:t>In Indiana, where should the business risk lie for billions of dollars in power plant investment to replace older plants and to comply with federal environmental rules? </a:t>
            </a:r>
            <a:endParaRPr lang="en-US" dirty="0"/>
          </a:p>
        </p:txBody>
      </p:sp>
    </p:spTree>
    <p:extLst>
      <p:ext uri="{BB962C8B-B14F-4D97-AF65-F5344CB8AC3E}">
        <p14:creationId xmlns:p14="http://schemas.microsoft.com/office/powerpoint/2010/main" val="20689257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CHOICE IS THE NORM IN THE NORTHEAST QUADRANT OF THE U.S.</a:t>
            </a:r>
            <a:endParaRPr lang="en-US" sz="3200" b="1" dirty="0"/>
          </a:p>
        </p:txBody>
      </p:sp>
      <p:sp>
        <p:nvSpPr>
          <p:cNvPr id="4" name="Slide Number Placeholder 3"/>
          <p:cNvSpPr>
            <a:spLocks noGrp="1"/>
          </p:cNvSpPr>
          <p:nvPr>
            <p:ph type="sldNum" sz="quarter" idx="12"/>
          </p:nvPr>
        </p:nvSpPr>
        <p:spPr/>
        <p:txBody>
          <a:bodyPr/>
          <a:lstStyle/>
          <a:p>
            <a:pPr>
              <a:defRPr/>
            </a:pPr>
            <a:fld id="{1ACA020F-3676-4CF8-A27F-0CD7EE0A0F82}" type="slidenum">
              <a:rPr lang="en-US" smtClean="0"/>
              <a:pPr>
                <a:defRPr/>
              </a:pPr>
              <a:t>12</a:t>
            </a:fld>
            <a:endParaRPr lang="en-US"/>
          </a:p>
        </p:txBody>
      </p:sp>
      <p:pic>
        <p:nvPicPr>
          <p:cNvPr id="2050"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44078" t="14810" r="16038" b="39832"/>
          <a:stretch/>
        </p:blipFill>
        <p:spPr bwMode="auto">
          <a:xfrm>
            <a:off x="902472" y="760022"/>
            <a:ext cx="7185200" cy="45004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7" name="Group 16"/>
          <p:cNvGrpSpPr/>
          <p:nvPr/>
        </p:nvGrpSpPr>
        <p:grpSpPr>
          <a:xfrm>
            <a:off x="1779467" y="5450766"/>
            <a:ext cx="5072578" cy="1033161"/>
            <a:chOff x="1613217" y="5450766"/>
            <a:chExt cx="5072578" cy="1033161"/>
          </a:xfrm>
        </p:grpSpPr>
        <p:sp>
          <p:nvSpPr>
            <p:cNvPr id="7" name="TextBox 6"/>
            <p:cNvSpPr txBox="1"/>
            <p:nvPr/>
          </p:nvSpPr>
          <p:spPr>
            <a:xfrm>
              <a:off x="1920287" y="6133972"/>
              <a:ext cx="4741758" cy="307776"/>
            </a:xfrm>
            <a:prstGeom prst="rect">
              <a:avLst/>
            </a:prstGeom>
            <a:noFill/>
          </p:spPr>
          <p:txBody>
            <a:bodyPr wrap="square" rtlCol="0">
              <a:spAutoFit/>
            </a:bodyPr>
            <a:lstStyle/>
            <a:p>
              <a:pPr algn="l">
                <a:lnSpc>
                  <a:spcPct val="100000"/>
                </a:lnSpc>
                <a:spcBef>
                  <a:spcPts val="0"/>
                </a:spcBef>
                <a:spcAft>
                  <a:spcPts val="300"/>
                </a:spcAft>
                <a:buNone/>
              </a:pPr>
              <a:r>
                <a:rPr lang="en-US" sz="1400" b="1" dirty="0"/>
                <a:t>No Choice (2012 population of </a:t>
              </a:r>
              <a:r>
                <a:rPr lang="en-US" sz="1400" b="1" dirty="0" smtClean="0"/>
                <a:t>13 </a:t>
              </a:r>
              <a:r>
                <a:rPr lang="en-US" sz="1400" b="1" dirty="0"/>
                <a:t>million)</a:t>
              </a:r>
              <a:endParaRPr lang="en-US" sz="1400" b="1" dirty="0" smtClean="0"/>
            </a:p>
          </p:txBody>
        </p:sp>
        <p:sp>
          <p:nvSpPr>
            <p:cNvPr id="8" name="Rectangle 174"/>
            <p:cNvSpPr>
              <a:spLocks noChangeArrowheads="1"/>
            </p:cNvSpPr>
            <p:nvPr/>
          </p:nvSpPr>
          <p:spPr bwMode="auto">
            <a:xfrm>
              <a:off x="1731286" y="5524068"/>
              <a:ext cx="210502" cy="225363"/>
            </a:xfrm>
            <a:prstGeom prst="rect">
              <a:avLst/>
            </a:prstGeom>
            <a:solidFill>
              <a:srgbClr val="33CC3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400"/>
            </a:p>
          </p:txBody>
        </p:sp>
        <p:sp>
          <p:nvSpPr>
            <p:cNvPr id="9" name="Freeform 175"/>
            <p:cNvSpPr>
              <a:spLocks noEditPoints="1"/>
            </p:cNvSpPr>
            <p:nvPr/>
          </p:nvSpPr>
          <p:spPr bwMode="auto">
            <a:xfrm>
              <a:off x="1723858" y="5516641"/>
              <a:ext cx="225361" cy="237744"/>
            </a:xfrm>
            <a:custGeom>
              <a:avLst/>
              <a:gdLst>
                <a:gd name="T0" fmla="*/ 0 w 91"/>
                <a:gd name="T1" fmla="*/ 0 h 96"/>
                <a:gd name="T2" fmla="*/ 91 w 91"/>
                <a:gd name="T3" fmla="*/ 0 h 96"/>
                <a:gd name="T4" fmla="*/ 91 w 91"/>
                <a:gd name="T5" fmla="*/ 96 h 96"/>
                <a:gd name="T6" fmla="*/ 0 w 91"/>
                <a:gd name="T7" fmla="*/ 96 h 96"/>
                <a:gd name="T8" fmla="*/ 0 w 91"/>
                <a:gd name="T9" fmla="*/ 0 h 96"/>
                <a:gd name="T10" fmla="*/ 6 w 91"/>
                <a:gd name="T11" fmla="*/ 94 h 96"/>
                <a:gd name="T12" fmla="*/ 3 w 91"/>
                <a:gd name="T13" fmla="*/ 91 h 96"/>
                <a:gd name="T14" fmla="*/ 88 w 91"/>
                <a:gd name="T15" fmla="*/ 91 h 96"/>
                <a:gd name="T16" fmla="*/ 85 w 91"/>
                <a:gd name="T17" fmla="*/ 94 h 96"/>
                <a:gd name="T18" fmla="*/ 85 w 91"/>
                <a:gd name="T19" fmla="*/ 3 h 96"/>
                <a:gd name="T20" fmla="*/ 88 w 91"/>
                <a:gd name="T21" fmla="*/ 6 h 96"/>
                <a:gd name="T22" fmla="*/ 3 w 91"/>
                <a:gd name="T23" fmla="*/ 6 h 96"/>
                <a:gd name="T24" fmla="*/ 6 w 91"/>
                <a:gd name="T25" fmla="*/ 3 h 96"/>
                <a:gd name="T26" fmla="*/ 6 w 91"/>
                <a:gd name="T27" fmla="*/ 94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1" h="96">
                  <a:moveTo>
                    <a:pt x="0" y="0"/>
                  </a:moveTo>
                  <a:lnTo>
                    <a:pt x="91" y="0"/>
                  </a:lnTo>
                  <a:lnTo>
                    <a:pt x="91" y="96"/>
                  </a:lnTo>
                  <a:lnTo>
                    <a:pt x="0" y="96"/>
                  </a:lnTo>
                  <a:lnTo>
                    <a:pt x="0" y="0"/>
                  </a:lnTo>
                  <a:close/>
                  <a:moveTo>
                    <a:pt x="6" y="94"/>
                  </a:moveTo>
                  <a:lnTo>
                    <a:pt x="3" y="91"/>
                  </a:lnTo>
                  <a:lnTo>
                    <a:pt x="88" y="91"/>
                  </a:lnTo>
                  <a:lnTo>
                    <a:pt x="85" y="94"/>
                  </a:lnTo>
                  <a:lnTo>
                    <a:pt x="85" y="3"/>
                  </a:lnTo>
                  <a:lnTo>
                    <a:pt x="88" y="6"/>
                  </a:lnTo>
                  <a:lnTo>
                    <a:pt x="3" y="6"/>
                  </a:lnTo>
                  <a:lnTo>
                    <a:pt x="6" y="3"/>
                  </a:lnTo>
                  <a:lnTo>
                    <a:pt x="6" y="94"/>
                  </a:ln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sz="1400"/>
            </a:p>
          </p:txBody>
        </p:sp>
        <p:sp>
          <p:nvSpPr>
            <p:cNvPr id="10" name="Rectangle 177"/>
            <p:cNvSpPr>
              <a:spLocks noChangeArrowheads="1"/>
            </p:cNvSpPr>
            <p:nvPr/>
          </p:nvSpPr>
          <p:spPr bwMode="auto">
            <a:xfrm>
              <a:off x="1731286" y="6147687"/>
              <a:ext cx="210502" cy="222885"/>
            </a:xfrm>
            <a:prstGeom prst="rect">
              <a:avLst/>
            </a:prstGeom>
            <a:solidFill>
              <a:schemeClr val="accent3">
                <a:lumMod val="20000"/>
                <a:lumOff val="80000"/>
              </a:schemeClr>
            </a:solidFill>
            <a:ln>
              <a:noFill/>
            </a:ln>
          </p:spPr>
          <p:txBody>
            <a:bodyPr vert="horz" wrap="square" lIns="91440" tIns="45720" rIns="91440" bIns="45720" numCol="1" anchor="t" anchorCtr="0" compatLnSpc="1">
              <a:prstTxWarp prst="textNoShape">
                <a:avLst/>
              </a:prstTxWarp>
            </a:bodyPr>
            <a:lstStyle/>
            <a:p>
              <a:endParaRPr lang="en-US" sz="1400"/>
            </a:p>
          </p:txBody>
        </p:sp>
        <p:sp>
          <p:nvSpPr>
            <p:cNvPr id="11" name="Freeform 178"/>
            <p:cNvSpPr>
              <a:spLocks noEditPoints="1"/>
            </p:cNvSpPr>
            <p:nvPr/>
          </p:nvSpPr>
          <p:spPr bwMode="auto">
            <a:xfrm>
              <a:off x="1723858" y="6140258"/>
              <a:ext cx="225361" cy="237744"/>
            </a:xfrm>
            <a:custGeom>
              <a:avLst/>
              <a:gdLst>
                <a:gd name="T0" fmla="*/ 0 w 91"/>
                <a:gd name="T1" fmla="*/ 0 h 96"/>
                <a:gd name="T2" fmla="*/ 91 w 91"/>
                <a:gd name="T3" fmla="*/ 0 h 96"/>
                <a:gd name="T4" fmla="*/ 91 w 91"/>
                <a:gd name="T5" fmla="*/ 96 h 96"/>
                <a:gd name="T6" fmla="*/ 0 w 91"/>
                <a:gd name="T7" fmla="*/ 96 h 96"/>
                <a:gd name="T8" fmla="*/ 0 w 91"/>
                <a:gd name="T9" fmla="*/ 0 h 96"/>
                <a:gd name="T10" fmla="*/ 6 w 91"/>
                <a:gd name="T11" fmla="*/ 93 h 96"/>
                <a:gd name="T12" fmla="*/ 3 w 91"/>
                <a:gd name="T13" fmla="*/ 90 h 96"/>
                <a:gd name="T14" fmla="*/ 88 w 91"/>
                <a:gd name="T15" fmla="*/ 90 h 96"/>
                <a:gd name="T16" fmla="*/ 85 w 91"/>
                <a:gd name="T17" fmla="*/ 93 h 96"/>
                <a:gd name="T18" fmla="*/ 85 w 91"/>
                <a:gd name="T19" fmla="*/ 3 h 96"/>
                <a:gd name="T20" fmla="*/ 88 w 91"/>
                <a:gd name="T21" fmla="*/ 6 h 96"/>
                <a:gd name="T22" fmla="*/ 3 w 91"/>
                <a:gd name="T23" fmla="*/ 6 h 96"/>
                <a:gd name="T24" fmla="*/ 6 w 91"/>
                <a:gd name="T25" fmla="*/ 3 h 96"/>
                <a:gd name="T26" fmla="*/ 6 w 91"/>
                <a:gd name="T27" fmla="*/ 93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1" h="96">
                  <a:moveTo>
                    <a:pt x="0" y="0"/>
                  </a:moveTo>
                  <a:lnTo>
                    <a:pt x="91" y="0"/>
                  </a:lnTo>
                  <a:lnTo>
                    <a:pt x="91" y="96"/>
                  </a:lnTo>
                  <a:lnTo>
                    <a:pt x="0" y="96"/>
                  </a:lnTo>
                  <a:lnTo>
                    <a:pt x="0" y="0"/>
                  </a:lnTo>
                  <a:close/>
                  <a:moveTo>
                    <a:pt x="6" y="93"/>
                  </a:moveTo>
                  <a:lnTo>
                    <a:pt x="3" y="90"/>
                  </a:lnTo>
                  <a:lnTo>
                    <a:pt x="88" y="90"/>
                  </a:lnTo>
                  <a:lnTo>
                    <a:pt x="85" y="93"/>
                  </a:lnTo>
                  <a:lnTo>
                    <a:pt x="85" y="3"/>
                  </a:lnTo>
                  <a:lnTo>
                    <a:pt x="88" y="6"/>
                  </a:lnTo>
                  <a:lnTo>
                    <a:pt x="3" y="6"/>
                  </a:lnTo>
                  <a:lnTo>
                    <a:pt x="6" y="3"/>
                  </a:lnTo>
                  <a:lnTo>
                    <a:pt x="6" y="93"/>
                  </a:ln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sz="1400"/>
            </a:p>
          </p:txBody>
        </p:sp>
        <p:sp>
          <p:nvSpPr>
            <p:cNvPr id="12" name="Rectangle 184"/>
            <p:cNvSpPr>
              <a:spLocks noChangeArrowheads="1"/>
            </p:cNvSpPr>
            <p:nvPr/>
          </p:nvSpPr>
          <p:spPr bwMode="auto">
            <a:xfrm>
              <a:off x="1742698" y="5835229"/>
              <a:ext cx="210502" cy="208026"/>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400"/>
            </a:p>
          </p:txBody>
        </p:sp>
        <p:sp>
          <p:nvSpPr>
            <p:cNvPr id="13" name="Freeform 185"/>
            <p:cNvSpPr>
              <a:spLocks noEditPoints="1"/>
            </p:cNvSpPr>
            <p:nvPr/>
          </p:nvSpPr>
          <p:spPr bwMode="auto">
            <a:xfrm>
              <a:off x="1723858" y="5827798"/>
              <a:ext cx="225361" cy="222885"/>
            </a:xfrm>
            <a:custGeom>
              <a:avLst/>
              <a:gdLst>
                <a:gd name="T0" fmla="*/ 0 w 91"/>
                <a:gd name="T1" fmla="*/ 0 h 90"/>
                <a:gd name="T2" fmla="*/ 91 w 91"/>
                <a:gd name="T3" fmla="*/ 0 h 90"/>
                <a:gd name="T4" fmla="*/ 91 w 91"/>
                <a:gd name="T5" fmla="*/ 90 h 90"/>
                <a:gd name="T6" fmla="*/ 0 w 91"/>
                <a:gd name="T7" fmla="*/ 90 h 90"/>
                <a:gd name="T8" fmla="*/ 0 w 91"/>
                <a:gd name="T9" fmla="*/ 0 h 90"/>
                <a:gd name="T10" fmla="*/ 6 w 91"/>
                <a:gd name="T11" fmla="*/ 87 h 90"/>
                <a:gd name="T12" fmla="*/ 3 w 91"/>
                <a:gd name="T13" fmla="*/ 84 h 90"/>
                <a:gd name="T14" fmla="*/ 88 w 91"/>
                <a:gd name="T15" fmla="*/ 84 h 90"/>
                <a:gd name="T16" fmla="*/ 85 w 91"/>
                <a:gd name="T17" fmla="*/ 87 h 90"/>
                <a:gd name="T18" fmla="*/ 85 w 91"/>
                <a:gd name="T19" fmla="*/ 3 h 90"/>
                <a:gd name="T20" fmla="*/ 88 w 91"/>
                <a:gd name="T21" fmla="*/ 5 h 90"/>
                <a:gd name="T22" fmla="*/ 3 w 91"/>
                <a:gd name="T23" fmla="*/ 5 h 90"/>
                <a:gd name="T24" fmla="*/ 6 w 91"/>
                <a:gd name="T25" fmla="*/ 3 h 90"/>
                <a:gd name="T26" fmla="*/ 6 w 91"/>
                <a:gd name="T27" fmla="*/ 87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1" h="90">
                  <a:moveTo>
                    <a:pt x="0" y="0"/>
                  </a:moveTo>
                  <a:lnTo>
                    <a:pt x="91" y="0"/>
                  </a:lnTo>
                  <a:lnTo>
                    <a:pt x="91" y="90"/>
                  </a:lnTo>
                  <a:lnTo>
                    <a:pt x="0" y="90"/>
                  </a:lnTo>
                  <a:lnTo>
                    <a:pt x="0" y="0"/>
                  </a:lnTo>
                  <a:close/>
                  <a:moveTo>
                    <a:pt x="6" y="87"/>
                  </a:moveTo>
                  <a:lnTo>
                    <a:pt x="3" y="84"/>
                  </a:lnTo>
                  <a:lnTo>
                    <a:pt x="88" y="84"/>
                  </a:lnTo>
                  <a:lnTo>
                    <a:pt x="85" y="87"/>
                  </a:lnTo>
                  <a:lnTo>
                    <a:pt x="85" y="3"/>
                  </a:lnTo>
                  <a:lnTo>
                    <a:pt x="88" y="5"/>
                  </a:lnTo>
                  <a:lnTo>
                    <a:pt x="3" y="5"/>
                  </a:lnTo>
                  <a:lnTo>
                    <a:pt x="6" y="3"/>
                  </a:lnTo>
                  <a:lnTo>
                    <a:pt x="6" y="87"/>
                  </a:ln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sz="1400"/>
            </a:p>
          </p:txBody>
        </p:sp>
        <p:sp>
          <p:nvSpPr>
            <p:cNvPr id="5" name="Rectangle 4"/>
            <p:cNvSpPr/>
            <p:nvPr/>
          </p:nvSpPr>
          <p:spPr>
            <a:xfrm>
              <a:off x="1613217" y="5450766"/>
              <a:ext cx="5013202" cy="1033161"/>
            </a:xfrm>
            <a:prstGeom prst="rect">
              <a:avLst/>
            </a:prstGeom>
            <a:noFill/>
            <a:ln>
              <a:solidFill>
                <a:schemeClr val="tx2"/>
              </a:solid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400" dirty="0" err="1" smtClean="0">
                <a:solidFill>
                  <a:schemeClr val="bg1"/>
                </a:solidFill>
              </a:endParaRPr>
            </a:p>
          </p:txBody>
        </p:sp>
        <p:sp>
          <p:nvSpPr>
            <p:cNvPr id="15" name="TextBox 14"/>
            <p:cNvSpPr txBox="1"/>
            <p:nvPr/>
          </p:nvSpPr>
          <p:spPr>
            <a:xfrm>
              <a:off x="1902271" y="5809578"/>
              <a:ext cx="4747898" cy="307776"/>
            </a:xfrm>
            <a:prstGeom prst="rect">
              <a:avLst/>
            </a:prstGeom>
            <a:noFill/>
          </p:spPr>
          <p:txBody>
            <a:bodyPr wrap="square" rtlCol="0">
              <a:spAutoFit/>
            </a:bodyPr>
            <a:lstStyle/>
            <a:p>
              <a:pPr algn="l">
                <a:lnSpc>
                  <a:spcPct val="100000"/>
                </a:lnSpc>
                <a:spcBef>
                  <a:spcPts val="0"/>
                </a:spcBef>
                <a:spcAft>
                  <a:spcPts val="300"/>
                </a:spcAft>
                <a:buNone/>
              </a:pPr>
              <a:r>
                <a:rPr lang="en-US" sz="1400" b="1" dirty="0" smtClean="0"/>
                <a:t>10% </a:t>
              </a:r>
              <a:r>
                <a:rPr lang="en-US" sz="1400" b="1" dirty="0"/>
                <a:t>Choice Limit (2012 population of </a:t>
              </a:r>
              <a:r>
                <a:rPr lang="en-US" sz="1400" b="1" dirty="0" smtClean="0"/>
                <a:t>10 </a:t>
              </a:r>
              <a:r>
                <a:rPr lang="en-US" sz="1400" b="1" dirty="0"/>
                <a:t>million)</a:t>
              </a:r>
              <a:endParaRPr lang="en-US" sz="1400" b="1" dirty="0" smtClean="0"/>
            </a:p>
          </p:txBody>
        </p:sp>
        <p:sp>
          <p:nvSpPr>
            <p:cNvPr id="16" name="TextBox 15"/>
            <p:cNvSpPr txBox="1"/>
            <p:nvPr/>
          </p:nvSpPr>
          <p:spPr>
            <a:xfrm>
              <a:off x="1899702" y="5497059"/>
              <a:ext cx="4786093" cy="307777"/>
            </a:xfrm>
            <a:prstGeom prst="rect">
              <a:avLst/>
            </a:prstGeom>
            <a:noFill/>
          </p:spPr>
          <p:txBody>
            <a:bodyPr wrap="square" rtlCol="0">
              <a:spAutoFit/>
            </a:bodyPr>
            <a:lstStyle/>
            <a:p>
              <a:pPr algn="l">
                <a:lnSpc>
                  <a:spcPct val="100000"/>
                </a:lnSpc>
                <a:spcBef>
                  <a:spcPts val="0"/>
                </a:spcBef>
                <a:spcAft>
                  <a:spcPts val="300"/>
                </a:spcAft>
                <a:buNone/>
              </a:pPr>
              <a:r>
                <a:rPr lang="en-US" sz="1400" b="1" dirty="0" smtClean="0"/>
                <a:t>Substantial Choice (2012 population of 87 million)</a:t>
              </a:r>
            </a:p>
          </p:txBody>
        </p:sp>
      </p:grpSp>
      <p:cxnSp>
        <p:nvCxnSpPr>
          <p:cNvPr id="6" name="Straight Connector 5"/>
          <p:cNvCxnSpPr/>
          <p:nvPr/>
        </p:nvCxnSpPr>
        <p:spPr>
          <a:xfrm>
            <a:off x="5617029" y="3918857"/>
            <a:ext cx="961901" cy="380011"/>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6507688" y="4168241"/>
            <a:ext cx="451263" cy="355482"/>
          </a:xfrm>
          <a:prstGeom prst="rect">
            <a:avLst/>
          </a:prstGeom>
          <a:noFill/>
        </p:spPr>
        <p:txBody>
          <a:bodyPr wrap="square" rtlCol="0">
            <a:spAutoFit/>
          </a:bodyPr>
          <a:lstStyle/>
          <a:p>
            <a:pPr>
              <a:lnSpc>
                <a:spcPct val="95000"/>
              </a:lnSpc>
              <a:spcBef>
                <a:spcPts val="600"/>
              </a:spcBef>
              <a:buNone/>
            </a:pPr>
            <a:r>
              <a:rPr lang="en-US" b="1" dirty="0" smtClean="0"/>
              <a:t>DC</a:t>
            </a:r>
          </a:p>
        </p:txBody>
      </p:sp>
    </p:spTree>
    <p:extLst>
      <p:ext uri="{BB962C8B-B14F-4D97-AF65-F5344CB8AC3E}">
        <p14:creationId xmlns:p14="http://schemas.microsoft.com/office/powerpoint/2010/main" val="9042004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t>RELIABILITY IS AS GOOD WITH CUSTOMER CHOICE AS UNDER MONOPOLY  </a:t>
            </a:r>
            <a:endParaRPr lang="en-US" sz="3600" b="1" dirty="0"/>
          </a:p>
        </p:txBody>
      </p:sp>
      <p:sp>
        <p:nvSpPr>
          <p:cNvPr id="3" name="Content Placeholder 2"/>
          <p:cNvSpPr>
            <a:spLocks noGrp="1"/>
          </p:cNvSpPr>
          <p:nvPr>
            <p:ph idx="1"/>
          </p:nvPr>
        </p:nvSpPr>
        <p:spPr/>
        <p:txBody>
          <a:bodyPr>
            <a:normAutofit fontScale="92500"/>
          </a:bodyPr>
          <a:lstStyle/>
          <a:p>
            <a:r>
              <a:rPr lang="en-US" dirty="0" smtClean="0"/>
              <a:t>States with customer choice have attracted billions of dollars in generation investment.</a:t>
            </a:r>
          </a:p>
          <a:p>
            <a:r>
              <a:rPr lang="en-US" dirty="0" smtClean="0"/>
              <a:t>Competitive &amp; monopoly states both belong to the same regional transmission organizations.</a:t>
            </a:r>
          </a:p>
          <a:p>
            <a:r>
              <a:rPr lang="en-US" dirty="0" smtClean="0"/>
              <a:t> Power industry organizations, federal and state regulators maintain reliability standards.</a:t>
            </a:r>
          </a:p>
          <a:p>
            <a:r>
              <a:rPr lang="en-US" dirty="0" smtClean="0"/>
              <a:t>Independent experts &amp; bodies have not found customer choice to be a factor in outages or other power disruptions.</a:t>
            </a:r>
            <a:endParaRPr lang="en-US" dirty="0"/>
          </a:p>
        </p:txBody>
      </p:sp>
    </p:spTree>
    <p:extLst>
      <p:ext uri="{BB962C8B-B14F-4D97-AF65-F5344CB8AC3E}">
        <p14:creationId xmlns:p14="http://schemas.microsoft.com/office/powerpoint/2010/main" val="16734724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b="1" dirty="0" smtClean="0"/>
              <a:t>ALL RESTRUCTURED STATES HAVE  ADDRESSED THE BIG ISSUES</a:t>
            </a:r>
            <a:endParaRPr lang="en-US" sz="4000" b="1" dirty="0"/>
          </a:p>
        </p:txBody>
      </p:sp>
      <p:sp>
        <p:nvSpPr>
          <p:cNvPr id="3" name="Content Placeholder 2"/>
          <p:cNvSpPr>
            <a:spLocks noGrp="1"/>
          </p:cNvSpPr>
          <p:nvPr>
            <p:ph idx="1"/>
          </p:nvPr>
        </p:nvSpPr>
        <p:spPr/>
        <p:txBody>
          <a:bodyPr>
            <a:normAutofit fontScale="92500" lnSpcReduction="20000"/>
          </a:bodyPr>
          <a:lstStyle/>
          <a:p>
            <a:r>
              <a:rPr lang="en-US" dirty="0" smtClean="0"/>
              <a:t>Stranded cost compensation for utilities</a:t>
            </a:r>
          </a:p>
          <a:p>
            <a:r>
              <a:rPr lang="en-US" dirty="0" smtClean="0"/>
              <a:t>Devolution of generating plants to market </a:t>
            </a:r>
          </a:p>
          <a:p>
            <a:r>
              <a:rPr lang="en-US" dirty="0" smtClean="0"/>
              <a:t>Setting cost-based, open access delivery rates</a:t>
            </a:r>
          </a:p>
          <a:p>
            <a:r>
              <a:rPr lang="en-US" dirty="0" smtClean="0"/>
              <a:t>Financial integrity of regulated wires utilities</a:t>
            </a:r>
          </a:p>
          <a:p>
            <a:r>
              <a:rPr lang="en-US" dirty="0" smtClean="0"/>
              <a:t>Provider of last resort for small customers</a:t>
            </a:r>
          </a:p>
          <a:p>
            <a:r>
              <a:rPr lang="en-US" dirty="0" smtClean="0"/>
              <a:t>Attracting investment in generating capacity</a:t>
            </a:r>
          </a:p>
          <a:p>
            <a:r>
              <a:rPr lang="en-US" dirty="0" smtClean="0"/>
              <a:t>Customer protection rules &amp; supplier licensing</a:t>
            </a:r>
          </a:p>
          <a:p>
            <a:r>
              <a:rPr lang="en-US" dirty="0" smtClean="0"/>
              <a:t>Mechanisms for facilitating residential choice.</a:t>
            </a:r>
          </a:p>
          <a:p>
            <a:r>
              <a:rPr lang="en-US" dirty="0" smtClean="0"/>
              <a:t>Inclusion of renewable resources in supply.</a:t>
            </a:r>
          </a:p>
          <a:p>
            <a:endParaRPr lang="en-US" dirty="0" smtClean="0"/>
          </a:p>
          <a:p>
            <a:endParaRPr lang="en-US" dirty="0" smtClean="0"/>
          </a:p>
          <a:p>
            <a:endParaRPr lang="en-US" dirty="0"/>
          </a:p>
        </p:txBody>
      </p:sp>
    </p:spTree>
    <p:extLst>
      <p:ext uri="{BB962C8B-B14F-4D97-AF65-F5344CB8AC3E}">
        <p14:creationId xmlns:p14="http://schemas.microsoft.com/office/powerpoint/2010/main" val="11133511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pPr eaLnBrk="1" hangingPunct="1"/>
            <a:r>
              <a:rPr lang="en-US" sz="2800" dirty="0" smtClean="0"/>
              <a:t>Philip R. O’Connor, Ph.D.</a:t>
            </a:r>
            <a:br>
              <a:rPr lang="en-US" sz="2800" dirty="0" smtClean="0"/>
            </a:br>
            <a:r>
              <a:rPr lang="en-US" sz="2400" dirty="0" err="1" smtClean="0"/>
              <a:t>PROactive</a:t>
            </a:r>
            <a:r>
              <a:rPr lang="en-US" sz="2400" dirty="0" smtClean="0"/>
              <a:t>-Strategies, Inc. -- Chicago, Illinois</a:t>
            </a:r>
            <a:endParaRPr lang="en-US" dirty="0" smtClean="0"/>
          </a:p>
        </p:txBody>
      </p:sp>
      <p:sp>
        <p:nvSpPr>
          <p:cNvPr id="9219" name="Content Placeholder 2"/>
          <p:cNvSpPr>
            <a:spLocks noGrp="1"/>
          </p:cNvSpPr>
          <p:nvPr>
            <p:ph idx="1"/>
          </p:nvPr>
        </p:nvSpPr>
        <p:spPr/>
        <p:txBody>
          <a:bodyPr>
            <a:normAutofit fontScale="92500" lnSpcReduction="20000"/>
          </a:bodyPr>
          <a:lstStyle/>
          <a:p>
            <a:pPr eaLnBrk="1" hangingPunct="1">
              <a:buFont typeface="Arial" pitchFamily="34" charset="0"/>
              <a:buNone/>
            </a:pPr>
            <a:r>
              <a:rPr lang="en-US" sz="1600" dirty="0" smtClean="0"/>
              <a:t>       Dr. Phil O’Connor is President of </a:t>
            </a:r>
            <a:r>
              <a:rPr lang="en-US" sz="1600" dirty="0" err="1" smtClean="0"/>
              <a:t>PROactive</a:t>
            </a:r>
            <a:r>
              <a:rPr lang="en-US" sz="1600" dirty="0" smtClean="0"/>
              <a:t> Strategies, a Chicago consulting firm providing advice in the energy and insurance industries.  For over three decades Phil has been recognized as a leading authority on competitive market solutions for regulated businesses.  </a:t>
            </a:r>
          </a:p>
          <a:p>
            <a:pPr eaLnBrk="1" hangingPunct="1">
              <a:buFont typeface="Arial" pitchFamily="34" charset="0"/>
              <a:buNone/>
            </a:pPr>
            <a:endParaRPr lang="en-US" sz="1600" dirty="0" smtClean="0"/>
          </a:p>
          <a:p>
            <a:pPr eaLnBrk="1" hangingPunct="1">
              <a:buFont typeface="Arial" pitchFamily="34" charset="0"/>
              <a:buNone/>
            </a:pPr>
            <a:r>
              <a:rPr lang="en-US" sz="1600" dirty="0" smtClean="0"/>
              <a:t>	Phil is the author of </a:t>
            </a:r>
            <a:r>
              <a:rPr lang="en-US" sz="1600" i="1" dirty="0" smtClean="0"/>
              <a:t>Customer Choice in Electricity Markets: From Novel to Normal</a:t>
            </a:r>
            <a:r>
              <a:rPr lang="en-US" sz="1600" dirty="0" smtClean="0"/>
              <a:t>, published by COMPETE Coalition in November 2010 and co-author with Terrence L. Barnich of “The Grand Experiment: Has Restructuring Succeeded on Either Continent?”, published in  </a:t>
            </a:r>
            <a:r>
              <a:rPr lang="en-US" sz="1600" i="1" dirty="0" smtClean="0"/>
              <a:t>Public Utilities Fortnightly</a:t>
            </a:r>
            <a:r>
              <a:rPr lang="en-US" sz="1600" dirty="0" smtClean="0"/>
              <a:t>, February 2007.   He co-authored  with John L. Domagalski “Regulation and Relevancy: Assessing the Impact of Electricity Customer Choice,” published in </a:t>
            </a:r>
            <a:r>
              <a:rPr lang="en-US" sz="1600" i="1" dirty="0" smtClean="0"/>
              <a:t>Electricity Policy</a:t>
            </a:r>
            <a:r>
              <a:rPr lang="en-US" sz="1600" dirty="0" smtClean="0"/>
              <a:t>, June 2012.</a:t>
            </a:r>
          </a:p>
          <a:p>
            <a:pPr eaLnBrk="1" hangingPunct="1">
              <a:buFont typeface="Arial" pitchFamily="34" charset="0"/>
              <a:buNone/>
            </a:pPr>
            <a:r>
              <a:rPr lang="en-US" sz="1600" dirty="0" smtClean="0"/>
              <a:t>       </a:t>
            </a:r>
          </a:p>
          <a:p>
            <a:pPr eaLnBrk="1" hangingPunct="1">
              <a:buFont typeface="Arial" pitchFamily="34" charset="0"/>
              <a:buNone/>
            </a:pPr>
            <a:r>
              <a:rPr lang="en-US" sz="1600" dirty="0" smtClean="0"/>
              <a:t>       In addition to a lengthy career in the private sector, Phil has had extensive government and political experience, serving as Illinois’ chief utility regulator having chaired the Illinois Commerce Commission serving as Director of the Illinois Department of Insurance and as a member of the Illinois State Board of Elections.  Five consecutive Illinois Governors have appointed him to various boards and commissions.   </a:t>
            </a:r>
          </a:p>
          <a:p>
            <a:pPr eaLnBrk="1" hangingPunct="1">
              <a:buFont typeface="Arial" pitchFamily="34" charset="0"/>
              <a:buNone/>
            </a:pPr>
            <a:r>
              <a:rPr lang="en-US" sz="1600" dirty="0" smtClean="0"/>
              <a:t>       </a:t>
            </a:r>
          </a:p>
          <a:p>
            <a:pPr eaLnBrk="1" hangingPunct="1">
              <a:buFont typeface="Arial" pitchFamily="34" charset="0"/>
              <a:buNone/>
            </a:pPr>
            <a:r>
              <a:rPr lang="en-US" sz="1600" dirty="0" smtClean="0"/>
              <a:t>       From March 2007 to March 2008, Phil served in the U.S. Embassy in Baghdad, Iraq with the US Army Corps of Engineers and the US State Department as an advisor to the Iraqi Ministry of Electricity.  A </a:t>
            </a:r>
            <a:r>
              <a:rPr lang="en-US" sz="1600" i="1" dirty="0" smtClean="0"/>
              <a:t>magna cum laude </a:t>
            </a:r>
            <a:r>
              <a:rPr lang="en-US" sz="1600" dirty="0" smtClean="0"/>
              <a:t>graduate of Loyola University of Chicago, Phil received</a:t>
            </a:r>
            <a:r>
              <a:rPr lang="en-US" sz="1600" u="sng" dirty="0" smtClean="0"/>
              <a:t> </a:t>
            </a:r>
            <a:r>
              <a:rPr lang="en-US" sz="1600" dirty="0" smtClean="0"/>
              <a:t>his Masters and Doctorate in Political Science from Northwestern University. </a:t>
            </a:r>
          </a:p>
          <a:p>
            <a:pPr eaLnBrk="1" hangingPunct="1">
              <a:buFont typeface="Arial" pitchFamily="34" charset="0"/>
              <a:buNone/>
            </a:pPr>
            <a:r>
              <a:rPr lang="en-US" sz="1600" dirty="0" smtClean="0"/>
              <a:t>                     </a:t>
            </a:r>
          </a:p>
          <a:p>
            <a:pPr eaLnBrk="1" hangingPunct="1">
              <a:buFont typeface="Arial" pitchFamily="34" charset="0"/>
              <a:buNone/>
            </a:pPr>
            <a:r>
              <a:rPr lang="en-US" sz="1600" dirty="0"/>
              <a:t>	</a:t>
            </a:r>
            <a:r>
              <a:rPr lang="en-US" sz="1600" dirty="0" smtClean="0"/>
              <a:t>	 </a:t>
            </a:r>
            <a:r>
              <a:rPr lang="en-US" sz="1600" dirty="0" smtClean="0">
                <a:hlinkClick r:id="rId2"/>
              </a:rPr>
              <a:t>Phil.OConnor@PROactive-Strategies.net</a:t>
            </a:r>
            <a:r>
              <a:rPr lang="en-US" sz="1600" dirty="0" smtClean="0"/>
              <a:t>   312-446-3536     312-9804860</a:t>
            </a:r>
          </a:p>
          <a:p>
            <a:pPr eaLnBrk="1" hangingPunct="1">
              <a:buFont typeface="Arial" pitchFamily="34" charset="0"/>
              <a:buNone/>
            </a:pPr>
            <a:endParaRPr lang="en-US" sz="1600" dirty="0" smtClean="0"/>
          </a:p>
          <a:p>
            <a:pPr eaLnBrk="1" hangingPunct="1">
              <a:buFont typeface="Arial" pitchFamily="34" charset="0"/>
              <a:buNone/>
            </a:pPr>
            <a:endParaRPr lang="en-US" sz="1600" dirty="0" smtClean="0"/>
          </a:p>
        </p:txBody>
      </p:sp>
    </p:spTree>
    <p:extLst>
      <p:ext uri="{BB962C8B-B14F-4D97-AF65-F5344CB8AC3E}">
        <p14:creationId xmlns:p14="http://schemas.microsoft.com/office/powerpoint/2010/main" val="40421411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THREE REASONS WHY A STUDY OF ELECTRICITY CHOICE IS TIMELY</a:t>
            </a:r>
            <a:endParaRPr lang="en-US" b="1" dirty="0"/>
          </a:p>
        </p:txBody>
      </p:sp>
      <p:sp>
        <p:nvSpPr>
          <p:cNvPr id="3" name="Content Placeholder 2"/>
          <p:cNvSpPr>
            <a:spLocks noGrp="1"/>
          </p:cNvSpPr>
          <p:nvPr>
            <p:ph idx="1"/>
          </p:nvPr>
        </p:nvSpPr>
        <p:spPr/>
        <p:txBody>
          <a:bodyPr>
            <a:normAutofit fontScale="92500" lnSpcReduction="10000"/>
          </a:bodyPr>
          <a:lstStyle/>
          <a:p>
            <a:pPr marL="514350" indent="-514350">
              <a:buAutoNum type="arabicParenR"/>
            </a:pPr>
            <a:r>
              <a:rPr lang="en-US" dirty="0" smtClean="0"/>
              <a:t>Indiana is losing its traditional electricity price advantage and the economic benefits.  Indiana’s continuing price trend is disadvantageous. </a:t>
            </a:r>
          </a:p>
          <a:p>
            <a:pPr marL="514350" indent="-514350">
              <a:buAutoNum type="arabicParenR"/>
            </a:pPr>
            <a:r>
              <a:rPr lang="en-US" dirty="0" smtClean="0"/>
              <a:t>Market conditions and federal regulatory policies warrant a re-evaluation of traditional regulation’s allocation of risk to customers.</a:t>
            </a:r>
          </a:p>
          <a:p>
            <a:pPr marL="514350" indent="-514350">
              <a:buAutoNum type="arabicParenR"/>
            </a:pPr>
            <a:r>
              <a:rPr lang="en-US" dirty="0" smtClean="0"/>
              <a:t>A study would be based on the actual experience of more than a dozen states with broad-based operating customer choice programs.  It would not be speculative.</a:t>
            </a:r>
          </a:p>
          <a:p>
            <a:pPr marL="514350" indent="-514350">
              <a:buAutoNum type="arabicParenR"/>
            </a:pPr>
            <a:endParaRPr lang="en-US" dirty="0"/>
          </a:p>
        </p:txBody>
      </p:sp>
    </p:spTree>
    <p:extLst>
      <p:ext uri="{BB962C8B-B14F-4D97-AF65-F5344CB8AC3E}">
        <p14:creationId xmlns:p14="http://schemas.microsoft.com/office/powerpoint/2010/main" val="9006818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INDIANA &amp; MICHIGAN RATES RISING FASTEST IN UPPER MIDWEST</a:t>
            </a:r>
            <a:endParaRPr lang="en-US" b="1"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1414789"/>
            <a:ext cx="7569450" cy="52908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628184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INDIANA v ILLINOIS ALL SECTORS</a:t>
            </a:r>
            <a:br>
              <a:rPr lang="en-US" b="1" dirty="0" smtClean="0"/>
            </a:br>
            <a:r>
              <a:rPr lang="en-US" b="1" dirty="0" smtClean="0"/>
              <a:t>% PRICE CHANGE JAN2008-JUN2013</a:t>
            </a:r>
            <a:endParaRPr lang="en-US" b="1" dirty="0"/>
          </a:p>
        </p:txBody>
      </p:sp>
      <p:pic>
        <p:nvPicPr>
          <p:cNvPr id="4" name="Content Placeholder 3"/>
          <p:cNvPicPr>
            <a:picLocks noGrp="1" noChangeAspect="1"/>
          </p:cNvPicPr>
          <p:nvPr>
            <p:ph idx="1"/>
          </p:nvPr>
        </p:nvPicPr>
        <p:blipFill>
          <a:blip r:embed="rId2"/>
          <a:stretch>
            <a:fillRect/>
          </a:stretch>
        </p:blipFill>
        <p:spPr>
          <a:xfrm>
            <a:off x="990600" y="1463040"/>
            <a:ext cx="7344393" cy="5394960"/>
          </a:xfrm>
          <a:prstGeom prst="rect">
            <a:avLst/>
          </a:prstGeom>
        </p:spPr>
      </p:pic>
    </p:spTree>
    <p:extLst>
      <p:ext uri="{BB962C8B-B14F-4D97-AF65-F5344CB8AC3E}">
        <p14:creationId xmlns:p14="http://schemas.microsoft.com/office/powerpoint/2010/main" val="4912327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INDIANA v ILLINOIS ALL SECTORS</a:t>
            </a:r>
            <a:br>
              <a:rPr lang="en-US" b="1" dirty="0" smtClean="0"/>
            </a:br>
            <a:r>
              <a:rPr lang="en-US" b="1" dirty="0" smtClean="0"/>
              <a:t>¢/kWh PRICES JAN2008-JUN2013</a:t>
            </a:r>
            <a:br>
              <a:rPr lang="en-US" b="1" dirty="0" smtClean="0"/>
            </a:br>
            <a:endParaRPr lang="en-US" b="1" dirty="0"/>
          </a:p>
        </p:txBody>
      </p:sp>
      <p:pic>
        <p:nvPicPr>
          <p:cNvPr id="4" name="Content Placeholder 3"/>
          <p:cNvPicPr>
            <a:picLocks noGrp="1" noChangeAspect="1"/>
          </p:cNvPicPr>
          <p:nvPr>
            <p:ph idx="1"/>
          </p:nvPr>
        </p:nvPicPr>
        <p:blipFill>
          <a:blip r:embed="rId2"/>
          <a:stretch>
            <a:fillRect/>
          </a:stretch>
        </p:blipFill>
        <p:spPr>
          <a:xfrm>
            <a:off x="533400" y="1463040"/>
            <a:ext cx="8139593" cy="5394960"/>
          </a:xfrm>
          <a:prstGeom prst="rect">
            <a:avLst/>
          </a:prstGeom>
        </p:spPr>
      </p:pic>
    </p:spTree>
    <p:extLst>
      <p:ext uri="{BB962C8B-B14F-4D97-AF65-F5344CB8AC3E}">
        <p14:creationId xmlns:p14="http://schemas.microsoft.com/office/powerpoint/2010/main" val="34822242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INDIANA v. ILLINOIS C&amp;I PRICES </a:t>
            </a:r>
            <a:br>
              <a:rPr lang="en-US" b="1" dirty="0" smtClean="0"/>
            </a:br>
            <a:r>
              <a:rPr lang="en-US" b="1" dirty="0" smtClean="0"/>
              <a:t>% CHANGE JAN2008–JUN2013</a:t>
            </a:r>
            <a:endParaRPr lang="en-US" b="1" dirty="0"/>
          </a:p>
        </p:txBody>
      </p:sp>
      <p:pic>
        <p:nvPicPr>
          <p:cNvPr id="4" name="Content Placeholder 3"/>
          <p:cNvPicPr>
            <a:picLocks noGrp="1" noChangeAspect="1"/>
          </p:cNvPicPr>
          <p:nvPr>
            <p:ph idx="1"/>
          </p:nvPr>
        </p:nvPicPr>
        <p:blipFill>
          <a:blip r:embed="rId2"/>
          <a:stretch>
            <a:fillRect/>
          </a:stretch>
        </p:blipFill>
        <p:spPr>
          <a:xfrm>
            <a:off x="609600" y="1483822"/>
            <a:ext cx="7835542" cy="5394960"/>
          </a:xfrm>
          <a:prstGeom prst="rect">
            <a:avLst/>
          </a:prstGeom>
        </p:spPr>
      </p:pic>
    </p:spTree>
    <p:extLst>
      <p:ext uri="{BB962C8B-B14F-4D97-AF65-F5344CB8AC3E}">
        <p14:creationId xmlns:p14="http://schemas.microsoft.com/office/powerpoint/2010/main" val="13650035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INDIANA v ILLINOIS C&amp;I PRICES</a:t>
            </a:r>
            <a:br>
              <a:rPr lang="en-US" b="1" dirty="0" smtClean="0"/>
            </a:br>
            <a:r>
              <a:rPr lang="en-US" b="1" dirty="0" smtClean="0"/>
              <a:t>¢/kWh JAN2008–JUN2013</a:t>
            </a:r>
            <a:endParaRPr lang="en-US" b="1" dirty="0"/>
          </a:p>
        </p:txBody>
      </p:sp>
      <p:pic>
        <p:nvPicPr>
          <p:cNvPr id="4" name="Content Placeholder 3"/>
          <p:cNvPicPr>
            <a:picLocks noGrp="1" noChangeAspect="1"/>
          </p:cNvPicPr>
          <p:nvPr>
            <p:ph idx="1"/>
          </p:nvPr>
        </p:nvPicPr>
        <p:blipFill>
          <a:blip r:embed="rId2"/>
          <a:stretch>
            <a:fillRect/>
          </a:stretch>
        </p:blipFill>
        <p:spPr>
          <a:xfrm>
            <a:off x="381000" y="1463040"/>
            <a:ext cx="8387787" cy="5394960"/>
          </a:xfrm>
          <a:prstGeom prst="rect">
            <a:avLst/>
          </a:prstGeom>
        </p:spPr>
      </p:pic>
    </p:spTree>
    <p:extLst>
      <p:ext uri="{BB962C8B-B14F-4D97-AF65-F5344CB8AC3E}">
        <p14:creationId xmlns:p14="http://schemas.microsoft.com/office/powerpoint/2010/main" val="15562105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INDIANA v ILLINOIS RESIDENTIAL </a:t>
            </a:r>
            <a:br>
              <a:rPr lang="en-US" b="1" dirty="0" smtClean="0"/>
            </a:br>
            <a:r>
              <a:rPr lang="en-US" b="1" dirty="0" smtClean="0"/>
              <a:t>% PRICE CHANGE JAN2008-JUN2013</a:t>
            </a:r>
            <a:endParaRPr lang="en-US" b="1" dirty="0"/>
          </a:p>
        </p:txBody>
      </p:sp>
      <p:pic>
        <p:nvPicPr>
          <p:cNvPr id="4" name="Content Placeholder 3"/>
          <p:cNvPicPr>
            <a:picLocks noGrp="1" noChangeAspect="1"/>
          </p:cNvPicPr>
          <p:nvPr>
            <p:ph idx="1"/>
          </p:nvPr>
        </p:nvPicPr>
        <p:blipFill>
          <a:blip r:embed="rId2"/>
          <a:stretch>
            <a:fillRect/>
          </a:stretch>
        </p:blipFill>
        <p:spPr>
          <a:xfrm>
            <a:off x="685800" y="1463040"/>
            <a:ext cx="7738803" cy="5394960"/>
          </a:xfrm>
          <a:prstGeom prst="rect">
            <a:avLst/>
          </a:prstGeom>
        </p:spPr>
      </p:pic>
    </p:spTree>
    <p:extLst>
      <p:ext uri="{BB962C8B-B14F-4D97-AF65-F5344CB8AC3E}">
        <p14:creationId xmlns:p14="http://schemas.microsoft.com/office/powerpoint/2010/main" val="17143247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INDIANA v ILLINOIS RESIDENTIAL ¢/kWh JAN2008-JUN2013</a:t>
            </a:r>
            <a:endParaRPr lang="en-US" b="1" dirty="0"/>
          </a:p>
        </p:txBody>
      </p:sp>
      <p:pic>
        <p:nvPicPr>
          <p:cNvPr id="4" name="Content Placeholder 3"/>
          <p:cNvPicPr>
            <a:picLocks noGrp="1" noChangeAspect="1"/>
          </p:cNvPicPr>
          <p:nvPr>
            <p:ph idx="1"/>
          </p:nvPr>
        </p:nvPicPr>
        <p:blipFill>
          <a:blip r:embed="rId2"/>
          <a:stretch>
            <a:fillRect/>
          </a:stretch>
        </p:blipFill>
        <p:spPr>
          <a:xfrm>
            <a:off x="457200" y="1463040"/>
            <a:ext cx="8290505" cy="5394960"/>
          </a:xfrm>
          <a:prstGeom prst="rect">
            <a:avLst/>
          </a:prstGeom>
        </p:spPr>
      </p:pic>
    </p:spTree>
    <p:extLst>
      <p:ext uri="{BB962C8B-B14F-4D97-AF65-F5344CB8AC3E}">
        <p14:creationId xmlns:p14="http://schemas.microsoft.com/office/powerpoint/2010/main" val="25561391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520</TotalTime>
  <Words>533</Words>
  <Application>Microsoft Office PowerPoint</Application>
  <PresentationFormat>On-screen Show (4:3)</PresentationFormat>
  <Paragraphs>57</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INDIANA SHOULD STUDY ELECTRICITY CUSTOMER CHOICE &amp; INDUSTRY RESTRUCTURING </vt:lpstr>
      <vt:lpstr>THREE REASONS WHY A STUDY OF ELECTRICITY CHOICE IS TIMELY</vt:lpstr>
      <vt:lpstr>INDIANA &amp; MICHIGAN RATES RISING FASTEST IN UPPER MIDWEST</vt:lpstr>
      <vt:lpstr>INDIANA v ILLINOIS ALL SECTORS % PRICE CHANGE JAN2008-JUN2013</vt:lpstr>
      <vt:lpstr> INDIANA v ILLINOIS ALL SECTORS ¢/kWh PRICES JAN2008-JUN2013 </vt:lpstr>
      <vt:lpstr>INDIANA v. ILLINOIS C&amp;I PRICES  % CHANGE JAN2008–JUN2013</vt:lpstr>
      <vt:lpstr>INDIANA v ILLINOIS C&amp;I PRICES ¢/kWh JAN2008–JUN2013</vt:lpstr>
      <vt:lpstr>INDIANA v ILLINOIS RESIDENTIAL  % PRICE CHANGE JAN2008-JUN2013</vt:lpstr>
      <vt:lpstr>INDIANA v ILLINOIS RESIDENTIAL ¢/kWh JAN2008-JUN2013</vt:lpstr>
      <vt:lpstr>RISK ALLOCATION: WHO PAYS FOR UNECONOMIC INVESTMENTS?</vt:lpstr>
      <vt:lpstr>RESTRUCTURING &amp; CUSTOMER CHOICE: RISK IS ALLOCATED IN THE MARKET</vt:lpstr>
      <vt:lpstr>CHOICE IS THE NORM IN THE NORTHEAST QUADRANT OF THE U.S.</vt:lpstr>
      <vt:lpstr>RELIABILITY IS AS GOOD WITH CUSTOMER CHOICE AS UNDER MONOPOLY  </vt:lpstr>
      <vt:lpstr>ALL RESTRUCTURED STATES HAVE  ADDRESSED THE BIG ISSUES</vt:lpstr>
      <vt:lpstr>Philip R. O’Connor, Ph.D. PROactive-Strategies, Inc. -- Chicago, Illinois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Philip</dc:creator>
  <cp:lastModifiedBy>Owner</cp:lastModifiedBy>
  <cp:revision>32</cp:revision>
  <dcterms:created xsi:type="dcterms:W3CDTF">2013-08-27T20:22:41Z</dcterms:created>
  <dcterms:modified xsi:type="dcterms:W3CDTF">2014-02-17T18:33:28Z</dcterms:modified>
</cp:coreProperties>
</file>