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3" r:id="rId4"/>
    <p:sldMasterId id="2147483699" r:id="rId5"/>
  </p:sldMasterIdLst>
  <p:notesMasterIdLst>
    <p:notesMasterId r:id="rId17"/>
  </p:notesMasterIdLst>
  <p:sldIdLst>
    <p:sldId id="257" r:id="rId6"/>
    <p:sldId id="270" r:id="rId7"/>
    <p:sldId id="260" r:id="rId8"/>
    <p:sldId id="258" r:id="rId9"/>
    <p:sldId id="262" r:id="rId10"/>
    <p:sldId id="271" r:id="rId11"/>
    <p:sldId id="273" r:id="rId12"/>
    <p:sldId id="266" r:id="rId13"/>
    <p:sldId id="256" r:id="rId14"/>
    <p:sldId id="269"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77" d="100"/>
          <a:sy n="77" d="100"/>
        </p:scale>
        <p:origin x="-9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01338969176397E-2"/>
          <c:y val="0.13435761614653524"/>
          <c:w val="0.98530072206531427"/>
          <c:h val="0.73555193880298675"/>
        </c:manualLayout>
      </c:layout>
      <c:barChart>
        <c:barDir val="col"/>
        <c:grouping val="clustered"/>
        <c:varyColors val="0"/>
        <c:ser>
          <c:idx val="0"/>
          <c:order val="0"/>
          <c:tx>
            <c:strRef>
              <c:f>Sheet1!$B$2</c:f>
              <c:strCache>
                <c:ptCount val="1"/>
                <c:pt idx="0">
                  <c:v>TX Regulated Utilities</c:v>
                </c:pt>
              </c:strCache>
            </c:strRef>
          </c:tx>
          <c:invertIfNegative val="0"/>
          <c:dLbls>
            <c:showLegendKey val="0"/>
            <c:showVal val="1"/>
            <c:showCatName val="0"/>
            <c:showSerName val="0"/>
            <c:showPercent val="0"/>
            <c:showBubbleSize val="0"/>
            <c:showLeaderLines val="0"/>
          </c:dLbls>
          <c:cat>
            <c:strRef>
              <c:f>Sheet1!$A$3:$A$8</c:f>
              <c:strCache>
                <c:ptCount val="6"/>
                <c:pt idx="0">
                  <c:v>Overall Customer Satisfaction Index</c:v>
                </c:pt>
                <c:pt idx="1">
                  <c:v>Price</c:v>
                </c:pt>
                <c:pt idx="2">
                  <c:v>Billing &amp; Payment</c:v>
                </c:pt>
                <c:pt idx="3">
                  <c:v>Communications</c:v>
                </c:pt>
                <c:pt idx="4">
                  <c:v>Corporate Citizenship</c:v>
                </c:pt>
                <c:pt idx="5">
                  <c:v>Customer Service</c:v>
                </c:pt>
              </c:strCache>
            </c:strRef>
          </c:cat>
          <c:val>
            <c:numRef>
              <c:f>Sheet1!$B$3:$B$8</c:f>
              <c:numCache>
                <c:formatCode>General</c:formatCode>
                <c:ptCount val="6"/>
                <c:pt idx="0">
                  <c:v>654</c:v>
                </c:pt>
                <c:pt idx="1">
                  <c:v>570</c:v>
                </c:pt>
                <c:pt idx="2">
                  <c:v>725</c:v>
                </c:pt>
                <c:pt idx="3">
                  <c:v>595</c:v>
                </c:pt>
                <c:pt idx="4">
                  <c:v>598</c:v>
                </c:pt>
                <c:pt idx="5">
                  <c:v>717</c:v>
                </c:pt>
              </c:numCache>
            </c:numRef>
          </c:val>
        </c:ser>
        <c:ser>
          <c:idx val="1"/>
          <c:order val="1"/>
          <c:tx>
            <c:strRef>
              <c:f>Sheet1!$C$2</c:f>
              <c:strCache>
                <c:ptCount val="1"/>
                <c:pt idx="0">
                  <c:v>TX REP</c:v>
                </c:pt>
              </c:strCache>
            </c:strRef>
          </c:tx>
          <c:spPr>
            <a:solidFill>
              <a:srgbClr val="FFC000"/>
            </a:solidFill>
          </c:spPr>
          <c:invertIfNegative val="0"/>
          <c:dLbls>
            <c:showLegendKey val="0"/>
            <c:showVal val="1"/>
            <c:showCatName val="0"/>
            <c:showSerName val="0"/>
            <c:showPercent val="0"/>
            <c:showBubbleSize val="0"/>
            <c:showLeaderLines val="0"/>
          </c:dLbls>
          <c:cat>
            <c:strRef>
              <c:f>Sheet1!$A$3:$A$8</c:f>
              <c:strCache>
                <c:ptCount val="6"/>
                <c:pt idx="0">
                  <c:v>Overall Customer Satisfaction Index</c:v>
                </c:pt>
                <c:pt idx="1">
                  <c:v>Price</c:v>
                </c:pt>
                <c:pt idx="2">
                  <c:v>Billing &amp; Payment</c:v>
                </c:pt>
                <c:pt idx="3">
                  <c:v>Communications</c:v>
                </c:pt>
                <c:pt idx="4">
                  <c:v>Corporate Citizenship</c:v>
                </c:pt>
                <c:pt idx="5">
                  <c:v>Customer Service</c:v>
                </c:pt>
              </c:strCache>
            </c:strRef>
          </c:cat>
          <c:val>
            <c:numRef>
              <c:f>Sheet1!$C$3:$C$8</c:f>
              <c:numCache>
                <c:formatCode>General</c:formatCode>
                <c:ptCount val="6"/>
                <c:pt idx="0">
                  <c:v>682</c:v>
                </c:pt>
                <c:pt idx="1">
                  <c:v>684</c:v>
                </c:pt>
                <c:pt idx="2">
                  <c:v>742</c:v>
                </c:pt>
                <c:pt idx="3">
                  <c:v>638</c:v>
                </c:pt>
                <c:pt idx="4">
                  <c:v>599</c:v>
                </c:pt>
                <c:pt idx="5">
                  <c:v>741</c:v>
                </c:pt>
              </c:numCache>
            </c:numRef>
          </c:val>
        </c:ser>
        <c:dLbls>
          <c:showLegendKey val="0"/>
          <c:showVal val="0"/>
          <c:showCatName val="0"/>
          <c:showSerName val="0"/>
          <c:showPercent val="0"/>
          <c:showBubbleSize val="0"/>
        </c:dLbls>
        <c:gapWidth val="40"/>
        <c:axId val="76174464"/>
        <c:axId val="76176000"/>
      </c:barChart>
      <c:catAx>
        <c:axId val="76174464"/>
        <c:scaling>
          <c:orientation val="minMax"/>
        </c:scaling>
        <c:delete val="0"/>
        <c:axPos val="b"/>
        <c:majorTickMark val="none"/>
        <c:minorTickMark val="none"/>
        <c:tickLblPos val="nextTo"/>
        <c:txPr>
          <a:bodyPr rot="0" vert="horz"/>
          <a:lstStyle/>
          <a:p>
            <a:pPr>
              <a:defRPr sz="1300"/>
            </a:pPr>
            <a:endParaRPr lang="en-US"/>
          </a:p>
        </c:txPr>
        <c:crossAx val="76176000"/>
        <c:crosses val="autoZero"/>
        <c:auto val="0"/>
        <c:lblAlgn val="ctr"/>
        <c:lblOffset val="100"/>
        <c:noMultiLvlLbl val="0"/>
      </c:catAx>
      <c:valAx>
        <c:axId val="76176000"/>
        <c:scaling>
          <c:orientation val="minMax"/>
          <c:min val="500"/>
        </c:scaling>
        <c:delete val="1"/>
        <c:axPos val="l"/>
        <c:numFmt formatCode="General" sourceLinked="1"/>
        <c:majorTickMark val="out"/>
        <c:minorTickMark val="none"/>
        <c:tickLblPos val="nextTo"/>
        <c:crossAx val="76174464"/>
        <c:crosses val="autoZero"/>
        <c:crossBetween val="between"/>
      </c:valAx>
    </c:plotArea>
    <c:legend>
      <c:legendPos val="t"/>
      <c:layout>
        <c:manualLayout>
          <c:xMode val="edge"/>
          <c:yMode val="edge"/>
          <c:x val="0.29329235260139114"/>
          <c:y val="9.7437987868816134E-2"/>
          <c:w val="0.41013486388344733"/>
          <c:h val="6.3054612554598793E-2"/>
        </c:manualLayout>
      </c:layout>
      <c:overlay val="0"/>
      <c:txPr>
        <a:bodyPr/>
        <a:lstStyle/>
        <a:p>
          <a:pPr>
            <a:defRPr sz="1400"/>
          </a:pPr>
          <a:endParaRPr lang="en-US"/>
        </a:p>
      </c:txPr>
    </c:legend>
    <c:plotVisOnly val="1"/>
    <c:dispBlanksAs val="gap"/>
    <c:showDLblsOverMax val="0"/>
  </c:chart>
  <c:txPr>
    <a:bodyPr/>
    <a:lstStyle/>
    <a:p>
      <a:pPr>
        <a:defRPr sz="1100" b="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C3EDD-9928-4374-B828-2E306AB49BAE}" type="datetimeFigureOut">
              <a:rPr lang="en-US" smtClean="0"/>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F962A-D145-4F92-9D44-2969619A5AD2}" type="slidenum">
              <a:rPr lang="en-US" smtClean="0"/>
              <a:t>‹#›</a:t>
            </a:fld>
            <a:endParaRPr lang="en-US"/>
          </a:p>
        </p:txBody>
      </p:sp>
    </p:spTree>
    <p:extLst>
      <p:ext uri="{BB962C8B-B14F-4D97-AF65-F5344CB8AC3E}">
        <p14:creationId xmlns:p14="http://schemas.microsoft.com/office/powerpoint/2010/main" val="31806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547231B-3E7B-40B5-B7D3-D2357BA24406}" type="slidenum">
              <a:rPr lang="en-US">
                <a:solidFill>
                  <a:prstClr val="black"/>
                </a:solidFill>
              </a:rPr>
              <a:pPr/>
              <a:t>3</a:t>
            </a:fld>
            <a:endParaRPr lang="en-US">
              <a:solidFill>
                <a:prstClr val="black"/>
              </a:solidFill>
            </a:endParaRPr>
          </a:p>
        </p:txBody>
      </p:sp>
      <p:sp>
        <p:nvSpPr>
          <p:cNvPr id="28675" name="Rectangle 2"/>
          <p:cNvSpPr>
            <a:spLocks noGrp="1" noChangeArrowheads="1"/>
          </p:cNvSpPr>
          <p:nvPr>
            <p:ph type="body" idx="1"/>
          </p:nvPr>
        </p:nvSpPr>
        <p:spPr>
          <a:xfrm>
            <a:off x="161925" y="7945438"/>
            <a:ext cx="6561138" cy="1149350"/>
          </a:xfrm>
          <a:noFill/>
          <a:ln/>
        </p:spPr>
        <p:txBody>
          <a:bodyPr/>
          <a:lstStyle/>
          <a:p>
            <a:pPr eaLnBrk="1" hangingPunct="1"/>
            <a:endParaRPr lang="en-GB" smtClean="0"/>
          </a:p>
        </p:txBody>
      </p:sp>
      <p:sp>
        <p:nvSpPr>
          <p:cNvPr id="28676" name="Rectangle 3"/>
          <p:cNvSpPr>
            <a:spLocks noGrp="1" noRot="1" noChangeAspect="1" noChangeArrowheads="1" noTextEdit="1"/>
          </p:cNvSpPr>
          <p:nvPr>
            <p:ph type="sldImg"/>
          </p:nvPr>
        </p:nvSpPr>
        <p:spPr>
          <a:xfrm>
            <a:off x="1027113" y="677863"/>
            <a:ext cx="4802187" cy="3602037"/>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962A-D145-4F92-9D44-2969619A5AD2}" type="slidenum">
              <a:rPr lang="en-US" smtClean="0"/>
              <a:t>4</a:t>
            </a:fld>
            <a:endParaRPr lang="en-US"/>
          </a:p>
        </p:txBody>
      </p:sp>
    </p:spTree>
    <p:extLst>
      <p:ext uri="{BB962C8B-B14F-4D97-AF65-F5344CB8AC3E}">
        <p14:creationId xmlns:p14="http://schemas.microsoft.com/office/powerpoint/2010/main" val="117747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7E8A68-5D5A-45E4-8AE5-51BF30D071A0}"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15395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E8A68-5D5A-45E4-8AE5-51BF30D071A0}"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310136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E8A68-5D5A-45E4-8AE5-51BF30D071A0}"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289870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extLst>
      <p:ext uri="{BB962C8B-B14F-4D97-AF65-F5344CB8AC3E}">
        <p14:creationId xmlns:p14="http://schemas.microsoft.com/office/powerpoint/2010/main" val="2961264605"/>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5" y="1172551"/>
            <a:ext cx="8438320" cy="5095600"/>
          </a:xfrm>
          <a:prstGeom prst="rect">
            <a:avLst/>
          </a:prstGeom>
          <a:blipFill>
            <a:blip r:embed="rId2" cstate="print"/>
            <a:stretch>
              <a:fillRect/>
            </a:stretch>
          </a:blipFill>
        </p:spPr>
        <p:txBody>
          <a:bodyPr>
            <a:normAutofit/>
          </a:bodyPr>
          <a:lstStyle>
            <a:lvl1pPr marL="252745" indent="-252745" algn="l" defTabSz="913431"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smtClean="0"/>
              <a:t>Wizard Chart</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755729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sp>
        <p:nvSpPr>
          <p:cNvPr id="4" name="Picture Placeholder 7"/>
          <p:cNvSpPr>
            <a:spLocks noGrp="1"/>
          </p:cNvSpPr>
          <p:nvPr>
            <p:ph type="pic" sz="quarter" idx="12" hasCustomPrompt="1"/>
          </p:nvPr>
        </p:nvSpPr>
        <p:spPr>
          <a:xfrm>
            <a:off x="353586" y="1390028"/>
            <a:ext cx="4004323" cy="4878123"/>
          </a:xfrm>
          <a:prstGeom prst="rect">
            <a:avLst/>
          </a:prstGeom>
          <a:blipFill>
            <a:blip r:embed="rId2" cstate="print"/>
            <a:stretch>
              <a:fillRect/>
            </a:stretch>
          </a:blipFill>
        </p:spPr>
        <p:txBody>
          <a:bodyPr>
            <a:normAutofit/>
          </a:bodyPr>
          <a:lstStyle>
            <a:lvl1pPr marL="252745" indent="-252745" algn="l" defTabSz="913431"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smtClean="0"/>
              <a:t>Wizard Chart</a:t>
            </a:r>
            <a:endParaRPr lang="en-US" dirty="0"/>
          </a:p>
        </p:txBody>
      </p:sp>
      <p:sp>
        <p:nvSpPr>
          <p:cNvPr id="5" name="Picture Placeholder 7"/>
          <p:cNvSpPr>
            <a:spLocks noGrp="1"/>
          </p:cNvSpPr>
          <p:nvPr>
            <p:ph type="pic" sz="quarter" idx="13" hasCustomPrompt="1"/>
          </p:nvPr>
        </p:nvSpPr>
        <p:spPr>
          <a:xfrm>
            <a:off x="4789076" y="1390028"/>
            <a:ext cx="4004323" cy="4878123"/>
          </a:xfrm>
          <a:prstGeom prst="rect">
            <a:avLst/>
          </a:prstGeom>
          <a:blipFill>
            <a:blip r:embed="rId2" cstate="print"/>
            <a:stretch>
              <a:fillRect/>
            </a:stretch>
          </a:blipFill>
        </p:spPr>
        <p:txBody>
          <a:bodyPr>
            <a:normAutofit/>
          </a:bodyPr>
          <a:lstStyle>
            <a:lvl1pPr marL="252745" indent="-252745" algn="l" defTabSz="913431"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a:solidFill>
                  <a:schemeClr val="tx1"/>
                </a:solidFill>
                <a:latin typeface="+mn-lt"/>
                <a:ea typeface="+mn-ea"/>
                <a:cs typeface="+mn-cs"/>
              </a:defRPr>
            </a:lvl1pPr>
          </a:lstStyle>
          <a:p>
            <a:r>
              <a:rPr lang="en-US" dirty="0" smtClean="0"/>
              <a:t>Wizard Chart</a:t>
            </a:r>
            <a:endParaRPr lang="en-US" dirty="0"/>
          </a:p>
        </p:txBody>
      </p:sp>
      <p:sp>
        <p:nvSpPr>
          <p:cNvPr id="6" name="Text Placeholder 6"/>
          <p:cNvSpPr>
            <a:spLocks noGrp="1"/>
          </p:cNvSpPr>
          <p:nvPr>
            <p:ph type="body" sz="quarter" idx="14"/>
          </p:nvPr>
        </p:nvSpPr>
        <p:spPr>
          <a:xfrm>
            <a:off x="353586" y="1171002"/>
            <a:ext cx="4004323" cy="406595"/>
          </a:xfrm>
          <a:blipFill dpi="0" rotWithShape="1">
            <a:blip r:embed="rId3" cstate="print"/>
            <a:srcRect/>
            <a:tile tx="0" ty="0" sx="100000" sy="100000" flip="none" algn="b"/>
          </a:blipFill>
        </p:spPr>
        <p:txBody>
          <a:bodyPr lIns="0" tIns="0" rIns="0" bIns="85134" anchor="b" anchorCtr="0">
            <a:normAutofit/>
          </a:bodyPr>
          <a:lstStyle>
            <a:lvl1pPr marL="0" indent="0" algn="ctr">
              <a:buNone/>
              <a:defRPr sz="1500" b="1" cap="all" baseline="0"/>
            </a:lvl1pPr>
          </a:lstStyle>
          <a:p>
            <a:pPr lvl="0"/>
            <a:r>
              <a:rPr lang="en-US" smtClean="0"/>
              <a:t>Click to edit Master text styles</a:t>
            </a:r>
          </a:p>
        </p:txBody>
      </p:sp>
      <p:sp>
        <p:nvSpPr>
          <p:cNvPr id="7" name="Text Placeholder 6"/>
          <p:cNvSpPr>
            <a:spLocks noGrp="1"/>
          </p:cNvSpPr>
          <p:nvPr>
            <p:ph type="body" sz="quarter" idx="15"/>
          </p:nvPr>
        </p:nvSpPr>
        <p:spPr>
          <a:xfrm>
            <a:off x="4786577" y="1171002"/>
            <a:ext cx="4016257" cy="406595"/>
          </a:xfrm>
          <a:blipFill dpi="0" rotWithShape="1">
            <a:blip r:embed="rId3" cstate="print"/>
            <a:srcRect/>
            <a:tile tx="0" ty="0" sx="100000" sy="100000" flip="none" algn="b"/>
          </a:blipFill>
        </p:spPr>
        <p:txBody>
          <a:bodyPr lIns="0" tIns="0" rIns="0" bIns="85134" anchor="b" anchorCtr="0">
            <a:normAutofit/>
          </a:bodyPr>
          <a:lstStyle>
            <a:lvl1pPr marL="0" indent="0" algn="ctr">
              <a:buNone/>
              <a:defRPr sz="1500" b="1" cap="all" baseline="0"/>
            </a:lvl1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7842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Charts Layout">
    <p:spTree>
      <p:nvGrpSpPr>
        <p:cNvPr id="1" name=""/>
        <p:cNvGrpSpPr/>
        <p:nvPr/>
      </p:nvGrpSpPr>
      <p:grpSpPr>
        <a:xfrm>
          <a:off x="0" y="0"/>
          <a:ext cx="0" cy="0"/>
          <a:chOff x="0" y="0"/>
          <a:chExt cx="0" cy="0"/>
        </a:xfrm>
      </p:grpSpPr>
      <p:sp>
        <p:nvSpPr>
          <p:cNvPr id="13" name="Picture Placeholder 7"/>
          <p:cNvSpPr>
            <a:spLocks noGrp="1"/>
          </p:cNvSpPr>
          <p:nvPr>
            <p:ph type="pic" sz="quarter" idx="12" hasCustomPrompt="1"/>
          </p:nvPr>
        </p:nvSpPr>
        <p:spPr>
          <a:xfrm>
            <a:off x="353594" y="1390028"/>
            <a:ext cx="2706607" cy="4878123"/>
          </a:xfrm>
          <a:prstGeom prst="rect">
            <a:avLst/>
          </a:prstGeom>
          <a:blipFill>
            <a:blip r:embed="rId2" cstate="print"/>
            <a:stretch>
              <a:fillRect/>
            </a:stretch>
          </a:blipFill>
        </p:spPr>
        <p:txBody>
          <a:bodyPr>
            <a:normAutofit/>
          </a:bodyPr>
          <a:lstStyle>
            <a:lvl1pPr marL="252745" indent="-252745" algn="l" defTabSz="913431"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smtClean="0"/>
              <a:t>Wizard Chart</a:t>
            </a:r>
            <a:endParaRPr lang="en-US" dirty="0"/>
          </a:p>
        </p:txBody>
      </p:sp>
      <p:sp>
        <p:nvSpPr>
          <p:cNvPr id="14" name="Picture Placeholder 7"/>
          <p:cNvSpPr>
            <a:spLocks noGrp="1"/>
          </p:cNvSpPr>
          <p:nvPr>
            <p:ph type="pic" sz="quarter" idx="13" hasCustomPrompt="1"/>
          </p:nvPr>
        </p:nvSpPr>
        <p:spPr>
          <a:xfrm>
            <a:off x="5956178" y="1390028"/>
            <a:ext cx="2706607" cy="4878123"/>
          </a:xfrm>
          <a:prstGeom prst="rect">
            <a:avLst/>
          </a:prstGeom>
          <a:blipFill>
            <a:blip r:embed="rId2" cstate="print"/>
            <a:stretch>
              <a:fillRect/>
            </a:stretch>
          </a:blipFill>
        </p:spPr>
        <p:txBody>
          <a:bodyPr>
            <a:normAutofit/>
          </a:bodyPr>
          <a:lstStyle>
            <a:lvl1pPr marL="252745" indent="-252745" algn="l" defTabSz="913431"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a:solidFill>
                  <a:schemeClr val="tx1"/>
                </a:solidFill>
                <a:latin typeface="+mn-lt"/>
                <a:ea typeface="+mn-ea"/>
                <a:cs typeface="+mn-cs"/>
              </a:defRPr>
            </a:lvl1pPr>
          </a:lstStyle>
          <a:p>
            <a:r>
              <a:rPr lang="en-US" dirty="0" smtClean="0"/>
              <a:t>Wizard Chart</a:t>
            </a:r>
            <a:endParaRPr lang="en-US" dirty="0"/>
          </a:p>
        </p:txBody>
      </p:sp>
      <p:sp>
        <p:nvSpPr>
          <p:cNvPr id="15" name="Text Placeholder 6"/>
          <p:cNvSpPr>
            <a:spLocks noGrp="1"/>
          </p:cNvSpPr>
          <p:nvPr>
            <p:ph type="body" sz="quarter" idx="14"/>
          </p:nvPr>
        </p:nvSpPr>
        <p:spPr>
          <a:xfrm>
            <a:off x="353592" y="1171002"/>
            <a:ext cx="2706607" cy="406595"/>
          </a:xfrm>
          <a:blipFill dpi="0" rotWithShape="1">
            <a:blip r:embed="rId3" cstate="print"/>
            <a:srcRect/>
            <a:tile tx="0" ty="0" sx="100000" sy="100000" flip="none" algn="b"/>
          </a:blipFill>
        </p:spPr>
        <p:txBody>
          <a:bodyPr lIns="0" tIns="0" rIns="0" bIns="85134" anchor="b" anchorCtr="0">
            <a:normAutofit/>
          </a:bodyPr>
          <a:lstStyle>
            <a:lvl1pPr marL="0" indent="0" algn="ctr" rtl="0">
              <a:buNone/>
              <a:defRPr sz="1500" b="1" cap="all" baseline="0"/>
            </a:lvl1pPr>
          </a:lstStyle>
          <a:p>
            <a:pPr lvl="0"/>
            <a:r>
              <a:rPr lang="en-US" smtClean="0"/>
              <a:t>Click to edit Master text styles</a:t>
            </a:r>
          </a:p>
        </p:txBody>
      </p:sp>
      <p:sp>
        <p:nvSpPr>
          <p:cNvPr id="16" name="Text Placeholder 6"/>
          <p:cNvSpPr>
            <a:spLocks noGrp="1"/>
          </p:cNvSpPr>
          <p:nvPr>
            <p:ph type="body" sz="quarter" idx="15"/>
          </p:nvPr>
        </p:nvSpPr>
        <p:spPr>
          <a:xfrm>
            <a:off x="5956177" y="1171002"/>
            <a:ext cx="2706607" cy="406595"/>
          </a:xfrm>
          <a:blipFill dpi="0" rotWithShape="1">
            <a:blip r:embed="rId3" cstate="print"/>
            <a:srcRect/>
            <a:tile tx="0" ty="0" sx="100000" sy="100000" flip="none" algn="b"/>
          </a:blipFill>
        </p:spPr>
        <p:txBody>
          <a:bodyPr lIns="0" tIns="0" rIns="0" bIns="85134" anchor="b" anchorCtr="0">
            <a:normAutofit/>
          </a:bodyPr>
          <a:lstStyle>
            <a:lvl1pPr marL="0" indent="0" algn="ctr" rtl="0">
              <a:buNone/>
              <a:defRPr sz="1500" b="1" cap="all" baseline="0"/>
            </a:lvl1pPr>
          </a:lstStyle>
          <a:p>
            <a:pPr lvl="0"/>
            <a:r>
              <a:rPr lang="en-US" smtClean="0"/>
              <a:t>Click to edit Master text styles</a:t>
            </a:r>
          </a:p>
        </p:txBody>
      </p:sp>
      <p:sp>
        <p:nvSpPr>
          <p:cNvPr id="17" name="Picture Placeholder 7"/>
          <p:cNvSpPr>
            <a:spLocks noGrp="1"/>
          </p:cNvSpPr>
          <p:nvPr>
            <p:ph type="pic" sz="quarter" idx="16" hasCustomPrompt="1"/>
          </p:nvPr>
        </p:nvSpPr>
        <p:spPr>
          <a:xfrm>
            <a:off x="3154886" y="1390028"/>
            <a:ext cx="2706607" cy="4878123"/>
          </a:xfrm>
          <a:prstGeom prst="rect">
            <a:avLst/>
          </a:prstGeom>
          <a:blipFill>
            <a:blip r:embed="rId2" cstate="print"/>
            <a:stretch>
              <a:fillRect/>
            </a:stretch>
          </a:blipFill>
        </p:spPr>
        <p:txBody>
          <a:bodyPr>
            <a:normAutofit/>
          </a:bodyPr>
          <a:lstStyle>
            <a:lvl1pPr marL="252745" indent="-252745" algn="l" defTabSz="913431"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a:solidFill>
                  <a:schemeClr val="tx1"/>
                </a:solidFill>
                <a:latin typeface="+mn-lt"/>
                <a:ea typeface="+mn-ea"/>
                <a:cs typeface="+mn-cs"/>
              </a:defRPr>
            </a:lvl1pPr>
          </a:lstStyle>
          <a:p>
            <a:r>
              <a:rPr lang="en-US" dirty="0" smtClean="0"/>
              <a:t>Wizard Chart</a:t>
            </a:r>
            <a:endParaRPr lang="en-US" dirty="0"/>
          </a:p>
        </p:txBody>
      </p:sp>
      <p:sp>
        <p:nvSpPr>
          <p:cNvPr id="18" name="Text Placeholder 6"/>
          <p:cNvSpPr>
            <a:spLocks noGrp="1"/>
          </p:cNvSpPr>
          <p:nvPr>
            <p:ph type="body" sz="quarter" idx="17"/>
          </p:nvPr>
        </p:nvSpPr>
        <p:spPr>
          <a:xfrm>
            <a:off x="3154886" y="1171002"/>
            <a:ext cx="2706607" cy="406595"/>
          </a:xfrm>
          <a:blipFill dpi="0" rotWithShape="1">
            <a:blip r:embed="rId3" cstate="print"/>
            <a:srcRect/>
            <a:tile tx="0" ty="0" sx="100000" sy="100000" flip="none" algn="b"/>
          </a:blipFill>
        </p:spPr>
        <p:txBody>
          <a:bodyPr lIns="0" tIns="0" rIns="0" bIns="85134" anchor="b" anchorCtr="0">
            <a:normAutofit/>
          </a:bodyPr>
          <a:lstStyle>
            <a:lvl1pPr marL="0" indent="0" algn="ctr" rtl="0">
              <a:buNone/>
              <a:defRPr sz="1500" b="1" cap="all" baseline="0"/>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24121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Charts Layout">
    <p:spTree>
      <p:nvGrpSpPr>
        <p:cNvPr id="1" name=""/>
        <p:cNvGrpSpPr/>
        <p:nvPr/>
      </p:nvGrpSpPr>
      <p:grpSpPr>
        <a:xfrm>
          <a:off x="0" y="0"/>
          <a:ext cx="0" cy="0"/>
          <a:chOff x="0" y="0"/>
          <a:chExt cx="0" cy="0"/>
        </a:xfrm>
      </p:grpSpPr>
      <p:sp>
        <p:nvSpPr>
          <p:cNvPr id="15" name="Picture Placeholder 7"/>
          <p:cNvSpPr>
            <a:spLocks noGrp="1"/>
          </p:cNvSpPr>
          <p:nvPr>
            <p:ph type="pic" sz="quarter" idx="12" hasCustomPrompt="1"/>
          </p:nvPr>
        </p:nvSpPr>
        <p:spPr>
          <a:xfrm>
            <a:off x="353586" y="1433754"/>
            <a:ext cx="4004323" cy="2220277"/>
          </a:xfrm>
          <a:prstGeom prst="rect">
            <a:avLst/>
          </a:prstGeom>
          <a:blipFill>
            <a:blip r:embed="rId2" cstate="print"/>
            <a:stretch>
              <a:fillRect/>
            </a:stretch>
          </a:blipFill>
        </p:spPr>
        <p:txBody>
          <a:bodyPr>
            <a:normAutofit/>
          </a:bodyPr>
          <a:lstStyle>
            <a:lvl1pPr marL="252745" indent="-252745" algn="l" defTabSz="913431"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smtClean="0"/>
              <a:t>Wizard Chart</a:t>
            </a:r>
            <a:endParaRPr lang="en-US" dirty="0"/>
          </a:p>
        </p:txBody>
      </p:sp>
      <p:sp>
        <p:nvSpPr>
          <p:cNvPr id="16" name="Picture Placeholder 7"/>
          <p:cNvSpPr>
            <a:spLocks noGrp="1"/>
          </p:cNvSpPr>
          <p:nvPr>
            <p:ph type="pic" sz="quarter" idx="13" hasCustomPrompt="1"/>
          </p:nvPr>
        </p:nvSpPr>
        <p:spPr>
          <a:xfrm>
            <a:off x="4789076" y="1433754"/>
            <a:ext cx="4004323" cy="2220277"/>
          </a:xfrm>
          <a:prstGeom prst="rect">
            <a:avLst/>
          </a:prstGeom>
          <a:blipFill>
            <a:blip r:embed="rId2" cstate="print"/>
            <a:stretch>
              <a:fillRect/>
            </a:stretch>
          </a:blipFill>
        </p:spPr>
        <p:txBody>
          <a:bodyPr>
            <a:normAutofit/>
          </a:bodyPr>
          <a:lstStyle>
            <a:lvl1pPr marL="252745" indent="-252745" algn="l" defTabSz="913431"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a:solidFill>
                  <a:schemeClr val="tx1"/>
                </a:solidFill>
                <a:latin typeface="+mn-lt"/>
                <a:ea typeface="+mn-ea"/>
                <a:cs typeface="+mn-cs"/>
              </a:defRPr>
            </a:lvl1pPr>
          </a:lstStyle>
          <a:p>
            <a:r>
              <a:rPr lang="en-US" dirty="0" smtClean="0"/>
              <a:t>Wizard Chart</a:t>
            </a:r>
            <a:endParaRPr lang="en-US" dirty="0"/>
          </a:p>
        </p:txBody>
      </p:sp>
      <p:sp>
        <p:nvSpPr>
          <p:cNvPr id="17" name="Text Placeholder 6"/>
          <p:cNvSpPr>
            <a:spLocks noGrp="1"/>
          </p:cNvSpPr>
          <p:nvPr>
            <p:ph type="body" sz="quarter" idx="14"/>
          </p:nvPr>
        </p:nvSpPr>
        <p:spPr>
          <a:xfrm>
            <a:off x="352841" y="1175995"/>
            <a:ext cx="4004562" cy="406595"/>
          </a:xfrm>
          <a:blipFill dpi="0" rotWithShape="1">
            <a:blip r:embed="rId3" cstate="print"/>
            <a:srcRect/>
            <a:tile tx="0" ty="0" sx="100000" sy="100000" flip="none" algn="b"/>
          </a:blipFill>
        </p:spPr>
        <p:txBody>
          <a:bodyPr lIns="0" tIns="0" rIns="0" bIns="85134" anchor="b" anchorCtr="0">
            <a:normAutofit/>
          </a:bodyPr>
          <a:lstStyle>
            <a:lvl1pPr marL="0" indent="0" algn="ctr">
              <a:buNone/>
              <a:defRPr sz="1500" b="1" cap="all" baseline="0"/>
            </a:lvl1pPr>
          </a:lstStyle>
          <a:p>
            <a:pPr lvl="0"/>
            <a:r>
              <a:rPr lang="en-US" smtClean="0"/>
              <a:t>Click to edit Master text styles</a:t>
            </a:r>
          </a:p>
        </p:txBody>
      </p:sp>
      <p:sp>
        <p:nvSpPr>
          <p:cNvPr id="18" name="Text Placeholder 6"/>
          <p:cNvSpPr>
            <a:spLocks noGrp="1"/>
          </p:cNvSpPr>
          <p:nvPr>
            <p:ph type="body" sz="quarter" idx="15"/>
          </p:nvPr>
        </p:nvSpPr>
        <p:spPr>
          <a:xfrm>
            <a:off x="4786569" y="1175995"/>
            <a:ext cx="4004562" cy="406595"/>
          </a:xfrm>
          <a:blipFill dpi="0" rotWithShape="1">
            <a:blip r:embed="rId3" cstate="print"/>
            <a:srcRect/>
            <a:tile tx="0" ty="0" sx="100000" sy="100000" flip="none" algn="b"/>
          </a:blipFill>
        </p:spPr>
        <p:txBody>
          <a:bodyPr lIns="0" tIns="0" rIns="0" bIns="85134" anchor="b" anchorCtr="0">
            <a:normAutofit/>
          </a:bodyPr>
          <a:lstStyle>
            <a:lvl1pPr marL="0" indent="0" algn="ctr">
              <a:buNone/>
              <a:defRPr sz="1500" b="1" cap="all" baseline="0"/>
            </a:lvl1pPr>
          </a:lstStyle>
          <a:p>
            <a:pPr lvl="0"/>
            <a:r>
              <a:rPr lang="en-US" smtClean="0"/>
              <a:t>Click to edit Master text styles</a:t>
            </a:r>
          </a:p>
        </p:txBody>
      </p:sp>
      <p:sp>
        <p:nvSpPr>
          <p:cNvPr id="19" name="Picture Placeholder 7"/>
          <p:cNvSpPr>
            <a:spLocks noGrp="1"/>
          </p:cNvSpPr>
          <p:nvPr>
            <p:ph type="pic" sz="quarter" idx="16" hasCustomPrompt="1"/>
          </p:nvPr>
        </p:nvSpPr>
        <p:spPr>
          <a:xfrm>
            <a:off x="352334" y="4047879"/>
            <a:ext cx="4004323" cy="2220277"/>
          </a:xfrm>
          <a:prstGeom prst="rect">
            <a:avLst/>
          </a:prstGeom>
          <a:blipFill>
            <a:blip r:embed="rId2" cstate="print"/>
            <a:stretch>
              <a:fillRect/>
            </a:stretch>
          </a:blipFill>
        </p:spPr>
        <p:txBody>
          <a:bodyPr>
            <a:normAutofit/>
          </a:bodyPr>
          <a:lstStyle>
            <a:lvl1pPr marL="252745" indent="-252745" algn="l" defTabSz="913431"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smtClean="0"/>
              <a:t>Wizard Chart</a:t>
            </a:r>
            <a:endParaRPr lang="en-US" dirty="0"/>
          </a:p>
        </p:txBody>
      </p:sp>
      <p:sp>
        <p:nvSpPr>
          <p:cNvPr id="20" name="Picture Placeholder 7"/>
          <p:cNvSpPr>
            <a:spLocks noGrp="1"/>
          </p:cNvSpPr>
          <p:nvPr>
            <p:ph type="pic" sz="quarter" idx="17" hasCustomPrompt="1"/>
          </p:nvPr>
        </p:nvSpPr>
        <p:spPr>
          <a:xfrm>
            <a:off x="4786569" y="4047879"/>
            <a:ext cx="4004323" cy="2220277"/>
          </a:xfrm>
          <a:prstGeom prst="rect">
            <a:avLst/>
          </a:prstGeom>
          <a:blipFill>
            <a:blip r:embed="rId2" cstate="print"/>
            <a:stretch>
              <a:fillRect/>
            </a:stretch>
          </a:blipFill>
        </p:spPr>
        <p:txBody>
          <a:bodyPr>
            <a:normAutofit/>
          </a:bodyPr>
          <a:lstStyle>
            <a:lvl1pPr marL="252745" indent="-252745" algn="l" defTabSz="913431"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a:solidFill>
                  <a:schemeClr val="tx1"/>
                </a:solidFill>
                <a:latin typeface="+mn-lt"/>
                <a:ea typeface="+mn-ea"/>
                <a:cs typeface="+mn-cs"/>
              </a:defRPr>
            </a:lvl1pPr>
          </a:lstStyle>
          <a:p>
            <a:r>
              <a:rPr lang="en-US" dirty="0" smtClean="0"/>
              <a:t>Wizard Chart</a:t>
            </a:r>
            <a:endParaRPr lang="en-US" dirty="0"/>
          </a:p>
        </p:txBody>
      </p:sp>
      <p:sp>
        <p:nvSpPr>
          <p:cNvPr id="21" name="Text Placeholder 6"/>
          <p:cNvSpPr>
            <a:spLocks noGrp="1"/>
          </p:cNvSpPr>
          <p:nvPr>
            <p:ph type="body" sz="quarter" idx="18"/>
          </p:nvPr>
        </p:nvSpPr>
        <p:spPr>
          <a:xfrm>
            <a:off x="352333" y="3816268"/>
            <a:ext cx="4004562" cy="406595"/>
          </a:xfrm>
          <a:blipFill dpi="0" rotWithShape="1">
            <a:blip r:embed="rId3" cstate="print"/>
            <a:srcRect/>
            <a:tile tx="0" ty="0" sx="100000" sy="100000" flip="none" algn="b"/>
          </a:blipFill>
        </p:spPr>
        <p:txBody>
          <a:bodyPr lIns="0" tIns="0" rIns="0" bIns="85134" anchor="b" anchorCtr="0">
            <a:normAutofit/>
          </a:bodyPr>
          <a:lstStyle>
            <a:lvl1pPr marL="0" indent="0" algn="ctr">
              <a:buNone/>
              <a:defRPr sz="1500" b="1" cap="all" baseline="0"/>
            </a:lvl1pPr>
          </a:lstStyle>
          <a:p>
            <a:pPr lvl="0"/>
            <a:r>
              <a:rPr lang="en-US" smtClean="0"/>
              <a:t>Click to edit Master text styles</a:t>
            </a:r>
          </a:p>
        </p:txBody>
      </p:sp>
      <p:sp>
        <p:nvSpPr>
          <p:cNvPr id="22" name="Text Placeholder 6"/>
          <p:cNvSpPr>
            <a:spLocks noGrp="1"/>
          </p:cNvSpPr>
          <p:nvPr>
            <p:ph type="body" sz="quarter" idx="19"/>
          </p:nvPr>
        </p:nvSpPr>
        <p:spPr>
          <a:xfrm>
            <a:off x="4786569" y="3816268"/>
            <a:ext cx="4004562" cy="406595"/>
          </a:xfrm>
          <a:blipFill dpi="0" rotWithShape="1">
            <a:blip r:embed="rId3" cstate="print"/>
            <a:srcRect/>
            <a:tile tx="0" ty="0" sx="100000" sy="100000" flip="none" algn="b"/>
          </a:blipFill>
        </p:spPr>
        <p:txBody>
          <a:bodyPr lIns="0" tIns="0" rIns="0" bIns="85134" anchor="b" anchorCtr="0">
            <a:normAutofit/>
          </a:bodyPr>
          <a:lstStyle>
            <a:lvl1pPr marL="0" indent="0" algn="ctr">
              <a:buNone/>
              <a:defRPr sz="1500" b="1" cap="all" baseline="0"/>
            </a:lvl1pPr>
          </a:lstStyle>
          <a:p>
            <a:pPr lvl="0"/>
            <a:r>
              <a:rPr lang="en-US"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97081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6" name="Picture Placeholder 7"/>
          <p:cNvSpPr>
            <a:spLocks noGrp="1"/>
          </p:cNvSpPr>
          <p:nvPr>
            <p:ph type="pic" sz="quarter" idx="12" hasCustomPrompt="1"/>
          </p:nvPr>
        </p:nvSpPr>
        <p:spPr>
          <a:xfrm>
            <a:off x="353586" y="1390028"/>
            <a:ext cx="4004323" cy="4878123"/>
          </a:xfrm>
          <a:prstGeom prst="rect">
            <a:avLst/>
          </a:prstGeom>
          <a:blipFill>
            <a:blip r:embed="rId2" cstate="print"/>
            <a:stretch>
              <a:fillRect/>
            </a:stretch>
          </a:blipFill>
        </p:spPr>
        <p:txBody>
          <a:bodyPr>
            <a:normAutofit/>
          </a:bodyPr>
          <a:lstStyle>
            <a:lvl1pPr marL="252745" indent="-252745" algn="l" defTabSz="913431"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smtClean="0"/>
              <a:t>Wizard Chart</a:t>
            </a:r>
            <a:endParaRPr lang="en-US" dirty="0"/>
          </a:p>
        </p:txBody>
      </p:sp>
      <p:sp>
        <p:nvSpPr>
          <p:cNvPr id="8" name="Text Placeholder 6"/>
          <p:cNvSpPr>
            <a:spLocks noGrp="1"/>
          </p:cNvSpPr>
          <p:nvPr>
            <p:ph type="body" sz="quarter" idx="14"/>
          </p:nvPr>
        </p:nvSpPr>
        <p:spPr>
          <a:xfrm>
            <a:off x="353586" y="1171002"/>
            <a:ext cx="4004323" cy="406595"/>
          </a:xfrm>
          <a:blipFill dpi="0" rotWithShape="1">
            <a:blip r:embed="rId3" cstate="print"/>
            <a:srcRect/>
            <a:tile tx="0" ty="0" sx="100000" sy="100000" flip="none" algn="b"/>
          </a:blipFill>
        </p:spPr>
        <p:txBody>
          <a:bodyPr lIns="0" tIns="0" rIns="0" bIns="85134" anchor="b" anchorCtr="0">
            <a:normAutofit/>
          </a:bodyPr>
          <a:lstStyle>
            <a:lvl1pPr marL="0" indent="0" algn="ctr">
              <a:buNone/>
              <a:defRPr sz="1500" b="1" cap="all" baseline="0"/>
            </a:lvl1pPr>
          </a:lstStyle>
          <a:p>
            <a:pPr lvl="0"/>
            <a:r>
              <a:rPr lang="en-US" smtClean="0"/>
              <a:t>Click to edit Master text styles</a:t>
            </a:r>
          </a:p>
        </p:txBody>
      </p:sp>
    </p:spTree>
    <p:extLst>
      <p:ext uri="{BB962C8B-B14F-4D97-AF65-F5344CB8AC3E}">
        <p14:creationId xmlns:p14="http://schemas.microsoft.com/office/powerpoint/2010/main" val="15949457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352602" y="1172554"/>
            <a:ext cx="8438797" cy="5096770"/>
          </a:xfrm>
          <a:prstGeom prst="rect">
            <a:avLst/>
          </a:prstGeom>
        </p:spPr>
        <p:txBody>
          <a:bodyPr>
            <a:normAutofit/>
          </a:bodyPr>
          <a:lstStyle>
            <a:lvl1pPr>
              <a:defRPr lang="en-US" altLang="zh-CN" sz="2200" kern="1200" baseline="0" noProof="1" dirty="0" smtClean="0">
                <a:solidFill>
                  <a:schemeClr val="tx1"/>
                </a:solidFill>
                <a:latin typeface="+mn-lt"/>
                <a:ea typeface="+mn-ea"/>
                <a:cs typeface="+mn-cs"/>
              </a:defRPr>
            </a:lvl1pPr>
          </a:lstStyle>
          <a:p>
            <a:pPr marL="251384" lvl="0" indent="-252745" algn="l" defTabSz="913431" rtl="0" eaLnBrk="1" fontAlgn="base" latinLnBrk="0" hangingPunct="1">
              <a:lnSpc>
                <a:spcPct val="150000"/>
              </a:lnSpc>
              <a:spcBef>
                <a:spcPts val="559"/>
              </a:spcBef>
              <a:spcAft>
                <a:spcPct val="0"/>
              </a:spcAft>
              <a:buClr>
                <a:schemeClr val="tx1"/>
              </a:buClr>
              <a:buSzPct val="100000"/>
              <a:buFont typeface="Verdana" pitchFamily="34" charset="0"/>
              <a:buChar char="•"/>
            </a:pPr>
            <a:r>
              <a:rPr lang="en-US" smtClean="0"/>
              <a:t>Click icon to add table</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37666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Page Chart and Table Layout">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4786569" y="1529481"/>
            <a:ext cx="4004562" cy="4735666"/>
          </a:xfrm>
          <a:prstGeom prst="rect">
            <a:avLst/>
          </a:prstGeom>
        </p:spPr>
        <p:txBody>
          <a:bodyPr>
            <a:normAutofit/>
          </a:bodyPr>
          <a:lstStyle>
            <a:lvl1pPr marL="252745" indent="-252745" algn="l" defTabSz="913431" rtl="0" eaLnBrk="1" fontAlgn="base" latinLnBrk="0" hangingPunct="1">
              <a:spcBef>
                <a:spcPct val="40000"/>
              </a:spcBef>
              <a:spcAft>
                <a:spcPct val="0"/>
              </a:spcAft>
              <a:buClr>
                <a:schemeClr val="tx1"/>
              </a:buClr>
              <a:buSzPct val="100000"/>
              <a:buFont typeface="Verdana" pitchFamily="34" charset="0"/>
              <a:buChar char="•"/>
              <a:defRPr lang="en-US" altLang="zh-CN" sz="2200" kern="1200" noProof="1" dirty="0" smtClean="0">
                <a:solidFill>
                  <a:schemeClr val="tx1"/>
                </a:solidFill>
                <a:latin typeface="+mn-lt"/>
                <a:ea typeface="+mn-ea"/>
                <a:cs typeface="+mn-cs"/>
              </a:defRPr>
            </a:lvl1pPr>
          </a:lstStyle>
          <a:p>
            <a:r>
              <a:rPr lang="en-US" smtClean="0"/>
              <a:t>Click icon to add table</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Picture Placeholder 7"/>
          <p:cNvSpPr>
            <a:spLocks noGrp="1"/>
          </p:cNvSpPr>
          <p:nvPr>
            <p:ph type="pic" sz="quarter" idx="12" hasCustomPrompt="1"/>
          </p:nvPr>
        </p:nvSpPr>
        <p:spPr>
          <a:xfrm>
            <a:off x="353586" y="1390028"/>
            <a:ext cx="4004323" cy="4878123"/>
          </a:xfrm>
          <a:prstGeom prst="rect">
            <a:avLst/>
          </a:prstGeom>
          <a:blipFill>
            <a:blip r:embed="rId2" cstate="print"/>
            <a:stretch>
              <a:fillRect/>
            </a:stretch>
          </a:blipFill>
        </p:spPr>
        <p:txBody>
          <a:bodyPr>
            <a:normAutofit/>
          </a:bodyPr>
          <a:lstStyle>
            <a:lvl1pPr marL="252745" indent="-252745" algn="l" defTabSz="913431" rtl="0" eaLnBrk="1" fontAlgn="base" hangingPunct="1">
              <a:spcBef>
                <a:spcPct val="40000"/>
              </a:spcBef>
              <a:spcAft>
                <a:spcPct val="0"/>
              </a:spcAft>
              <a:buClr>
                <a:schemeClr val="tx1"/>
              </a:buClr>
              <a:buSzPct val="100000"/>
              <a:buFont typeface="Verdana" pitchFamily="34" charset="0"/>
              <a:buChar char="•"/>
              <a:defRPr lang="en-US" sz="2200" dirty="0">
                <a:solidFill>
                  <a:schemeClr val="tx1"/>
                </a:solidFill>
                <a:latin typeface="+mn-lt"/>
                <a:ea typeface="+mn-ea"/>
                <a:cs typeface="+mn-cs"/>
              </a:defRPr>
            </a:lvl1pPr>
          </a:lstStyle>
          <a:p>
            <a:r>
              <a:rPr lang="en-US" dirty="0" smtClean="0"/>
              <a:t>Wizard Chart</a:t>
            </a:r>
            <a:endParaRPr lang="en-US" dirty="0"/>
          </a:p>
        </p:txBody>
      </p:sp>
      <p:sp>
        <p:nvSpPr>
          <p:cNvPr id="9" name="Text Placeholder 6"/>
          <p:cNvSpPr>
            <a:spLocks noGrp="1"/>
          </p:cNvSpPr>
          <p:nvPr>
            <p:ph type="body" sz="quarter" idx="14"/>
          </p:nvPr>
        </p:nvSpPr>
        <p:spPr>
          <a:xfrm>
            <a:off x="353586" y="1171002"/>
            <a:ext cx="4004323" cy="406595"/>
          </a:xfrm>
          <a:blipFill dpi="0" rotWithShape="1">
            <a:blip r:embed="rId3" cstate="print"/>
            <a:srcRect/>
            <a:tile tx="0" ty="0" sx="100000" sy="100000" flip="none" algn="b"/>
          </a:blipFill>
        </p:spPr>
        <p:txBody>
          <a:bodyPr lIns="0" tIns="0" rIns="0" bIns="85134" anchor="b" anchorCtr="0">
            <a:normAutofit/>
          </a:bodyPr>
          <a:lstStyle>
            <a:lvl1pPr marL="0" indent="0" algn="ctr">
              <a:buNone/>
              <a:defRPr sz="1500" b="1" cap="all" baseline="0"/>
            </a:lvl1pPr>
          </a:lstStyle>
          <a:p>
            <a:pPr lvl="0"/>
            <a:r>
              <a:rPr lang="en-US" smtClean="0"/>
              <a:t>Click to edit Master text styles</a:t>
            </a:r>
          </a:p>
        </p:txBody>
      </p:sp>
    </p:spTree>
    <p:extLst>
      <p:ext uri="{BB962C8B-B14F-4D97-AF65-F5344CB8AC3E}">
        <p14:creationId xmlns:p14="http://schemas.microsoft.com/office/powerpoint/2010/main" val="25417903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E8A68-5D5A-45E4-8AE5-51BF30D071A0}"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1791497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descr="DE-PPT-Template_Internal-0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 y="0"/>
            <a:ext cx="9142572" cy="6858000"/>
          </a:xfrm>
          <a:prstGeom prst="rect">
            <a:avLst/>
          </a:prstGeom>
        </p:spPr>
      </p:pic>
      <p:sp>
        <p:nvSpPr>
          <p:cNvPr id="2" name="Title 1"/>
          <p:cNvSpPr>
            <a:spLocks noGrp="1"/>
          </p:cNvSpPr>
          <p:nvPr>
            <p:ph type="ctrTitle"/>
          </p:nvPr>
        </p:nvSpPr>
        <p:spPr>
          <a:xfrm>
            <a:off x="698219" y="637683"/>
            <a:ext cx="7913163" cy="1354342"/>
          </a:xfrm>
          <a:prstGeom prst="rect">
            <a:avLst/>
          </a:prstGeom>
        </p:spPr>
        <p:txBody>
          <a:bodyPr lIns="42568" tIns="42568" rIns="42568" bIns="42568" anchor="b" anchorCtr="0">
            <a:normAutofit/>
          </a:bodyPr>
          <a:lstStyle>
            <a:lvl1pPr>
              <a:defRPr sz="30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6730" y="2097328"/>
            <a:ext cx="7216434" cy="1614679"/>
          </a:xfrm>
          <a:prstGeom prst="rect">
            <a:avLst/>
          </a:prstGeom>
        </p:spPr>
        <p:txBody>
          <a:bodyPr lIns="42568" rIns="42568" anchor="t">
            <a:normAutofit/>
          </a:bodyPr>
          <a:lstStyle>
            <a:lvl1pPr marL="0" indent="0" algn="l">
              <a:buNone/>
              <a:defRPr sz="1700">
                <a:solidFill>
                  <a:schemeClr val="tx1"/>
                </a:solidFill>
              </a:defRPr>
            </a:lvl1pPr>
            <a:lvl2pPr marL="456836" indent="0" algn="ctr">
              <a:buNone/>
              <a:defRPr>
                <a:solidFill>
                  <a:schemeClr val="tx1">
                    <a:tint val="75000"/>
                  </a:schemeClr>
                </a:solidFill>
              </a:defRPr>
            </a:lvl2pPr>
            <a:lvl3pPr marL="913672" indent="0" algn="ctr">
              <a:buNone/>
              <a:defRPr>
                <a:solidFill>
                  <a:schemeClr val="tx1">
                    <a:tint val="75000"/>
                  </a:schemeClr>
                </a:solidFill>
              </a:defRPr>
            </a:lvl3pPr>
            <a:lvl4pPr marL="1370506" indent="0" algn="ctr">
              <a:buNone/>
              <a:defRPr>
                <a:solidFill>
                  <a:schemeClr val="tx1">
                    <a:tint val="75000"/>
                  </a:schemeClr>
                </a:solidFill>
              </a:defRPr>
            </a:lvl4pPr>
            <a:lvl5pPr marL="1827344" indent="0" algn="ctr">
              <a:buNone/>
              <a:defRPr>
                <a:solidFill>
                  <a:schemeClr val="tx1">
                    <a:tint val="75000"/>
                  </a:schemeClr>
                </a:solidFill>
              </a:defRPr>
            </a:lvl5pPr>
            <a:lvl6pPr marL="2284181" indent="0" algn="ctr">
              <a:buNone/>
              <a:defRPr>
                <a:solidFill>
                  <a:schemeClr val="tx1">
                    <a:tint val="75000"/>
                  </a:schemeClr>
                </a:solidFill>
              </a:defRPr>
            </a:lvl6pPr>
            <a:lvl7pPr marL="2741016" indent="0" algn="ctr">
              <a:buNone/>
              <a:defRPr>
                <a:solidFill>
                  <a:schemeClr val="tx1">
                    <a:tint val="75000"/>
                  </a:schemeClr>
                </a:solidFill>
              </a:defRPr>
            </a:lvl7pPr>
            <a:lvl8pPr marL="3197852" indent="0" algn="ctr">
              <a:buNone/>
              <a:defRPr>
                <a:solidFill>
                  <a:schemeClr val="tx1">
                    <a:tint val="75000"/>
                  </a:schemeClr>
                </a:solidFill>
              </a:defRPr>
            </a:lvl8pPr>
            <a:lvl9pPr marL="365468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339325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331171" y="2092149"/>
            <a:ext cx="4623292" cy="1769127"/>
          </a:xfrm>
        </p:spPr>
        <p:txBody>
          <a:bodyPr/>
          <a:lstStyle>
            <a:lvl1pPr>
              <a:buSzPct val="100000"/>
              <a:defRPr/>
            </a:lvl1pPr>
          </a:lstStyle>
          <a:p>
            <a:pPr lvl="0"/>
            <a:r>
              <a:rPr lang="en-US" dirty="0" smtClean="0"/>
              <a:t>First level bullet</a:t>
            </a:r>
          </a:p>
          <a:p>
            <a:pPr lvl="0"/>
            <a:r>
              <a:rPr lang="en-US" dirty="0" smtClean="0"/>
              <a:t>First level bullet</a:t>
            </a:r>
          </a:p>
          <a:p>
            <a:pPr lvl="0"/>
            <a:r>
              <a:rPr lang="en-US" dirty="0" smtClean="0"/>
              <a:t>First level bullet</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38911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4740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34975" y="1509714"/>
            <a:ext cx="8274051" cy="461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96182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742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9" name="Title Placeholder 1"/>
          <p:cNvSpPr>
            <a:spLocks noGrp="1"/>
          </p:cNvSpPr>
          <p:nvPr>
            <p:ph type="title"/>
          </p:nvPr>
        </p:nvSpPr>
        <p:spPr bwMode="auto">
          <a:xfrm>
            <a:off x="457200" y="171450"/>
            <a:ext cx="82804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1"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5BB2184-FC9A-4640-A727-EEE0B9D60B5E}" type="datetimeFigureOut">
              <a:rPr lang="en-US"/>
              <a:pPr/>
              <a:t>2/17/2014</a:t>
            </a:fld>
            <a:endParaRPr lang="en-US"/>
          </a:p>
        </p:txBody>
      </p:sp>
      <p:sp>
        <p:nvSpPr>
          <p:cNvPr id="22"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23"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F7D8D27-B507-470B-A3E7-D7920922C5E5}" type="slidenum">
              <a:rPr lang="en-US"/>
              <a:pPr/>
              <a:t>‹#›</a:t>
            </a:fld>
            <a:endParaRPr lang="en-US"/>
          </a:p>
        </p:txBody>
      </p:sp>
      <p:sp>
        <p:nvSpPr>
          <p:cNvPr id="26" name="Content Placeholder 2"/>
          <p:cNvSpPr>
            <a:spLocks noGrp="1"/>
          </p:cNvSpPr>
          <p:nvPr>
            <p:ph idx="10"/>
          </p:nvPr>
        </p:nvSpPr>
        <p:spPr>
          <a:xfrm>
            <a:off x="457200" y="971550"/>
            <a:ext cx="8229600" cy="51546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533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16C096-937D-4940-BD5D-6793EEADA1D2}" type="datetimeFigureOut">
              <a:rPr lang="en-US" smtClean="0">
                <a:solidFill>
                  <a:prstClr val="black">
                    <a:tint val="75000"/>
                  </a:prstClr>
                </a:solidFill>
              </a:rPr>
              <a:pPr/>
              <a:t>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7D9151-5639-1A46-A747-5B4A41D6D32E}"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3"/>
          </p:nvPr>
        </p:nvSpPr>
        <p:spPr>
          <a:xfrm>
            <a:off x="874713" y="30591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txBox="1">
            <a:spLocks/>
          </p:cNvSpPr>
          <p:nvPr userDrawn="1"/>
        </p:nvSpPr>
        <p:spPr>
          <a:xfrm>
            <a:off x="609600" y="65087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16C096-937D-4940-BD5D-6793EEADA1D2}" type="datetimeFigureOut">
              <a:rPr lang="en-US" smtClean="0">
                <a:solidFill>
                  <a:prstClr val="black">
                    <a:tint val="75000"/>
                  </a:prstClr>
                </a:solidFill>
              </a:rPr>
              <a:pPr/>
              <a:t>2/17/2014</a:t>
            </a:fld>
            <a:endParaRPr lang="en-US" dirty="0">
              <a:solidFill>
                <a:prstClr val="black">
                  <a:tint val="75000"/>
                </a:prstClr>
              </a:solidFill>
            </a:endParaRPr>
          </a:p>
        </p:txBody>
      </p:sp>
      <p:sp>
        <p:nvSpPr>
          <p:cNvPr id="12"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17D9151-5639-1A46-A747-5B4A41D6D32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DE-PPT-Template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7603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2"/>
          <p:cNvSpPr>
            <a:spLocks noGrp="1"/>
          </p:cNvSpPr>
          <p:nvPr>
            <p:ph type="body" idx="13"/>
          </p:nvPr>
        </p:nvSpPr>
        <p:spPr>
          <a:xfrm>
            <a:off x="874713" y="30591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 name="Picture 2" descr="DE-PPT-Template2.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841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6C096-937D-4940-BD5D-6793EEADA1D2}" type="datetimeFigureOut">
              <a:rPr lang="en-US" smtClean="0">
                <a:solidFill>
                  <a:prstClr val="black">
                    <a:tint val="75000"/>
                  </a:prstClr>
                </a:solidFill>
              </a:rPr>
              <a:pPr/>
              <a:t>2/17/2014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17D9151-5639-1A46-A747-5B4A41D6D32E}"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p:nvPr>
        </p:nvSpPr>
        <p:spPr>
          <a:xfrm>
            <a:off x="457200" y="2857500"/>
            <a:ext cx="8229600" cy="1143000"/>
          </a:xfrm>
        </p:spPr>
        <p:txBody>
          <a:bodyPr/>
          <a:lstStyle/>
          <a:p>
            <a:r>
              <a:rPr lang="en-US" dirty="0" smtClean="0"/>
              <a:t>Click to edit Master title style</a:t>
            </a:r>
            <a:endParaRPr lang="en-US" dirty="0"/>
          </a:p>
        </p:txBody>
      </p:sp>
      <p:pic>
        <p:nvPicPr>
          <p:cNvPr id="5" name="Picture 4" descr="DE-PPT-Template5.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309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6C096-937D-4940-BD5D-6793EEADA1D2}" type="datetimeFigureOut">
              <a:rPr lang="en-US" smtClean="0">
                <a:solidFill>
                  <a:prstClr val="black">
                    <a:tint val="75000"/>
                  </a:prstClr>
                </a:solidFill>
              </a:rPr>
              <a:pPr/>
              <a:t>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7D9151-5639-1A46-A747-5B4A41D6D32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DE-PPT-Template4.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14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7E8A68-5D5A-45E4-8AE5-51BF30D071A0}"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1861194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6C096-937D-4940-BD5D-6793EEADA1D2}" type="datetimeFigureOut">
              <a:rPr lang="en-US" smtClean="0">
                <a:solidFill>
                  <a:prstClr val="black">
                    <a:tint val="75000"/>
                  </a:prstClr>
                </a:solidFill>
              </a:rPr>
              <a:pPr/>
              <a:t>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7D9151-5639-1A46-A747-5B4A41D6D32E}"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DE-PPT-Template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8723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16C096-937D-4940-BD5D-6793EEADA1D2}" type="datetimeFigureOut">
              <a:rPr lang="en-US" smtClean="0">
                <a:solidFill>
                  <a:prstClr val="black">
                    <a:tint val="75000"/>
                  </a:prstClr>
                </a:solidFill>
              </a:rPr>
              <a:pPr/>
              <a:t>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7D9151-5639-1A46-A747-5B4A41D6D32E}"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3"/>
          </p:nvPr>
        </p:nvSpPr>
        <p:spPr>
          <a:xfrm>
            <a:off x="874713" y="30591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txBox="1">
            <a:spLocks/>
          </p:cNvSpPr>
          <p:nvPr userDrawn="1"/>
        </p:nvSpPr>
        <p:spPr>
          <a:xfrm>
            <a:off x="609600" y="65087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16C096-937D-4940-BD5D-6793EEADA1D2}" type="datetimeFigureOut">
              <a:rPr lang="en-US" smtClean="0">
                <a:solidFill>
                  <a:prstClr val="black">
                    <a:tint val="75000"/>
                  </a:prstClr>
                </a:solidFill>
              </a:rPr>
              <a:pPr/>
              <a:t>2/17/2014</a:t>
            </a:fld>
            <a:endParaRPr lang="en-US" dirty="0">
              <a:solidFill>
                <a:prstClr val="black">
                  <a:tint val="75000"/>
                </a:prstClr>
              </a:solidFill>
            </a:endParaRPr>
          </a:p>
        </p:txBody>
      </p:sp>
      <p:sp>
        <p:nvSpPr>
          <p:cNvPr id="12"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17D9151-5639-1A46-A747-5B4A41D6D32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DE-PPT-Template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8231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2"/>
          <p:cNvSpPr>
            <a:spLocks noGrp="1"/>
          </p:cNvSpPr>
          <p:nvPr>
            <p:ph type="body" idx="13"/>
          </p:nvPr>
        </p:nvSpPr>
        <p:spPr>
          <a:xfrm>
            <a:off x="874713" y="30591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 name="Picture 2" descr="DE-PPT-Template2.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0255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6C096-937D-4940-BD5D-6793EEADA1D2}" type="datetimeFigureOut">
              <a:rPr lang="en-US" smtClean="0">
                <a:solidFill>
                  <a:prstClr val="black">
                    <a:tint val="75000"/>
                  </a:prstClr>
                </a:solidFill>
              </a:rPr>
              <a:pPr/>
              <a:t>2/17/2014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17D9151-5639-1A46-A747-5B4A41D6D32E}"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p:nvPr>
        </p:nvSpPr>
        <p:spPr>
          <a:xfrm>
            <a:off x="457200" y="2857500"/>
            <a:ext cx="8229600" cy="1143000"/>
          </a:xfrm>
        </p:spPr>
        <p:txBody>
          <a:bodyPr/>
          <a:lstStyle/>
          <a:p>
            <a:r>
              <a:rPr lang="en-US" dirty="0" smtClean="0"/>
              <a:t>Click to edit Master title style</a:t>
            </a:r>
            <a:endParaRPr lang="en-US" dirty="0"/>
          </a:p>
        </p:txBody>
      </p:sp>
      <p:pic>
        <p:nvPicPr>
          <p:cNvPr id="5" name="Picture 4" descr="DE-PPT-Template5.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8902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6C096-937D-4940-BD5D-6793EEADA1D2}" type="datetimeFigureOut">
              <a:rPr lang="en-US" smtClean="0">
                <a:solidFill>
                  <a:prstClr val="black">
                    <a:tint val="75000"/>
                  </a:prstClr>
                </a:solidFill>
              </a:rPr>
              <a:pPr/>
              <a:t>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7D9151-5639-1A46-A747-5B4A41D6D32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DE-PPT-Template4.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71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6C096-937D-4940-BD5D-6793EEADA1D2}" type="datetimeFigureOut">
              <a:rPr lang="en-US" smtClean="0">
                <a:solidFill>
                  <a:prstClr val="black">
                    <a:tint val="75000"/>
                  </a:prstClr>
                </a:solidFill>
              </a:rPr>
              <a:pPr/>
              <a:t>2/17/2014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7D9151-5639-1A46-A747-5B4A41D6D32E}"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DE-PPT-Template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683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J.D. Power 2013 Study-Cover Slide">
    <p:spTree>
      <p:nvGrpSpPr>
        <p:cNvPr id="1" name=""/>
        <p:cNvGrpSpPr/>
        <p:nvPr/>
      </p:nvGrpSpPr>
      <p:grpSpPr>
        <a:xfrm>
          <a:off x="0" y="0"/>
          <a:ext cx="0" cy="0"/>
          <a:chOff x="0" y="0"/>
          <a:chExt cx="0" cy="0"/>
        </a:xfrm>
      </p:grpSpPr>
      <p:pic>
        <p:nvPicPr>
          <p:cNvPr id="12" name="Picture 5" descr="H:\Strategy Toolbar\MHF 2013\MHFi Logos\Arrow-gray_large-light-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81848" y="1070929"/>
            <a:ext cx="4801792" cy="352230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bwMode="auto">
          <a:xfrm flipV="1">
            <a:off x="1452563" y="4591499"/>
            <a:ext cx="7331077" cy="1732"/>
          </a:xfrm>
          <a:prstGeom prst="line">
            <a:avLst/>
          </a:prstGeom>
          <a:solidFill>
            <a:schemeClr val="bg2"/>
          </a:solidFill>
          <a:ln w="63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3132138" y="656693"/>
            <a:ext cx="5383212" cy="2005516"/>
          </a:xfrm>
        </p:spPr>
        <p:txBody>
          <a:bodyPr anchor="ctr" anchorCtr="0">
            <a:noAutofit/>
          </a:bodyPr>
          <a:lstStyle>
            <a:lvl1pPr>
              <a:lnSpc>
                <a:spcPct val="80000"/>
              </a:lnSpc>
              <a:defRPr sz="3600" b="0">
                <a:solidFill>
                  <a:schemeClr val="bg2">
                    <a:lumMod val="50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3367985" y="5581624"/>
            <a:ext cx="5181600" cy="475668"/>
          </a:xfrm>
        </p:spPr>
        <p:txBody>
          <a:bodyPr>
            <a:noAutofit/>
          </a:bodyPr>
          <a:lstStyle>
            <a:lvl1pPr marL="0" indent="0">
              <a:lnSpc>
                <a:spcPct val="90000"/>
              </a:lnSpc>
              <a:spcBef>
                <a:spcPts val="800"/>
              </a:spcBef>
              <a:buNone/>
              <a:defRPr sz="1600">
                <a:latin typeface="+mj-lt"/>
              </a:defRPr>
            </a:lvl1pPr>
          </a:lstStyle>
          <a:p>
            <a:pPr lvl="0"/>
            <a:r>
              <a:rPr lang="en-US" dirty="0" smtClean="0"/>
              <a:t>Click to edit Master text styles</a:t>
            </a:r>
          </a:p>
        </p:txBody>
      </p:sp>
      <p:sp>
        <p:nvSpPr>
          <p:cNvPr id="14" name="Text Placeholder 13"/>
          <p:cNvSpPr>
            <a:spLocks noGrp="1"/>
          </p:cNvSpPr>
          <p:nvPr>
            <p:ph type="body" sz="quarter" idx="13" hasCustomPrompt="1"/>
          </p:nvPr>
        </p:nvSpPr>
        <p:spPr>
          <a:xfrm>
            <a:off x="3347424" y="4673963"/>
            <a:ext cx="5167625" cy="627245"/>
          </a:xfrm>
        </p:spPr>
        <p:txBody>
          <a:bodyPr>
            <a:noAutofit/>
          </a:bodyPr>
          <a:lstStyle>
            <a:lvl1pPr marL="0" indent="0">
              <a:lnSpc>
                <a:spcPct val="90000"/>
              </a:lnSpc>
              <a:buNone/>
              <a:defRPr sz="2800">
                <a:solidFill>
                  <a:schemeClr val="bg1">
                    <a:lumMod val="50000"/>
                  </a:schemeClr>
                </a:solidFill>
                <a:latin typeface="+mj-lt"/>
              </a:defRPr>
            </a:lvl1pPr>
          </a:lstStyle>
          <a:p>
            <a:pPr lvl="0"/>
            <a:r>
              <a:rPr lang="en-US" dirty="0" smtClean="0"/>
              <a:t>Click to edit subtitle</a:t>
            </a:r>
            <a:endParaRPr lang="en-US" dirty="0"/>
          </a:p>
        </p:txBody>
      </p:sp>
      <p:sp>
        <p:nvSpPr>
          <p:cNvPr id="8" name="Rectangle 7"/>
          <p:cNvSpPr/>
          <p:nvPr userDrawn="1"/>
        </p:nvSpPr>
        <p:spPr>
          <a:xfrm>
            <a:off x="-9896" y="6567676"/>
            <a:ext cx="9175066" cy="300293"/>
          </a:xfrm>
          <a:prstGeom prst="rect">
            <a:avLst/>
          </a:prstGeom>
          <a:solidFill>
            <a:srgbClr val="777777"/>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rtlCol="0" anchor="ctr"/>
          <a:lstStyle/>
          <a:p>
            <a:pPr algn="ctr" fontAlgn="base">
              <a:spcBef>
                <a:spcPct val="100000"/>
              </a:spcBef>
              <a:spcAft>
                <a:spcPct val="0"/>
              </a:spcAft>
              <a:buClr>
                <a:srgbClr val="00287A"/>
              </a:buClr>
              <a:buFont typeface="Wingdings" pitchFamily="2" charset="2"/>
              <a:buNone/>
            </a:pPr>
            <a:endParaRPr lang="en-US" sz="1600" b="1">
              <a:solidFill>
                <a:prstClr val="white"/>
              </a:solidFill>
              <a:latin typeface="Arial"/>
              <a:cs typeface="Arial"/>
            </a:endParaRPr>
          </a:p>
        </p:txBody>
      </p:sp>
      <p:sp>
        <p:nvSpPr>
          <p:cNvPr id="11" name="Rectangle 10"/>
          <p:cNvSpPr>
            <a:spLocks noChangeArrowheads="1"/>
          </p:cNvSpPr>
          <p:nvPr userDrawn="1"/>
        </p:nvSpPr>
        <p:spPr bwMode="gray">
          <a:xfrm>
            <a:off x="3" y="4"/>
            <a:ext cx="9165167" cy="91529"/>
          </a:xfrm>
          <a:prstGeom prst="rect">
            <a:avLst/>
          </a:prstGeom>
          <a:solidFill>
            <a:schemeClr val="accent6"/>
          </a:solidFill>
          <a:ln w="9525">
            <a:noFill/>
            <a:miter lim="800000"/>
            <a:headEnd/>
            <a:tailEnd/>
          </a:ln>
        </p:spPr>
        <p:txBody>
          <a:bodyPr lIns="91408" tIns="45704" rIns="182814" bIns="365629" anchor="b"/>
          <a:lstStyle/>
          <a:p>
            <a:pPr defTabSz="914240" fontAlgn="base">
              <a:lnSpc>
                <a:spcPct val="80000"/>
              </a:lnSpc>
              <a:spcBef>
                <a:spcPct val="0"/>
              </a:spcBef>
              <a:spcAft>
                <a:spcPct val="0"/>
              </a:spcAft>
              <a:defRPr/>
            </a:pPr>
            <a:endParaRPr lang="en-US" sz="1100">
              <a:solidFill>
                <a:prstClr val="white"/>
              </a:solidFill>
              <a:latin typeface="Arial" charset="0"/>
              <a:ea typeface="ＭＳ Ｐゴシック" pitchFamily="34" charset="-128"/>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550" y="656692"/>
            <a:ext cx="2005517" cy="2005517"/>
          </a:xfrm>
          <a:prstGeom prst="rect">
            <a:avLst/>
          </a:prstGeom>
          <a:ln>
            <a:noFill/>
          </a:ln>
          <a:effectLst/>
        </p:spPr>
      </p:pic>
      <p:sp>
        <p:nvSpPr>
          <p:cNvPr id="17" name="Rectangle 16"/>
          <p:cNvSpPr/>
          <p:nvPr userDrawn="1"/>
        </p:nvSpPr>
        <p:spPr>
          <a:xfrm>
            <a:off x="151246" y="6542298"/>
            <a:ext cx="1277915" cy="23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fontAlgn="base">
              <a:spcBef>
                <a:spcPct val="100000"/>
              </a:spcBef>
              <a:spcAft>
                <a:spcPct val="0"/>
              </a:spcAft>
              <a:buClr>
                <a:srgbClr val="00287A"/>
              </a:buClr>
              <a:buFont typeface="Wingdings" pitchFamily="2" charset="2"/>
              <a:buNone/>
            </a:pPr>
            <a:r>
              <a:rPr lang="en-US" sz="900" dirty="0">
                <a:solidFill>
                  <a:prstClr val="white"/>
                </a:solidFill>
                <a:ea typeface="ＭＳ Ｐゴシック" pitchFamily="34" charset="-128"/>
              </a:rPr>
              <a:t>J.D. Power | Study | © 2013 J.D. Power and Associates, McGraw Hill Financial. All Rights Reserved. CONFIDENTIAL AND PROPRIETARY—For Internal Use. </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6556" y="3341426"/>
            <a:ext cx="2520157" cy="536951"/>
          </a:xfrm>
          <a:prstGeom prst="rect">
            <a:avLst/>
          </a:prstGeom>
        </p:spPr>
      </p:pic>
    </p:spTree>
    <p:extLst>
      <p:ext uri="{BB962C8B-B14F-4D97-AF65-F5344CB8AC3E}">
        <p14:creationId xmlns:p14="http://schemas.microsoft.com/office/powerpoint/2010/main" val="21789704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D. Power 2013 Study-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370708"/>
            <a:ext cx="8708366" cy="4826100"/>
          </a:xfrm>
        </p:spPr>
        <p:txBody>
          <a:bodyPr>
            <a:noAutofit/>
          </a:bodyPr>
          <a:lstStyle>
            <a:lvl5pPr marL="182814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ext Placeholder 8"/>
          <p:cNvSpPr>
            <a:spLocks noGrp="1"/>
          </p:cNvSpPr>
          <p:nvPr>
            <p:ph type="body" sz="quarter" idx="16"/>
          </p:nvPr>
        </p:nvSpPr>
        <p:spPr>
          <a:xfrm>
            <a:off x="392588" y="6160953"/>
            <a:ext cx="4179412" cy="238657"/>
          </a:xfrm>
        </p:spPr>
        <p:txBody>
          <a:bodyPr lIns="0" rIns="43247"/>
          <a:lstStyle>
            <a:lvl1pPr marL="0" indent="0">
              <a:spcBef>
                <a:spcPts val="189"/>
              </a:spcBef>
              <a:buNone/>
              <a:defRPr sz="90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60691164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D. Power 2013 Study-Text Slide - Key Takeawa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370707"/>
            <a:ext cx="8708366" cy="4083518"/>
          </a:xfrm>
        </p:spPr>
        <p:txBody>
          <a:bodyPr>
            <a:noAutofit/>
          </a:bodyPr>
          <a:lstStyle>
            <a:lvl5pPr marL="182814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5" name="Straight Connector 4"/>
          <p:cNvCxnSpPr/>
          <p:nvPr userDrawn="1"/>
        </p:nvCxnSpPr>
        <p:spPr>
          <a:xfrm>
            <a:off x="349251" y="5622994"/>
            <a:ext cx="8425845"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281357" y="5690501"/>
            <a:ext cx="8655056" cy="607568"/>
          </a:xfrm>
        </p:spPr>
        <p:txBody>
          <a:bodyPr/>
          <a:lstStyle>
            <a:lvl1pPr marL="0" indent="0">
              <a:buNone/>
              <a:defRPr sz="1700" b="1"/>
            </a:lvl1pPr>
          </a:lstStyle>
          <a:p>
            <a:pPr lvl="0"/>
            <a:r>
              <a:rPr lang="en-US" dirty="0" smtClean="0"/>
              <a:t>Click to edit Master text styles</a:t>
            </a:r>
          </a:p>
        </p:txBody>
      </p:sp>
      <p:sp>
        <p:nvSpPr>
          <p:cNvPr id="11" name="Text Placeholder 10"/>
          <p:cNvSpPr>
            <a:spLocks noGrp="1"/>
          </p:cNvSpPr>
          <p:nvPr>
            <p:ph type="body" sz="quarter" idx="12"/>
          </p:nvPr>
        </p:nvSpPr>
        <p:spPr>
          <a:xfrm>
            <a:off x="394009" y="5386717"/>
            <a:ext cx="4177991" cy="236277"/>
          </a:xfrm>
        </p:spPr>
        <p:txBody>
          <a:bodyPr lIns="0" rIns="43247" anchor="b" anchorCtr="0"/>
          <a:lstStyle>
            <a:lvl1pPr marL="0" indent="0">
              <a:spcBef>
                <a:spcPts val="189"/>
              </a:spcBef>
              <a:buNone/>
              <a:defRPr sz="900">
                <a:solidFill>
                  <a:schemeClr val="tx2"/>
                </a:solidFill>
              </a:defRPr>
            </a:lvl1pPr>
            <a:lvl2pPr marL="293582" indent="0">
              <a:buNone/>
              <a:defRPr/>
            </a:lvl2pPr>
            <a:lvl3pPr marL="630011" indent="0">
              <a:buNone/>
              <a:defRPr/>
            </a:lvl3pPr>
            <a:lvl4pPr marL="861704" indent="0">
              <a:buNone/>
              <a:defRPr/>
            </a:lvl4pPr>
            <a:lvl5pPr marL="1828148"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776415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J.D. Power 2013 Study-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1471282"/>
            <a:ext cx="7772400" cy="1119518"/>
          </a:xfrm>
          <a:solidFill>
            <a:schemeClr val="accent6"/>
          </a:solidFill>
        </p:spPr>
        <p:txBody>
          <a:bodyPr>
            <a:noAutofit/>
          </a:bodyPr>
          <a:lstStyle>
            <a:lvl1pPr algn="l">
              <a:lnSpc>
                <a:spcPct val="95000"/>
              </a:lnSpc>
              <a:buNone/>
              <a:defRPr sz="3400" b="0" cap="none">
                <a:solidFill>
                  <a:srgbClr val="FFFFFF"/>
                </a:solidFill>
              </a:defRPr>
            </a:lvl1pPr>
          </a:lstStyle>
          <a:p>
            <a:r>
              <a:rPr lang="en-US" dirty="0" smtClean="0"/>
              <a:t>Click to edit master </a:t>
            </a:r>
            <a:br>
              <a:rPr lang="en-US" dirty="0" smtClean="0"/>
            </a:br>
            <a:r>
              <a:rPr lang="en-US" dirty="0" smtClean="0"/>
              <a:t>title style</a:t>
            </a:r>
            <a:endParaRPr lang="en-US" dirty="0"/>
          </a:p>
        </p:txBody>
      </p:sp>
      <p:sp>
        <p:nvSpPr>
          <p:cNvPr id="6" name="Text Placeholder 5"/>
          <p:cNvSpPr>
            <a:spLocks noGrp="1"/>
          </p:cNvSpPr>
          <p:nvPr>
            <p:ph type="body" sz="quarter" idx="10"/>
          </p:nvPr>
        </p:nvSpPr>
        <p:spPr>
          <a:xfrm>
            <a:off x="1452563" y="2838450"/>
            <a:ext cx="7062787" cy="1776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06078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7E8A68-5D5A-45E4-8AE5-51BF30D071A0}"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15284542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D. Power 2013 Study-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31267" y="1370707"/>
            <a:ext cx="4038600" cy="4755456"/>
          </a:xfrm>
        </p:spPr>
        <p:txBody>
          <a:bodyPr>
            <a:noAutofit/>
          </a:bodyPr>
          <a:lstStyle>
            <a:lvl1pPr>
              <a:spcBef>
                <a:spcPts val="568"/>
              </a:spcBef>
              <a:defRPr sz="2300"/>
            </a:lvl1pPr>
            <a:lvl2pPr>
              <a:spcBef>
                <a:spcPts val="568"/>
              </a:spcBef>
              <a:defRPr sz="1900"/>
            </a:lvl2pPr>
            <a:lvl3pPr>
              <a:spcBef>
                <a:spcPts val="568"/>
              </a:spcBef>
              <a:defRPr sz="1700"/>
            </a:lvl3pPr>
            <a:lvl4pPr>
              <a:spcBef>
                <a:spcPts val="568"/>
              </a:spcBef>
              <a:defRPr sz="17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370707"/>
            <a:ext cx="4038600" cy="4755456"/>
          </a:xfrm>
        </p:spPr>
        <p:txBody>
          <a:bodyPr>
            <a:noAutofit/>
          </a:bodyPr>
          <a:lstStyle>
            <a:lvl1pPr>
              <a:spcBef>
                <a:spcPts val="568"/>
              </a:spcBef>
              <a:defRPr sz="2300"/>
            </a:lvl1pPr>
            <a:lvl2pPr>
              <a:spcBef>
                <a:spcPts val="568"/>
              </a:spcBef>
              <a:defRPr sz="1900"/>
            </a:lvl2pPr>
            <a:lvl3pPr>
              <a:spcBef>
                <a:spcPts val="568"/>
              </a:spcBef>
              <a:defRPr sz="1700"/>
            </a:lvl3pPr>
            <a:lvl4pPr>
              <a:spcBef>
                <a:spcPts val="568"/>
              </a:spcBef>
              <a:defRPr sz="17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93161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J.D. Power 2013 Study-Data Analysis - Key Takeaway">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4895" y="5396058"/>
            <a:ext cx="4243114" cy="226936"/>
          </a:xfrm>
        </p:spPr>
        <p:txBody>
          <a:bodyPr lIns="0" rIns="43247"/>
          <a:lstStyle>
            <a:lvl1pPr marL="0" indent="0">
              <a:buNone/>
              <a:defRPr lang="en-US" sz="900" kern="1200" dirty="0">
                <a:solidFill>
                  <a:schemeClr val="tx2"/>
                </a:solidFill>
                <a:latin typeface="+mj-lt"/>
                <a:ea typeface="+mn-ea"/>
                <a:cs typeface="+mn-cs"/>
              </a:defRPr>
            </a:lvl1pPr>
            <a:lvl2pPr marL="293582" indent="0">
              <a:buNone/>
              <a:defRPr>
                <a:solidFill>
                  <a:schemeClr val="tx2"/>
                </a:solidFill>
              </a:defRPr>
            </a:lvl2pPr>
            <a:lvl3pPr marL="630011" indent="0">
              <a:buNone/>
              <a:defRPr>
                <a:solidFill>
                  <a:schemeClr val="tx2"/>
                </a:solidFill>
              </a:defRPr>
            </a:lvl3pPr>
            <a:lvl4pPr marL="861704" indent="0">
              <a:buNone/>
              <a:defRPr>
                <a:solidFill>
                  <a:schemeClr val="tx2"/>
                </a:solidFill>
              </a:defRPr>
            </a:lvl4pPr>
            <a:lvl5pPr marL="1828148" indent="0">
              <a:buNone/>
              <a:defRPr>
                <a:solidFill>
                  <a:schemeClr val="tx2"/>
                </a:solidFill>
              </a:defRPr>
            </a:lvl5pPr>
          </a:lstStyle>
          <a:p>
            <a:pPr marL="0" lvl="0" indent="0" algn="l" defTabSz="914074" rtl="0" eaLnBrk="1" latinLnBrk="0" hangingPunct="1">
              <a:spcBef>
                <a:spcPts val="189"/>
              </a:spcBef>
              <a:buClr>
                <a:srgbClr val="FF0000"/>
              </a:buClr>
              <a:buFont typeface="Wingdings" pitchFamily="2" charset="2"/>
              <a:buNone/>
            </a:pPr>
            <a:r>
              <a:rPr lang="en-US" dirty="0" smtClean="0"/>
              <a:t>Click to edit Master text styles</a:t>
            </a:r>
            <a:endParaRPr lang="en-US" dirty="0"/>
          </a:p>
        </p:txBody>
      </p:sp>
      <p:sp>
        <p:nvSpPr>
          <p:cNvPr id="2" name="Title 1"/>
          <p:cNvSpPr>
            <a:spLocks noGrp="1"/>
          </p:cNvSpPr>
          <p:nvPr>
            <p:ph type="title"/>
          </p:nvPr>
        </p:nvSpPr>
        <p:spPr/>
        <p:txBody>
          <a:bodyPr>
            <a:noAutofit/>
          </a:bodyPr>
          <a:lstStyle>
            <a:lvl1pPr>
              <a:defRPr sz="3000"/>
            </a:lvl1pPr>
          </a:lstStyle>
          <a:p>
            <a:r>
              <a:rPr lang="en-US" dirty="0" smtClean="0"/>
              <a:t>Click to edit Master title style</a:t>
            </a:r>
            <a:endParaRPr lang="en-US" dirty="0"/>
          </a:p>
        </p:txBody>
      </p:sp>
      <p:sp>
        <p:nvSpPr>
          <p:cNvPr id="4" name="Content Placeholder 3"/>
          <p:cNvSpPr>
            <a:spLocks noGrp="1"/>
          </p:cNvSpPr>
          <p:nvPr>
            <p:ph sz="half" idx="2"/>
          </p:nvPr>
        </p:nvSpPr>
        <p:spPr>
          <a:xfrm>
            <a:off x="4650706" y="1370708"/>
            <a:ext cx="4036037" cy="4252286"/>
          </a:xfrm>
        </p:spPr>
        <p:txBody>
          <a:bodyPr>
            <a:noAutofit/>
          </a:bodyPr>
          <a:lstStyle>
            <a:lvl1pPr>
              <a:spcBef>
                <a:spcPts val="1703"/>
              </a:spcBef>
              <a:defRPr sz="1900"/>
            </a:lvl1pPr>
            <a:lvl2pPr>
              <a:spcBef>
                <a:spcPts val="1703"/>
              </a:spcBef>
              <a:defRPr sz="1900"/>
            </a:lvl2pPr>
            <a:lvl3pPr>
              <a:spcBef>
                <a:spcPts val="1703"/>
              </a:spcBef>
              <a:defRPr sz="1700"/>
            </a:lvl3pPr>
            <a:lvl4pPr>
              <a:spcBef>
                <a:spcPts val="1703"/>
              </a:spcBef>
              <a:defRPr sz="17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0"/>
          </p:nvPr>
        </p:nvSpPr>
        <p:spPr>
          <a:xfrm>
            <a:off x="277991" y="5690850"/>
            <a:ext cx="8709539" cy="607219"/>
          </a:xfrm>
        </p:spPr>
        <p:txBody>
          <a:bodyPr>
            <a:noAutofit/>
          </a:bodyPr>
          <a:lstStyle>
            <a:lvl1pPr marL="0" indent="0">
              <a:buNone/>
              <a:defRPr sz="1700" b="1"/>
            </a:lvl1pPr>
            <a:lvl2pPr marL="293582" indent="0">
              <a:buNone/>
              <a:defRPr/>
            </a:lvl2pPr>
            <a:lvl3pPr marL="630011" indent="0">
              <a:buNone/>
              <a:defRPr/>
            </a:lvl3pPr>
            <a:lvl4pPr marL="861704" indent="0">
              <a:buNone/>
              <a:defRPr/>
            </a:lvl4pPr>
            <a:lvl5pPr marL="1828148" indent="0">
              <a:buNone/>
              <a:defRPr/>
            </a:lvl5pPr>
          </a:lstStyle>
          <a:p>
            <a:pPr lvl="0"/>
            <a:r>
              <a:rPr lang="en-US" dirty="0" smtClean="0"/>
              <a:t>Click to edit Master text styles</a:t>
            </a:r>
          </a:p>
        </p:txBody>
      </p:sp>
      <p:cxnSp>
        <p:nvCxnSpPr>
          <p:cNvPr id="5" name="Straight Connector 4"/>
          <p:cNvCxnSpPr/>
          <p:nvPr userDrawn="1"/>
        </p:nvCxnSpPr>
        <p:spPr>
          <a:xfrm>
            <a:off x="349251" y="5622994"/>
            <a:ext cx="8425845"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040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D. Power 2013 Study-Data Analysi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dirty="0" smtClean="0"/>
              <a:t>Click to edit Master title style</a:t>
            </a:r>
            <a:endParaRPr lang="en-US" dirty="0"/>
          </a:p>
        </p:txBody>
      </p:sp>
      <p:sp>
        <p:nvSpPr>
          <p:cNvPr id="4" name="Content Placeholder 3"/>
          <p:cNvSpPr>
            <a:spLocks noGrp="1"/>
          </p:cNvSpPr>
          <p:nvPr>
            <p:ph sz="half" idx="2"/>
          </p:nvPr>
        </p:nvSpPr>
        <p:spPr>
          <a:xfrm>
            <a:off x="4650706" y="1370708"/>
            <a:ext cx="4036037" cy="4252286"/>
          </a:xfrm>
        </p:spPr>
        <p:txBody>
          <a:bodyPr>
            <a:noAutofit/>
          </a:bodyPr>
          <a:lstStyle>
            <a:lvl1pPr>
              <a:spcBef>
                <a:spcPts val="1703"/>
              </a:spcBef>
              <a:defRPr sz="1900"/>
            </a:lvl1pPr>
            <a:lvl2pPr>
              <a:spcBef>
                <a:spcPts val="1703"/>
              </a:spcBef>
              <a:defRPr sz="1900"/>
            </a:lvl2pPr>
            <a:lvl3pPr>
              <a:spcBef>
                <a:spcPts val="1703"/>
              </a:spcBef>
              <a:defRPr sz="1700"/>
            </a:lvl3pPr>
            <a:lvl4pPr>
              <a:spcBef>
                <a:spcPts val="1703"/>
              </a:spcBef>
              <a:defRPr sz="17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ext Placeholder 8"/>
          <p:cNvSpPr>
            <a:spLocks noGrp="1"/>
          </p:cNvSpPr>
          <p:nvPr>
            <p:ph type="body" sz="quarter" idx="15"/>
          </p:nvPr>
        </p:nvSpPr>
        <p:spPr>
          <a:xfrm>
            <a:off x="392450" y="6163054"/>
            <a:ext cx="4179550" cy="236556"/>
          </a:xfrm>
        </p:spPr>
        <p:txBody>
          <a:bodyPr lIns="0" rIns="43247"/>
          <a:lstStyle>
            <a:lvl1pPr marL="0" indent="0">
              <a:buNone/>
              <a:defRPr lang="en-US" sz="900" kern="1200" dirty="0">
                <a:solidFill>
                  <a:schemeClr val="tx2"/>
                </a:solidFill>
                <a:latin typeface="+mj-lt"/>
                <a:ea typeface="+mn-ea"/>
                <a:cs typeface="+mn-cs"/>
              </a:defRPr>
            </a:lvl1pPr>
          </a:lstStyle>
          <a:p>
            <a:pPr marL="0" lvl="0" indent="0" algn="l" defTabSz="914074" rtl="0" eaLnBrk="1" latinLnBrk="0" hangingPunct="1">
              <a:spcBef>
                <a:spcPts val="189"/>
              </a:spcBef>
              <a:buClr>
                <a:srgbClr val="FF0000"/>
              </a:buClr>
              <a:buFont typeface="Wingdings" pitchFamily="2" charset="2"/>
              <a:buNone/>
            </a:pPr>
            <a:r>
              <a:rPr lang="en-US" dirty="0" smtClean="0"/>
              <a:t>Click to edit Master text styles</a:t>
            </a:r>
            <a:endParaRPr lang="en-US" dirty="0"/>
          </a:p>
        </p:txBody>
      </p:sp>
    </p:spTree>
    <p:extLst>
      <p:ext uri="{BB962C8B-B14F-4D97-AF65-F5344CB8AC3E}">
        <p14:creationId xmlns:p14="http://schemas.microsoft.com/office/powerpoint/2010/main" val="39505459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D. Power 2013 Study-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31267" y="1379450"/>
            <a:ext cx="4040188" cy="639762"/>
          </a:xfrm>
        </p:spPr>
        <p:txBody>
          <a:bodyPr anchor="b">
            <a:noAutofit/>
          </a:bodyPr>
          <a:lstStyle>
            <a:lvl1pPr marL="0" indent="0">
              <a:buNone/>
              <a:defRPr sz="23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31267" y="2019212"/>
            <a:ext cx="4040188" cy="3951288"/>
          </a:xfrm>
        </p:spPr>
        <p:txBody>
          <a:bodyPr>
            <a:noAutofit/>
          </a:bodyPr>
          <a:lstStyle>
            <a:lvl1pPr>
              <a:defRPr sz="1900"/>
            </a:lvl1pPr>
            <a:lvl2pPr>
              <a:defRPr sz="1700"/>
            </a:lvl2pPr>
            <a:lvl3pPr>
              <a:defRPr sz="1700"/>
            </a:lvl3pPr>
            <a:lvl4pPr>
              <a:defRPr sz="17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9" y="1379450"/>
            <a:ext cx="4041775" cy="639762"/>
          </a:xfrm>
        </p:spPr>
        <p:txBody>
          <a:bodyPr anchor="b">
            <a:noAutofit/>
          </a:bodyPr>
          <a:lstStyle>
            <a:lvl1pPr marL="0" indent="0">
              <a:buNone/>
              <a:defRPr sz="23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9" y="2019212"/>
            <a:ext cx="4041775" cy="3951288"/>
          </a:xfrm>
        </p:spPr>
        <p:txBody>
          <a:bodyPr>
            <a:noAutofit/>
          </a:bodyPr>
          <a:lstStyle>
            <a:lvl1pPr>
              <a:defRPr sz="1900"/>
            </a:lvl1pPr>
            <a:lvl2pPr>
              <a:defRPr sz="1700"/>
            </a:lvl2pPr>
            <a:lvl3pPr>
              <a:defRPr sz="1700"/>
            </a:lvl3pPr>
            <a:lvl4pPr>
              <a:defRPr sz="17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0217241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J.D. Power 2013 Study-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5" name="Text Placeholder 4"/>
          <p:cNvSpPr>
            <a:spLocks noGrp="1"/>
          </p:cNvSpPr>
          <p:nvPr>
            <p:ph type="body" sz="quarter" idx="16"/>
          </p:nvPr>
        </p:nvSpPr>
        <p:spPr>
          <a:xfrm>
            <a:off x="397577" y="6162973"/>
            <a:ext cx="4174424" cy="236637"/>
          </a:xfrm>
        </p:spPr>
        <p:txBody>
          <a:bodyPr lIns="0" rIns="43247"/>
          <a:lstStyle>
            <a:lvl1pPr marL="0" indent="0">
              <a:spcBef>
                <a:spcPts val="189"/>
              </a:spcBef>
              <a:buNone/>
              <a:defRPr sz="90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13558560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J.D. Power 2013 Study-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1791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D. Power 2013 Study-Title and Chart Box - no placeholder">
    <p:spTree>
      <p:nvGrpSpPr>
        <p:cNvPr id="1" name=""/>
        <p:cNvGrpSpPr/>
        <p:nvPr/>
      </p:nvGrpSpPr>
      <p:grpSpPr>
        <a:xfrm>
          <a:off x="0" y="0"/>
          <a:ext cx="0" cy="0"/>
          <a:chOff x="0" y="0"/>
          <a:chExt cx="0" cy="0"/>
        </a:xfrm>
      </p:grpSpPr>
      <p:grpSp>
        <p:nvGrpSpPr>
          <p:cNvPr id="7" name="Group 6"/>
          <p:cNvGrpSpPr/>
          <p:nvPr/>
        </p:nvGrpSpPr>
        <p:grpSpPr>
          <a:xfrm>
            <a:off x="228604" y="1225938"/>
            <a:ext cx="8691083" cy="5004623"/>
            <a:chOff x="228600" y="1090924"/>
            <a:chExt cx="8691083" cy="5004623"/>
          </a:xfrm>
        </p:grpSpPr>
        <p:sp>
          <p:nvSpPr>
            <p:cNvPr id="4" name="Rectangle 3"/>
            <p:cNvSpPr/>
            <p:nvPr userDrawn="1"/>
          </p:nvSpPr>
          <p:spPr>
            <a:xfrm>
              <a:off x="228600" y="1281425"/>
              <a:ext cx="8691083" cy="481412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100000"/>
                </a:spcBef>
                <a:spcAft>
                  <a:spcPct val="0"/>
                </a:spcAft>
                <a:buClr>
                  <a:srgbClr val="00287A"/>
                </a:buClr>
                <a:buFont typeface="Wingdings" pitchFamily="2" charset="2"/>
                <a:buNone/>
              </a:pPr>
              <a:endParaRPr lang="en-US" sz="1600" b="1">
                <a:solidFill>
                  <a:prstClr val="white"/>
                </a:solidFill>
              </a:endParaRPr>
            </a:p>
          </p:txBody>
        </p:sp>
        <p:sp>
          <p:nvSpPr>
            <p:cNvPr id="5" name="Rectangle 4"/>
            <p:cNvSpPr/>
            <p:nvPr userDrawn="1"/>
          </p:nvSpPr>
          <p:spPr>
            <a:xfrm>
              <a:off x="228600" y="1090924"/>
              <a:ext cx="8691083" cy="381000"/>
            </a:xfrm>
            <a:prstGeom prst="rect">
              <a:avLst/>
            </a:prstGeom>
            <a:ln>
              <a:solidFill>
                <a:schemeClr val="bg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100000"/>
                </a:spcBef>
                <a:spcAft>
                  <a:spcPct val="0"/>
                </a:spcAft>
                <a:buClr>
                  <a:srgbClr val="00287A"/>
                </a:buClr>
                <a:buFont typeface="Wingdings" pitchFamily="2" charset="2"/>
                <a:buNone/>
              </a:pPr>
              <a:endParaRPr lang="en-US" sz="1600" b="1">
                <a:solidFill>
                  <a:prstClr val="white"/>
                </a:solidFill>
              </a:endParaRPr>
            </a:p>
          </p:txBody>
        </p:sp>
      </p:grpSp>
      <p:sp>
        <p:nvSpPr>
          <p:cNvPr id="2" name="Title 1"/>
          <p:cNvSpPr>
            <a:spLocks noGrp="1"/>
          </p:cNvSpPr>
          <p:nvPr>
            <p:ph type="title"/>
          </p:nvPr>
        </p:nvSpPr>
        <p:spPr>
          <a:xfrm>
            <a:off x="228601" y="391162"/>
            <a:ext cx="8699740" cy="766969"/>
          </a:xfrm>
        </p:spPr>
        <p:txBody>
          <a:bodyPr tIns="91408" bIns="91408">
            <a:noAutofit/>
          </a:bodyPr>
          <a:lstStyle>
            <a:lvl1pPr>
              <a:lnSpc>
                <a:spcPct val="95000"/>
              </a:lnSpc>
              <a:defRPr/>
            </a:lvl1pPr>
          </a:lstStyle>
          <a:p>
            <a:r>
              <a:rPr lang="en-US" dirty="0" smtClean="0"/>
              <a:t>Click to edit Master title style</a:t>
            </a:r>
            <a:endParaRPr lang="en-US" dirty="0"/>
          </a:p>
        </p:txBody>
      </p:sp>
      <p:sp>
        <p:nvSpPr>
          <p:cNvPr id="6" name="Text Placeholder 2"/>
          <p:cNvSpPr>
            <a:spLocks noGrp="1"/>
          </p:cNvSpPr>
          <p:nvPr>
            <p:ph type="body" idx="10"/>
          </p:nvPr>
        </p:nvSpPr>
        <p:spPr>
          <a:xfrm>
            <a:off x="345058" y="1283854"/>
            <a:ext cx="8453886" cy="314459"/>
          </a:xfrm>
        </p:spPr>
        <p:txBody>
          <a:bodyPr anchor="b">
            <a:noAutofit/>
          </a:bodyPr>
          <a:lstStyle>
            <a:lvl1pPr marL="0" indent="0" algn="ctr">
              <a:buNone/>
              <a:defRPr sz="1700" b="1"/>
            </a:lvl1pPr>
            <a:lvl2pPr marL="457036" indent="0">
              <a:buNone/>
              <a:defRPr sz="2000" b="1"/>
            </a:lvl2pPr>
            <a:lvl3pPr marL="914074" indent="0">
              <a:buNone/>
              <a:defRPr sz="1800" b="1"/>
            </a:lvl3pPr>
            <a:lvl4pPr marL="1371109" indent="0">
              <a:buNone/>
              <a:defRPr sz="1600" b="1"/>
            </a:lvl4pPr>
            <a:lvl5pPr marL="1828148" indent="0">
              <a:buNone/>
              <a:defRPr sz="1600" b="1"/>
            </a:lvl5pPr>
            <a:lvl6pPr marL="2285186" indent="0">
              <a:buNone/>
              <a:defRPr sz="1600" b="1"/>
            </a:lvl6pPr>
            <a:lvl7pPr marL="2742224" indent="0">
              <a:buNone/>
              <a:defRPr sz="1600" b="1"/>
            </a:lvl7pPr>
            <a:lvl8pPr marL="3199260" indent="0">
              <a:buNone/>
              <a:defRPr sz="1600" b="1"/>
            </a:lvl8pPr>
            <a:lvl9pPr marL="3656296"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73527197"/>
      </p:ext>
    </p:extLst>
  </p:cSld>
  <p:clrMapOvr>
    <a:masterClrMapping/>
  </p:clrMapOvr>
  <p:timing>
    <p:tnLst>
      <p:par>
        <p:cTn id="1" dur="indefinite" restart="never" nodeType="tmRoot"/>
      </p:par>
    </p:tnLst>
  </p:timing>
  <p:hf hdr="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J.D. Power 2013 Study-Closer-JDPower">
    <p:spTree>
      <p:nvGrpSpPr>
        <p:cNvPr id="1" name=""/>
        <p:cNvGrpSpPr/>
        <p:nvPr/>
      </p:nvGrpSpPr>
      <p:grpSpPr>
        <a:xfrm>
          <a:off x="0" y="0"/>
          <a:ext cx="0" cy="0"/>
          <a:chOff x="0" y="0"/>
          <a:chExt cx="0" cy="0"/>
        </a:xfrm>
      </p:grpSpPr>
      <p:pic>
        <p:nvPicPr>
          <p:cNvPr id="3" name="Picture 2" descr="C:\My Documents\Strategy Toolbar\MHF 2013\MHFi Logos\back-slid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85" t="6367" r="11794" b="6367"/>
          <a:stretch/>
        </p:blipFill>
        <p:spPr bwMode="auto">
          <a:xfrm>
            <a:off x="3174" y="-1"/>
            <a:ext cx="9140825"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504" y="2619480"/>
            <a:ext cx="7543800" cy="1622215"/>
          </a:xfrm>
          <a:prstGeom prst="rect">
            <a:avLst/>
          </a:prstGeom>
        </p:spPr>
      </p:pic>
    </p:spTree>
    <p:extLst>
      <p:ext uri="{BB962C8B-B14F-4D97-AF65-F5344CB8AC3E}">
        <p14:creationId xmlns:p14="http://schemas.microsoft.com/office/powerpoint/2010/main" val="3116567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5837"/>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7625"/>
            <a:ext cx="8229600" cy="4865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xfrm>
            <a:off x="0" y="6577013"/>
            <a:ext cx="392113" cy="238125"/>
          </a:xfrm>
          <a:prstGeom prst="rect">
            <a:avLst/>
          </a:prstGeom>
          <a:ln/>
        </p:spPr>
        <p:txBody>
          <a:bodyPr/>
          <a:lstStyle>
            <a:lvl1pPr>
              <a:defRPr/>
            </a:lvl1pPr>
          </a:lstStyle>
          <a:p>
            <a:pPr fontAlgn="base">
              <a:spcBef>
                <a:spcPct val="100000"/>
              </a:spcBef>
              <a:spcAft>
                <a:spcPct val="0"/>
              </a:spcAft>
              <a:buClr>
                <a:srgbClr val="00287A"/>
              </a:buClr>
              <a:buFont typeface="Wingdings" pitchFamily="2" charset="2"/>
              <a:buNone/>
              <a:defRPr/>
            </a:pPr>
            <a:fld id="{A3BBA5C7-13BD-47E6-AC0E-4CA737844C72}" type="slidenum">
              <a:rPr lang="en-US" sz="1600" b="1">
                <a:solidFill>
                  <a:srgbClr val="6BA539"/>
                </a:solidFill>
                <a:latin typeface="Arial" charset="0"/>
                <a:ea typeface="ＭＳ Ｐゴシック" pitchFamily="34" charset="-128"/>
              </a:rPr>
              <a:pPr fontAlgn="base">
                <a:spcBef>
                  <a:spcPct val="100000"/>
                </a:spcBef>
                <a:spcAft>
                  <a:spcPct val="0"/>
                </a:spcAft>
                <a:buClr>
                  <a:srgbClr val="00287A"/>
                </a:buClr>
                <a:buFont typeface="Wingdings" pitchFamily="2" charset="2"/>
                <a:buNone/>
                <a:defRPr/>
              </a:pPr>
              <a:t>‹#›</a:t>
            </a:fld>
            <a:endParaRPr lang="en-US" sz="1600" b="1">
              <a:solidFill>
                <a:srgbClr val="6BA539"/>
              </a:solidFill>
              <a:latin typeface="Arial" charset="0"/>
              <a:ea typeface="ＭＳ Ｐゴシック" pitchFamily="34" charset="-128"/>
            </a:endParaRPr>
          </a:p>
        </p:txBody>
      </p:sp>
    </p:spTree>
    <p:extLst>
      <p:ext uri="{BB962C8B-B14F-4D97-AF65-F5344CB8AC3E}">
        <p14:creationId xmlns:p14="http://schemas.microsoft.com/office/powerpoint/2010/main" val="4141677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5837"/>
          </a:xfrm>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xfrm>
            <a:off x="0" y="6577013"/>
            <a:ext cx="392113" cy="238125"/>
          </a:xfrm>
          <a:prstGeom prst="rect">
            <a:avLst/>
          </a:prstGeom>
          <a:ln/>
        </p:spPr>
        <p:txBody>
          <a:bodyPr/>
          <a:lstStyle>
            <a:lvl1pPr>
              <a:defRPr/>
            </a:lvl1pPr>
          </a:lstStyle>
          <a:p>
            <a:pPr fontAlgn="base">
              <a:spcBef>
                <a:spcPct val="100000"/>
              </a:spcBef>
              <a:spcAft>
                <a:spcPct val="0"/>
              </a:spcAft>
              <a:buClr>
                <a:srgbClr val="00287A"/>
              </a:buClr>
              <a:buFont typeface="Wingdings" pitchFamily="2" charset="2"/>
              <a:buNone/>
              <a:defRPr/>
            </a:pPr>
            <a:fld id="{55904C72-3B6F-4CD9-B52E-2D1033C946DA}" type="slidenum">
              <a:rPr lang="en-US" sz="1600" b="1">
                <a:solidFill>
                  <a:srgbClr val="6BA539"/>
                </a:solidFill>
                <a:latin typeface="Arial" charset="0"/>
                <a:ea typeface="ＭＳ Ｐゴシック" pitchFamily="34" charset="-128"/>
              </a:rPr>
              <a:pPr fontAlgn="base">
                <a:spcBef>
                  <a:spcPct val="100000"/>
                </a:spcBef>
                <a:spcAft>
                  <a:spcPct val="0"/>
                </a:spcAft>
                <a:buClr>
                  <a:srgbClr val="00287A"/>
                </a:buClr>
                <a:buFont typeface="Wingdings" pitchFamily="2" charset="2"/>
                <a:buNone/>
                <a:defRPr/>
              </a:pPr>
              <a:t>‹#›</a:t>
            </a:fld>
            <a:endParaRPr lang="en-US" sz="1600" b="1">
              <a:solidFill>
                <a:srgbClr val="6BA539"/>
              </a:solidFill>
              <a:latin typeface="Arial" charset="0"/>
              <a:ea typeface="ＭＳ Ｐゴシック" pitchFamily="34" charset="-128"/>
            </a:endParaRPr>
          </a:p>
        </p:txBody>
      </p:sp>
    </p:spTree>
    <p:extLst>
      <p:ext uri="{BB962C8B-B14F-4D97-AF65-F5344CB8AC3E}">
        <p14:creationId xmlns:p14="http://schemas.microsoft.com/office/powerpoint/2010/main" val="153677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7E8A68-5D5A-45E4-8AE5-51BF30D071A0}" type="datetimeFigureOut">
              <a:rPr lang="en-US" smtClean="0"/>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2462145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58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17625"/>
            <a:ext cx="8229600" cy="4865688"/>
          </a:xfrm>
        </p:spPr>
        <p:txBody>
          <a:bodyPr/>
          <a:lstStyle/>
          <a:p>
            <a:pPr lvl="0"/>
            <a:endParaRPr lang="en-US" noProof="0"/>
          </a:p>
        </p:txBody>
      </p:sp>
      <p:sp>
        <p:nvSpPr>
          <p:cNvPr id="4" name="Rectangle 14"/>
          <p:cNvSpPr>
            <a:spLocks noGrp="1" noChangeArrowheads="1"/>
          </p:cNvSpPr>
          <p:nvPr>
            <p:ph type="sldNum" sz="quarter" idx="10"/>
          </p:nvPr>
        </p:nvSpPr>
        <p:spPr>
          <a:xfrm>
            <a:off x="0" y="6577013"/>
            <a:ext cx="392113" cy="238125"/>
          </a:xfrm>
          <a:prstGeom prst="rect">
            <a:avLst/>
          </a:prstGeom>
          <a:ln/>
        </p:spPr>
        <p:txBody>
          <a:bodyPr/>
          <a:lstStyle>
            <a:lvl1pPr>
              <a:defRPr/>
            </a:lvl1pPr>
          </a:lstStyle>
          <a:p>
            <a:pPr fontAlgn="base">
              <a:spcBef>
                <a:spcPct val="100000"/>
              </a:spcBef>
              <a:spcAft>
                <a:spcPct val="0"/>
              </a:spcAft>
              <a:buClr>
                <a:srgbClr val="00287A"/>
              </a:buClr>
              <a:buFont typeface="Wingdings" pitchFamily="2" charset="2"/>
              <a:buNone/>
              <a:defRPr/>
            </a:pPr>
            <a:fld id="{8EA7D7FE-CFCA-4833-BE81-6CC36A7C45EA}" type="slidenum">
              <a:rPr lang="en-US" sz="1600" b="1">
                <a:solidFill>
                  <a:srgbClr val="6BA539"/>
                </a:solidFill>
                <a:latin typeface="Arial" charset="0"/>
                <a:ea typeface="ＭＳ Ｐゴシック" pitchFamily="34" charset="-128"/>
              </a:rPr>
              <a:pPr fontAlgn="base">
                <a:spcBef>
                  <a:spcPct val="100000"/>
                </a:spcBef>
                <a:spcAft>
                  <a:spcPct val="0"/>
                </a:spcAft>
                <a:buClr>
                  <a:srgbClr val="00287A"/>
                </a:buClr>
                <a:buFont typeface="Wingdings" pitchFamily="2" charset="2"/>
                <a:buNone/>
                <a:defRPr/>
              </a:pPr>
              <a:t>‹#›</a:t>
            </a:fld>
            <a:endParaRPr lang="en-US" sz="1600" b="1">
              <a:solidFill>
                <a:srgbClr val="6BA539"/>
              </a:solidFill>
              <a:latin typeface="Arial" charset="0"/>
              <a:ea typeface="ＭＳ Ｐゴシック" pitchFamily="34" charset="-128"/>
            </a:endParaRPr>
          </a:p>
        </p:txBody>
      </p:sp>
    </p:spTree>
    <p:extLst>
      <p:ext uri="{BB962C8B-B14F-4D97-AF65-F5344CB8AC3E}">
        <p14:creationId xmlns:p14="http://schemas.microsoft.com/office/powerpoint/2010/main" val="888927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58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17625"/>
            <a:ext cx="8229600" cy="4865688"/>
          </a:xfrm>
        </p:spPr>
        <p:txBody>
          <a:bodyPr/>
          <a:lstStyle/>
          <a:p>
            <a:pPr lvl="0"/>
            <a:endParaRPr lang="en-US" noProof="0"/>
          </a:p>
        </p:txBody>
      </p:sp>
      <p:sp>
        <p:nvSpPr>
          <p:cNvPr id="4" name="Rectangle 14"/>
          <p:cNvSpPr>
            <a:spLocks noGrp="1" noChangeArrowheads="1"/>
          </p:cNvSpPr>
          <p:nvPr>
            <p:ph type="sldNum" sz="quarter" idx="10"/>
          </p:nvPr>
        </p:nvSpPr>
        <p:spPr>
          <a:xfrm>
            <a:off x="0" y="6577013"/>
            <a:ext cx="392113" cy="238125"/>
          </a:xfrm>
          <a:prstGeom prst="rect">
            <a:avLst/>
          </a:prstGeom>
          <a:ln/>
        </p:spPr>
        <p:txBody>
          <a:bodyPr/>
          <a:lstStyle>
            <a:lvl1pPr>
              <a:defRPr/>
            </a:lvl1pPr>
          </a:lstStyle>
          <a:p>
            <a:pPr fontAlgn="base">
              <a:spcBef>
                <a:spcPct val="100000"/>
              </a:spcBef>
              <a:spcAft>
                <a:spcPct val="0"/>
              </a:spcAft>
              <a:buClr>
                <a:srgbClr val="00287A"/>
              </a:buClr>
              <a:buFont typeface="Wingdings" pitchFamily="2" charset="2"/>
              <a:buNone/>
              <a:defRPr/>
            </a:pPr>
            <a:fld id="{016BC379-0979-4E6A-B2CD-DF09AD495783}" type="slidenum">
              <a:rPr lang="en-US" sz="1600" b="1">
                <a:solidFill>
                  <a:srgbClr val="6BA539"/>
                </a:solidFill>
                <a:latin typeface="Arial" charset="0"/>
                <a:ea typeface="ＭＳ Ｐゴシック" pitchFamily="34" charset="-128"/>
              </a:rPr>
              <a:pPr fontAlgn="base">
                <a:spcBef>
                  <a:spcPct val="100000"/>
                </a:spcBef>
                <a:spcAft>
                  <a:spcPct val="0"/>
                </a:spcAft>
                <a:buClr>
                  <a:srgbClr val="00287A"/>
                </a:buClr>
                <a:buFont typeface="Wingdings" pitchFamily="2" charset="2"/>
                <a:buNone/>
                <a:defRPr/>
              </a:pPr>
              <a:t>‹#›</a:t>
            </a:fld>
            <a:endParaRPr lang="en-US" sz="1600" b="1">
              <a:solidFill>
                <a:srgbClr val="6BA539"/>
              </a:solidFill>
              <a:latin typeface="Arial" charset="0"/>
              <a:ea typeface="ＭＳ Ｐゴシック" pitchFamily="34" charset="-128"/>
            </a:endParaRPr>
          </a:p>
        </p:txBody>
      </p:sp>
    </p:spTree>
    <p:extLst>
      <p:ext uri="{BB962C8B-B14F-4D97-AF65-F5344CB8AC3E}">
        <p14:creationId xmlns:p14="http://schemas.microsoft.com/office/powerpoint/2010/main" val="3386496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0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4"/>
          <p:cNvSpPr>
            <a:spLocks noGrp="1" noChangeArrowheads="1"/>
          </p:cNvSpPr>
          <p:nvPr>
            <p:ph type="sldNum" sz="quarter" idx="10"/>
          </p:nvPr>
        </p:nvSpPr>
        <p:spPr>
          <a:xfrm>
            <a:off x="0" y="6577013"/>
            <a:ext cx="392113" cy="238125"/>
          </a:xfrm>
          <a:prstGeom prst="rect">
            <a:avLst/>
          </a:prstGeom>
          <a:ln/>
        </p:spPr>
        <p:txBody>
          <a:bodyPr/>
          <a:lstStyle>
            <a:lvl1pPr>
              <a:defRPr/>
            </a:lvl1pPr>
          </a:lstStyle>
          <a:p>
            <a:pPr fontAlgn="base">
              <a:spcBef>
                <a:spcPct val="100000"/>
              </a:spcBef>
              <a:spcAft>
                <a:spcPct val="0"/>
              </a:spcAft>
              <a:buClr>
                <a:srgbClr val="00287A"/>
              </a:buClr>
              <a:buFont typeface="Wingdings" pitchFamily="2" charset="2"/>
              <a:buNone/>
              <a:defRPr/>
            </a:pPr>
            <a:fld id="{A893BBC6-33B9-4A61-9C07-C62DD051CAF3}" type="slidenum">
              <a:rPr lang="en-US" sz="1600" b="1">
                <a:solidFill>
                  <a:srgbClr val="6BA539"/>
                </a:solidFill>
                <a:latin typeface="Arial" charset="0"/>
                <a:ea typeface="ＭＳ Ｐゴシック" pitchFamily="34" charset="-128"/>
              </a:rPr>
              <a:pPr fontAlgn="base">
                <a:spcBef>
                  <a:spcPct val="100000"/>
                </a:spcBef>
                <a:spcAft>
                  <a:spcPct val="0"/>
                </a:spcAft>
                <a:buClr>
                  <a:srgbClr val="00287A"/>
                </a:buClr>
                <a:buFont typeface="Wingdings" pitchFamily="2" charset="2"/>
                <a:buNone/>
                <a:defRPr/>
              </a:pPr>
              <a:t>‹#›</a:t>
            </a:fld>
            <a:endParaRPr lang="en-US" sz="1600" b="1">
              <a:solidFill>
                <a:srgbClr val="6BA539"/>
              </a:solidFill>
              <a:latin typeface="Arial" charset="0"/>
              <a:ea typeface="ＭＳ Ｐゴシック" pitchFamily="34" charset="-128"/>
            </a:endParaRPr>
          </a:p>
        </p:txBody>
      </p:sp>
    </p:spTree>
    <p:extLst>
      <p:ext uri="{BB962C8B-B14F-4D97-AF65-F5344CB8AC3E}">
        <p14:creationId xmlns:p14="http://schemas.microsoft.com/office/powerpoint/2010/main" val="1196605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5" name="Text Placeholder 4"/>
          <p:cNvSpPr>
            <a:spLocks noGrp="1"/>
          </p:cNvSpPr>
          <p:nvPr>
            <p:ph type="body" sz="quarter" idx="16"/>
          </p:nvPr>
        </p:nvSpPr>
        <p:spPr>
          <a:xfrm>
            <a:off x="397577" y="6162973"/>
            <a:ext cx="4174424" cy="236637"/>
          </a:xfrm>
        </p:spPr>
        <p:txBody>
          <a:bodyPr lIns="0" rIns="43247"/>
          <a:lstStyle>
            <a:lvl1pPr marL="0" indent="0">
              <a:spcBef>
                <a:spcPts val="189"/>
              </a:spcBef>
              <a:buNone/>
              <a:defRPr sz="90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375726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5" name="Text Placeholder 4"/>
          <p:cNvSpPr>
            <a:spLocks noGrp="1"/>
          </p:cNvSpPr>
          <p:nvPr>
            <p:ph type="body" sz="quarter" idx="16"/>
          </p:nvPr>
        </p:nvSpPr>
        <p:spPr>
          <a:xfrm>
            <a:off x="397577" y="6162973"/>
            <a:ext cx="4174424" cy="236637"/>
          </a:xfrm>
        </p:spPr>
        <p:txBody>
          <a:bodyPr lIns="0" rIns="43247"/>
          <a:lstStyle>
            <a:lvl1pPr marL="0" indent="0">
              <a:spcBef>
                <a:spcPts val="189"/>
              </a:spcBef>
              <a:buNone/>
              <a:defRPr sz="90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61515425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5" name="Text Placeholder 4"/>
          <p:cNvSpPr>
            <a:spLocks noGrp="1"/>
          </p:cNvSpPr>
          <p:nvPr>
            <p:ph type="body" sz="quarter" idx="16"/>
          </p:nvPr>
        </p:nvSpPr>
        <p:spPr>
          <a:xfrm>
            <a:off x="397577" y="6162973"/>
            <a:ext cx="4174424" cy="236637"/>
          </a:xfrm>
        </p:spPr>
        <p:txBody>
          <a:bodyPr lIns="0" rIns="43247"/>
          <a:lstStyle>
            <a:lvl1pPr marL="0" indent="0">
              <a:spcBef>
                <a:spcPts val="189"/>
              </a:spcBef>
              <a:buNone/>
              <a:defRPr sz="90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5174484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5" name="Text Placeholder 4"/>
          <p:cNvSpPr>
            <a:spLocks noGrp="1"/>
          </p:cNvSpPr>
          <p:nvPr>
            <p:ph type="body" sz="quarter" idx="16"/>
          </p:nvPr>
        </p:nvSpPr>
        <p:spPr>
          <a:xfrm>
            <a:off x="397577" y="6162973"/>
            <a:ext cx="4174424" cy="236637"/>
          </a:xfrm>
        </p:spPr>
        <p:txBody>
          <a:bodyPr lIns="0" rIns="43247"/>
          <a:lstStyle>
            <a:lvl1pPr marL="0" indent="0">
              <a:spcBef>
                <a:spcPts val="189"/>
              </a:spcBef>
              <a:buNone/>
              <a:defRPr sz="90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933900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7E8A68-5D5A-45E4-8AE5-51BF30D071A0}" type="datetimeFigureOut">
              <a:rPr lang="en-US" smtClean="0"/>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8739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E8A68-5D5A-45E4-8AE5-51BF30D071A0}" type="datetimeFigureOut">
              <a:rPr lang="en-US" smtClean="0"/>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118799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E8A68-5D5A-45E4-8AE5-51BF30D071A0}"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314842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E8A68-5D5A-45E4-8AE5-51BF30D071A0}"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21AA4-D8E2-4D77-8F53-D3C7FE1F0F2D}" type="slidenum">
              <a:rPr lang="en-US" smtClean="0"/>
              <a:t>‹#›</a:t>
            </a:fld>
            <a:endParaRPr lang="en-US"/>
          </a:p>
        </p:txBody>
      </p:sp>
    </p:spTree>
    <p:extLst>
      <p:ext uri="{BB962C8B-B14F-4D97-AF65-F5344CB8AC3E}">
        <p14:creationId xmlns:p14="http://schemas.microsoft.com/office/powerpoint/2010/main" val="79675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2.xml"/><Relationship Id="rId3" Type="http://schemas.openxmlformats.org/officeDocument/2006/relationships/slideLayout" Target="../slideLayouts/slideLayout14.xml"/><Relationship Id="rId21" Type="http://schemas.openxmlformats.org/officeDocument/2006/relationships/image" Target="../media/image1.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xml"/><Relationship Id="rId2" Type="http://schemas.openxmlformats.org/officeDocument/2006/relationships/slideLayout" Target="../slideLayouts/slideLayout13.xml"/><Relationship Id="rId16" Type="http://schemas.openxmlformats.org/officeDocument/2006/relationships/vmlDrawing" Target="../drawings/vmlDrawing1.vml"/><Relationship Id="rId20"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11.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E8A68-5D5A-45E4-8AE5-51BF30D071A0}" type="datetimeFigureOut">
              <a:rPr lang="en-US" smtClean="0"/>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21AA4-D8E2-4D77-8F53-D3C7FE1F0F2D}" type="slidenum">
              <a:rPr lang="en-US" smtClean="0"/>
              <a:t>‹#›</a:t>
            </a:fld>
            <a:endParaRPr lang="en-US"/>
          </a:p>
        </p:txBody>
      </p:sp>
    </p:spTree>
    <p:extLst>
      <p:ext uri="{BB962C8B-B14F-4D97-AF65-F5344CB8AC3E}">
        <p14:creationId xmlns:p14="http://schemas.microsoft.com/office/powerpoint/2010/main" val="683602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7" name="Picture 16" descr="DE-PPT-Template_Internal-02.png"/>
          <p:cNvPicPr>
            <a:picLocks noChangeAspect="1"/>
          </p:cNvPicPr>
          <p:nvPr/>
        </p:nvPicPr>
        <p:blipFill rotWithShape="1">
          <a:blip r:embed="rId19" cstate="print">
            <a:extLst>
              <a:ext uri="{28A0092B-C50C-407E-A947-70E740481C1C}">
                <a14:useLocalDpi xmlns:a14="http://schemas.microsoft.com/office/drawing/2010/main" val="0"/>
              </a:ext>
            </a:extLst>
          </a:blip>
          <a:srcRect l="490" t="498" r="490"/>
          <a:stretch/>
        </p:blipFill>
        <p:spPr>
          <a:xfrm>
            <a:off x="-17897" y="0"/>
            <a:ext cx="9144001" cy="6892470"/>
          </a:xfrm>
          <a:prstGeom prst="rect">
            <a:avLst/>
          </a:prstGeom>
        </p:spPr>
      </p:pic>
      <p:graphicFrame>
        <p:nvGraphicFramePr>
          <p:cNvPr id="23" name="Object 22" hidden="1"/>
          <p:cNvGraphicFramePr>
            <a:graphicFrameLocks noChangeAspect="1"/>
          </p:cNvGraphicFramePr>
          <p:nvPr/>
        </p:nvGraphicFramePr>
        <p:xfrm>
          <a:off x="0" y="0"/>
          <a:ext cx="149192" cy="146257"/>
        </p:xfrm>
        <a:graphic>
          <a:graphicData uri="http://schemas.openxmlformats.org/presentationml/2006/ole">
            <mc:AlternateContent xmlns:mc="http://schemas.openxmlformats.org/markup-compatibility/2006">
              <mc:Choice xmlns:v="urn:schemas-microsoft-com:vml" Requires="v">
                <p:oleObj spid="_x0000_s1082" name="think-cell Slide" r:id="rId20" imgW="6350000" imgH="6350000" progId="">
                  <p:embed/>
                </p:oleObj>
              </mc:Choice>
              <mc:Fallback>
                <p:oleObj name="think-cell Slide" r:id="rId20" imgW="6350000" imgH="635000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49192" cy="146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
          <p:cNvSpPr>
            <a:spLocks noGrp="1" noChangeArrowheads="1"/>
          </p:cNvSpPr>
          <p:nvPr>
            <p:ph type="title"/>
          </p:nvPr>
        </p:nvSpPr>
        <p:spPr bwMode="gray">
          <a:xfrm>
            <a:off x="352840" y="340786"/>
            <a:ext cx="8438320" cy="664008"/>
          </a:xfrm>
          <a:prstGeom prst="rect">
            <a:avLst/>
          </a:prstGeom>
        </p:spPr>
        <p:txBody>
          <a:bodyPr lIns="0" tIns="0" rIns="0" bIns="0" anchor="ctr"/>
          <a:lstStyle/>
          <a:p>
            <a:pPr marL="0" lvl="0"/>
            <a:endParaRPr lang="en-CA" noProof="1" smtClean="0"/>
          </a:p>
        </p:txBody>
      </p:sp>
      <p:sp>
        <p:nvSpPr>
          <p:cNvPr id="11" name="Text Placeholder 10"/>
          <p:cNvSpPr>
            <a:spLocks noGrp="1"/>
          </p:cNvSpPr>
          <p:nvPr>
            <p:ph type="body" idx="1"/>
            <p:custDataLst>
              <p:tags r:id="rId17"/>
            </p:custDataLst>
          </p:nvPr>
        </p:nvSpPr>
        <p:spPr>
          <a:xfrm>
            <a:off x="352840" y="1172552"/>
            <a:ext cx="8438320" cy="5095600"/>
          </a:xfrm>
          <a:prstGeom prst="rect">
            <a:avLst/>
          </a:prstGeom>
        </p:spPr>
        <p:txBody>
          <a:bodyPr vert="horz" lIns="85134" tIns="42568" rIns="85134" bIns="42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Number"/>
          <p:cNvSpPr/>
          <p:nvPr/>
        </p:nvSpPr>
        <p:spPr>
          <a:xfrm>
            <a:off x="8702501" y="6624520"/>
            <a:ext cx="215411" cy="215900"/>
          </a:xfrm>
          <a:prstGeom prst="roundRect">
            <a:avLst/>
          </a:prstGeom>
          <a:noFill/>
          <a:ln w="9525">
            <a:noFill/>
            <a:miter lim="800000"/>
            <a:headEnd/>
            <a:tailEnd/>
          </a:ln>
          <a:effectLst/>
        </p:spPr>
        <p:txBody>
          <a:bodyPr lIns="0" tIns="0" rIns="0" bIns="0"/>
          <a:lstStyle/>
          <a:p>
            <a:pPr algn="r" defTabSz="912582"/>
            <a:fld id="{BB69BBE8-4DB2-4642-B003-B220ACD5A2FD}" type="slidenum">
              <a:rPr lang="en-US" sz="1100" b="1">
                <a:solidFill>
                  <a:srgbClr val="C96931"/>
                </a:solidFill>
              </a:rPr>
              <a:pPr algn="r" defTabSz="912582"/>
              <a:t>‹#›</a:t>
            </a:fld>
            <a:endParaRPr lang="fr-FR" sz="1100" b="1" dirty="0">
              <a:solidFill>
                <a:srgbClr val="C96931"/>
              </a:solidFill>
            </a:endParaRPr>
          </a:p>
        </p:txBody>
      </p:sp>
      <p:sp>
        <p:nvSpPr>
          <p:cNvPr id="9" name="Notes"/>
          <p:cNvSpPr txBox="1">
            <a:spLocks noChangeArrowheads="1"/>
          </p:cNvSpPr>
          <p:nvPr/>
        </p:nvSpPr>
        <p:spPr bwMode="auto">
          <a:xfrm>
            <a:off x="171871" y="6412127"/>
            <a:ext cx="6543565" cy="141778"/>
          </a:xfrm>
          <a:prstGeom prst="rect">
            <a:avLst/>
          </a:prstGeom>
          <a:noFill/>
          <a:ln w="12700">
            <a:noFill/>
            <a:miter lim="800000"/>
            <a:headEnd type="none" w="sm" len="sm"/>
            <a:tailEnd type="none" w="sm" len="sm"/>
          </a:ln>
          <a:effectLst/>
        </p:spPr>
        <p:txBody>
          <a:bodyPr lIns="0" tIns="0" rIns="0" bIns="0" anchor="b">
            <a:spAutoFit/>
          </a:bodyPr>
          <a:lstStyle/>
          <a:p>
            <a:pPr marL="171454" indent="-171454" defTabSz="820312" fontAlgn="t"/>
            <a:endParaRPr lang="en-CA" sz="900" dirty="0">
              <a:solidFill>
                <a:prstClr val="black"/>
              </a:solidFill>
            </a:endParaRPr>
          </a:p>
        </p:txBody>
      </p:sp>
      <p:sp>
        <p:nvSpPr>
          <p:cNvPr id="14" name="VCT_Marker_ID_14" hidden="1"/>
          <p:cNvSpPr/>
          <p:nvPr>
            <p:custDataLst>
              <p:tags r:id="rId18"/>
            </p:custDataLst>
          </p:nvPr>
        </p:nvSpPr>
        <p:spPr>
          <a:xfrm>
            <a:off x="1193539" y="117006"/>
            <a:ext cx="119354" cy="11700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2568" tIns="42568" rIns="42568" bIns="42568" rtlCol="0" anchor="ctr"/>
          <a:lstStyle/>
          <a:p>
            <a:pPr algn="ctr" defTabSz="912582"/>
            <a:endParaRPr lang="en-US" sz="1900" dirty="0">
              <a:solidFill>
                <a:prstClr val="black"/>
              </a:solidFill>
            </a:endParaRPr>
          </a:p>
        </p:txBody>
      </p:sp>
      <p:sp>
        <p:nvSpPr>
          <p:cNvPr id="2" name="CreatedFooter"/>
          <p:cNvSpPr txBox="1"/>
          <p:nvPr/>
        </p:nvSpPr>
        <p:spPr>
          <a:xfrm>
            <a:off x="6829254" y="6670915"/>
            <a:ext cx="1136232" cy="123111"/>
          </a:xfrm>
          <a:prstGeom prst="rect">
            <a:avLst/>
          </a:prstGeom>
          <a:noFill/>
        </p:spPr>
        <p:txBody>
          <a:bodyPr vert="horz" wrap="none" lIns="42568" tIns="0" rIns="0" bIns="0" rtlCol="0" anchor="ctr">
            <a:spAutoFit/>
          </a:bodyPr>
          <a:lstStyle/>
          <a:p>
            <a:pPr defTabSz="912582"/>
            <a:r>
              <a:rPr lang="en-US" sz="800" dirty="0">
                <a:solidFill>
                  <a:srgbClr val="FFFFFF"/>
                </a:solidFill>
              </a:rPr>
              <a:t>Direct Energy (Internal) </a:t>
            </a:r>
          </a:p>
        </p:txBody>
      </p:sp>
      <p:sp>
        <p:nvSpPr>
          <p:cNvPr id="3" name="OfficeCode"/>
          <p:cNvSpPr txBox="1"/>
          <p:nvPr/>
        </p:nvSpPr>
        <p:spPr>
          <a:xfrm>
            <a:off x="6380805" y="6686308"/>
            <a:ext cx="198475" cy="92333"/>
          </a:xfrm>
          <a:prstGeom prst="rect">
            <a:avLst/>
          </a:prstGeom>
          <a:noFill/>
        </p:spPr>
        <p:txBody>
          <a:bodyPr vert="horz" wrap="none" lIns="42568" tIns="0" rIns="0" bIns="0" rtlCol="0" anchor="ctr">
            <a:spAutoFit/>
          </a:bodyPr>
          <a:lstStyle/>
          <a:p>
            <a:pPr defTabSz="912582"/>
            <a:r>
              <a:rPr lang="en-US" sz="600" dirty="0">
                <a:solidFill>
                  <a:srgbClr val="FFFFFF"/>
                </a:solidFill>
                <a:latin typeface="Verdana"/>
              </a:rPr>
              <a:t>DAL</a:t>
            </a:r>
          </a:p>
        </p:txBody>
      </p:sp>
    </p:spTree>
    <p:extLst>
      <p:ext uri="{BB962C8B-B14F-4D97-AF65-F5344CB8AC3E}">
        <p14:creationId xmlns:p14="http://schemas.microsoft.com/office/powerpoint/2010/main" val="2073640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txStyles>
    <p:titleStyle>
      <a:lvl1pPr algn="l" defTabSz="913672" rtl="0" eaLnBrk="1" latinLnBrk="0" hangingPunct="1">
        <a:spcBef>
          <a:spcPct val="0"/>
        </a:spcBef>
        <a:buNone/>
        <a:defRPr lang="en-CA" sz="2200" b="1" kern="1200" noProof="1" smtClean="0">
          <a:solidFill>
            <a:schemeClr val="tx1"/>
          </a:solidFill>
          <a:latin typeface="+mj-lt"/>
          <a:ea typeface="+mj-ea"/>
          <a:cs typeface="+mj-cs"/>
        </a:defRPr>
      </a:lvl1pPr>
    </p:titleStyle>
    <p:bodyStyle>
      <a:lvl1pPr marL="252745" marR="0" indent="-252745" algn="l" defTabSz="913431"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900" b="0" i="0" u="none" strike="noStrike" kern="1200" cap="none" spc="0" normalizeH="0" baseline="0" noProof="1">
          <a:ln>
            <a:noFill/>
          </a:ln>
          <a:solidFill>
            <a:schemeClr val="tx1"/>
          </a:solidFill>
          <a:effectLst/>
          <a:uLnTx/>
          <a:uFillTx/>
          <a:latin typeface="+mn-lt"/>
          <a:ea typeface="+mn-ea"/>
          <a:cs typeface="+mn-cs"/>
        </a:defRPr>
      </a:lvl1pPr>
      <a:lvl2pPr marL="535048" marR="0" indent="-110854" algn="l" defTabSz="913431" rtl="0" eaLnBrk="1" fontAlgn="base" latinLnBrk="0" hangingPunct="1">
        <a:lnSpc>
          <a:spcPct val="100000"/>
        </a:lnSpc>
        <a:spcBef>
          <a:spcPct val="20000"/>
        </a:spcBef>
        <a:spcAft>
          <a:spcPct val="0"/>
        </a:spcAft>
        <a:buClr>
          <a:schemeClr val="tx1"/>
        </a:buClr>
        <a:buSzPts val="2200"/>
        <a:buFont typeface="Verdana"/>
        <a:buChar char="-"/>
        <a:tabLst/>
        <a:defRPr lang="en-CA" altLang="zh-CN" sz="1700" kern="1200" baseline="0" noProof="1">
          <a:solidFill>
            <a:schemeClr val="tx1"/>
          </a:solidFill>
          <a:latin typeface="+mn-lt"/>
          <a:ea typeface="+mn-ea"/>
          <a:cs typeface="+mn-cs"/>
        </a:defRPr>
      </a:lvl2pPr>
      <a:lvl3pPr marL="979944" marR="0" indent="-267527" algn="l" defTabSz="913431"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700" kern="1200" noProof="1">
          <a:solidFill>
            <a:schemeClr val="tx1"/>
          </a:solidFill>
          <a:latin typeface="+mn-lt"/>
          <a:ea typeface="+mn-ea"/>
          <a:cs typeface="+mn-cs"/>
        </a:defRPr>
      </a:lvl3pPr>
      <a:lvl4pPr marL="1353651" marR="0" indent="-195812" algn="l" defTabSz="913672"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700" kern="1200">
          <a:solidFill>
            <a:schemeClr val="tx1"/>
          </a:solidFill>
          <a:latin typeface="+mn-lt"/>
          <a:ea typeface="+mn-ea"/>
          <a:cs typeface="+mn-cs"/>
        </a:defRPr>
      </a:lvl4pPr>
      <a:lvl5pPr marL="2055763" indent="-228419" algn="l" defTabSz="913672" rtl="0" eaLnBrk="1" latinLnBrk="0" hangingPunct="1">
        <a:spcBef>
          <a:spcPct val="20000"/>
        </a:spcBef>
        <a:buFont typeface="Arial" pitchFamily="34" charset="0"/>
        <a:buChar char="»"/>
        <a:defRPr sz="2200" kern="1200">
          <a:solidFill>
            <a:schemeClr val="tx1"/>
          </a:solidFill>
          <a:latin typeface="Verdana" pitchFamily="34" charset="0"/>
          <a:ea typeface="+mn-ea"/>
          <a:cs typeface="+mn-cs"/>
        </a:defRPr>
      </a:lvl5pPr>
      <a:lvl6pPr marL="2512597" indent="-228419" algn="l" defTabSz="9136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33" indent="-228419" algn="l" defTabSz="9136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72" indent="-228419" algn="l" defTabSz="9136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107" indent="-228419" algn="l" defTabSz="9136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72" rtl="0" eaLnBrk="1" latinLnBrk="0" hangingPunct="1">
        <a:defRPr sz="1700" kern="1200">
          <a:solidFill>
            <a:schemeClr val="tx1"/>
          </a:solidFill>
          <a:latin typeface="+mn-lt"/>
          <a:ea typeface="+mn-ea"/>
          <a:cs typeface="+mn-cs"/>
        </a:defRPr>
      </a:lvl1pPr>
      <a:lvl2pPr marL="456836" algn="l" defTabSz="913672" rtl="0" eaLnBrk="1" latinLnBrk="0" hangingPunct="1">
        <a:defRPr sz="1800" kern="1200">
          <a:solidFill>
            <a:schemeClr val="tx1"/>
          </a:solidFill>
          <a:latin typeface="+mn-lt"/>
          <a:ea typeface="+mn-ea"/>
          <a:cs typeface="+mn-cs"/>
        </a:defRPr>
      </a:lvl2pPr>
      <a:lvl3pPr marL="913672" algn="l" defTabSz="913672" rtl="0" eaLnBrk="1" latinLnBrk="0" hangingPunct="1">
        <a:defRPr sz="1800" kern="1200">
          <a:solidFill>
            <a:schemeClr val="tx1"/>
          </a:solidFill>
          <a:latin typeface="+mn-lt"/>
          <a:ea typeface="+mn-ea"/>
          <a:cs typeface="+mn-cs"/>
        </a:defRPr>
      </a:lvl3pPr>
      <a:lvl4pPr marL="1370506" algn="l" defTabSz="913672" rtl="0" eaLnBrk="1" latinLnBrk="0" hangingPunct="1">
        <a:defRPr sz="1800" kern="1200">
          <a:solidFill>
            <a:schemeClr val="tx1"/>
          </a:solidFill>
          <a:latin typeface="+mn-lt"/>
          <a:ea typeface="+mn-ea"/>
          <a:cs typeface="+mn-cs"/>
        </a:defRPr>
      </a:lvl4pPr>
      <a:lvl5pPr marL="1827344" algn="l" defTabSz="913672" rtl="0" eaLnBrk="1" latinLnBrk="0" hangingPunct="1">
        <a:defRPr sz="1800" kern="1200">
          <a:solidFill>
            <a:schemeClr val="tx1"/>
          </a:solidFill>
          <a:latin typeface="+mn-lt"/>
          <a:ea typeface="+mn-ea"/>
          <a:cs typeface="+mn-cs"/>
        </a:defRPr>
      </a:lvl5pPr>
      <a:lvl6pPr marL="2284181" algn="l" defTabSz="913672" rtl="0" eaLnBrk="1" latinLnBrk="0" hangingPunct="1">
        <a:defRPr sz="1800" kern="1200">
          <a:solidFill>
            <a:schemeClr val="tx1"/>
          </a:solidFill>
          <a:latin typeface="+mn-lt"/>
          <a:ea typeface="+mn-ea"/>
          <a:cs typeface="+mn-cs"/>
        </a:defRPr>
      </a:lvl6pPr>
      <a:lvl7pPr marL="2741016" algn="l" defTabSz="913672" rtl="0" eaLnBrk="1" latinLnBrk="0" hangingPunct="1">
        <a:defRPr sz="1800" kern="1200">
          <a:solidFill>
            <a:schemeClr val="tx1"/>
          </a:solidFill>
          <a:latin typeface="+mn-lt"/>
          <a:ea typeface="+mn-ea"/>
          <a:cs typeface="+mn-cs"/>
        </a:defRPr>
      </a:lvl7pPr>
      <a:lvl8pPr marL="3197852" algn="l" defTabSz="913672" rtl="0" eaLnBrk="1" latinLnBrk="0" hangingPunct="1">
        <a:defRPr sz="1800" kern="1200">
          <a:solidFill>
            <a:schemeClr val="tx1"/>
          </a:solidFill>
          <a:latin typeface="+mn-lt"/>
          <a:ea typeface="+mn-ea"/>
          <a:cs typeface="+mn-cs"/>
        </a:defRPr>
      </a:lvl8pPr>
      <a:lvl9pPr marL="3654688" algn="l" defTabSz="9136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816C096-937D-4940-BD5D-6793EEADA1D2}" type="datetimeFigureOut">
              <a:rPr lang="en-US" smtClean="0">
                <a:solidFill>
                  <a:prstClr val="black">
                    <a:tint val="75000"/>
                  </a:prstClr>
                </a:solidFill>
              </a:rPr>
              <a:pPr defTabSz="457200"/>
              <a:t>2/17/2014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17D9151-5639-1A46-A747-5B4A41D6D32E}"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5451444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816C096-937D-4940-BD5D-6793EEADA1D2}" type="datetimeFigureOut">
              <a:rPr lang="en-US" smtClean="0">
                <a:solidFill>
                  <a:prstClr val="black">
                    <a:tint val="75000"/>
                  </a:prstClr>
                </a:solidFill>
              </a:rPr>
              <a:pPr defTabSz="457200"/>
              <a:t>2/17/2014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17D9151-5639-1A46-A747-5B4A41D6D32E}"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1986911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a:spLocks noChangeArrowheads="1"/>
          </p:cNvSpPr>
          <p:nvPr userDrawn="1"/>
        </p:nvSpPr>
        <p:spPr bwMode="gray">
          <a:xfrm>
            <a:off x="3" y="89716"/>
            <a:ext cx="9165167" cy="233858"/>
          </a:xfrm>
          <a:prstGeom prst="rect">
            <a:avLst/>
          </a:prstGeom>
          <a:solidFill>
            <a:srgbClr val="4D4D4D"/>
          </a:solidFill>
          <a:ln w="9525">
            <a:noFill/>
            <a:miter lim="800000"/>
            <a:headEnd/>
            <a:tailEnd/>
          </a:ln>
        </p:spPr>
        <p:txBody>
          <a:bodyPr lIns="320040" tIns="91440" rIns="182814" bIns="73152" anchor="ctr"/>
          <a:lstStyle/>
          <a:p>
            <a:pPr defTabSz="914240" fontAlgn="base">
              <a:spcAft>
                <a:spcPct val="0"/>
              </a:spcAft>
              <a:buClr>
                <a:srgbClr val="00287A"/>
              </a:buClr>
              <a:buFont typeface="Wingdings" pitchFamily="2" charset="2"/>
              <a:buNone/>
              <a:defRPr/>
            </a:pPr>
            <a:r>
              <a:rPr lang="en-US" sz="1000" b="1" dirty="0">
                <a:solidFill>
                  <a:prstClr val="white"/>
                </a:solidFill>
                <a:ea typeface="ＭＳ Ｐゴシック" pitchFamily="34" charset="-128"/>
                <a:cs typeface="Arial"/>
              </a:rPr>
              <a:t>2013 Texas Residential Retail Electric Customer Satisfaction Study</a:t>
            </a:r>
          </a:p>
        </p:txBody>
      </p:sp>
      <p:sp>
        <p:nvSpPr>
          <p:cNvPr id="2" name="Title Placeholder 1"/>
          <p:cNvSpPr>
            <a:spLocks noGrp="1"/>
          </p:cNvSpPr>
          <p:nvPr>
            <p:ph type="title"/>
          </p:nvPr>
        </p:nvSpPr>
        <p:spPr>
          <a:xfrm>
            <a:off x="228601" y="419305"/>
            <a:ext cx="8699740" cy="748194"/>
          </a:xfrm>
          <a:prstGeom prst="rect">
            <a:avLst/>
          </a:prstGeom>
        </p:spPr>
        <p:txBody>
          <a:bodyPr vert="horz" lIns="91408" tIns="45704" rIns="91408" bIns="45704"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0708"/>
            <a:ext cx="8708366" cy="4826100"/>
          </a:xfrm>
          <a:prstGeom prst="rect">
            <a:avLst/>
          </a:prstGeom>
        </p:spPr>
        <p:txBody>
          <a:bodyPr vert="horz" lIns="91408" tIns="45704" rIns="91408" bIns="457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14"/>
          <p:cNvSpPr txBox="1">
            <a:spLocks noChangeArrowheads="1"/>
          </p:cNvSpPr>
          <p:nvPr/>
        </p:nvSpPr>
        <p:spPr bwMode="auto">
          <a:xfrm>
            <a:off x="7689" y="6575792"/>
            <a:ext cx="354262" cy="177800"/>
          </a:xfrm>
          <a:prstGeom prst="rect">
            <a:avLst/>
          </a:prstGeom>
          <a:noFill/>
          <a:ln w="9525">
            <a:noFill/>
            <a:miter lim="800000"/>
            <a:headEnd/>
            <a:tailEnd/>
          </a:ln>
          <a:effectLst/>
        </p:spPr>
        <p:txBody>
          <a:bodyPr lIns="91408" tIns="45704" rIns="91408" bIns="45704">
            <a:prstTxWarp prst="textNoShape">
              <a:avLst/>
            </a:prstTxWarp>
          </a:bodyPr>
          <a:lstStyle/>
          <a:p>
            <a:pPr algn="ctr" eaLnBrk="0" fontAlgn="base" hangingPunct="0">
              <a:spcBef>
                <a:spcPct val="20000"/>
              </a:spcBef>
              <a:spcAft>
                <a:spcPct val="0"/>
              </a:spcAft>
              <a:buClr>
                <a:srgbClr val="5D75DB"/>
              </a:buClr>
              <a:buFont typeface="Arial" charset="-52"/>
              <a:buNone/>
            </a:pPr>
            <a:fld id="{83FFF416-BC65-6A42-8596-79A72C254F76}" type="slidenum">
              <a:rPr lang="en-US" sz="800">
                <a:solidFill>
                  <a:prstClr val="black">
                    <a:lumMod val="75000"/>
                    <a:lumOff val="25000"/>
                  </a:prstClr>
                </a:solidFill>
                <a:ea typeface="ＭＳ Ｐゴシック" pitchFamily="34" charset="-128"/>
                <a:cs typeface="Arial"/>
              </a:rPr>
              <a:pPr algn="ctr" eaLnBrk="0" fontAlgn="base" hangingPunct="0">
                <a:spcBef>
                  <a:spcPct val="20000"/>
                </a:spcBef>
                <a:spcAft>
                  <a:spcPct val="0"/>
                </a:spcAft>
                <a:buClr>
                  <a:srgbClr val="5D75DB"/>
                </a:buClr>
                <a:buFont typeface="Arial" charset="-52"/>
                <a:buNone/>
              </a:pPr>
              <a:t>‹#›</a:t>
            </a:fld>
            <a:endParaRPr lang="en-US" sz="800" dirty="0">
              <a:solidFill>
                <a:prstClr val="black">
                  <a:lumMod val="75000"/>
                  <a:lumOff val="25000"/>
                </a:prstClr>
              </a:solidFill>
              <a:ea typeface="ＭＳ Ｐゴシック" pitchFamily="34" charset="-128"/>
              <a:cs typeface="Arial"/>
            </a:endParaRPr>
          </a:p>
        </p:txBody>
      </p:sp>
      <p:sp>
        <p:nvSpPr>
          <p:cNvPr id="10" name="Rectangle 9"/>
          <p:cNvSpPr>
            <a:spLocks noChangeArrowheads="1"/>
          </p:cNvSpPr>
          <p:nvPr userDrawn="1"/>
        </p:nvSpPr>
        <p:spPr bwMode="gray">
          <a:xfrm>
            <a:off x="3" y="4"/>
            <a:ext cx="9165167" cy="91529"/>
          </a:xfrm>
          <a:prstGeom prst="rect">
            <a:avLst/>
          </a:prstGeom>
          <a:solidFill>
            <a:schemeClr val="accent6"/>
          </a:solidFill>
          <a:ln w="9525">
            <a:noFill/>
            <a:miter lim="800000"/>
            <a:headEnd/>
            <a:tailEnd/>
          </a:ln>
        </p:spPr>
        <p:txBody>
          <a:bodyPr lIns="91408" tIns="45704" rIns="182814" bIns="365629" anchor="b"/>
          <a:lstStyle/>
          <a:p>
            <a:pPr defTabSz="914240" fontAlgn="base">
              <a:lnSpc>
                <a:spcPct val="80000"/>
              </a:lnSpc>
              <a:spcBef>
                <a:spcPct val="0"/>
              </a:spcBef>
              <a:spcAft>
                <a:spcPct val="0"/>
              </a:spcAft>
              <a:defRPr/>
            </a:pPr>
            <a:endParaRPr lang="en-US" sz="1100">
              <a:solidFill>
                <a:prstClr val="white"/>
              </a:solidFill>
              <a:latin typeface="Arial" charset="0"/>
              <a:ea typeface="ＭＳ Ｐゴシック" pitchFamily="34" charset="-128"/>
            </a:endParaRPr>
          </a:p>
        </p:txBody>
      </p:sp>
      <p:cxnSp>
        <p:nvCxnSpPr>
          <p:cNvPr id="15" name="Straight Connector 14"/>
          <p:cNvCxnSpPr/>
          <p:nvPr userDrawn="1"/>
        </p:nvCxnSpPr>
        <p:spPr>
          <a:xfrm>
            <a:off x="-22796" y="6499294"/>
            <a:ext cx="9166796" cy="0"/>
          </a:xfrm>
          <a:prstGeom prst="line">
            <a:avLst/>
          </a:prstGeom>
          <a:ln>
            <a:solidFill>
              <a:srgbClr val="969696"/>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349644" y="6514722"/>
            <a:ext cx="1277915" cy="23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fontAlgn="base">
              <a:spcBef>
                <a:spcPct val="100000"/>
              </a:spcBef>
              <a:spcAft>
                <a:spcPct val="0"/>
              </a:spcAft>
              <a:buClr>
                <a:srgbClr val="00287A"/>
              </a:buClr>
              <a:buFont typeface="Wingdings" pitchFamily="2" charset="2"/>
              <a:buNone/>
            </a:pPr>
            <a:r>
              <a:rPr lang="en-US" sz="900" dirty="0">
                <a:solidFill>
                  <a:srgbClr val="E31837"/>
                </a:solidFill>
                <a:ea typeface="ＭＳ Ｐゴシック" pitchFamily="34" charset="-128"/>
              </a:rPr>
              <a:t>J.D. Power </a:t>
            </a:r>
            <a:r>
              <a:rPr lang="en-US" sz="900" dirty="0">
                <a:solidFill>
                  <a:srgbClr val="000000"/>
                </a:solidFill>
                <a:ea typeface="ＭＳ Ｐゴシック" pitchFamily="34" charset="-128"/>
              </a:rPr>
              <a:t>| Study |</a:t>
            </a:r>
            <a:r>
              <a:rPr lang="en-US" sz="900" dirty="0">
                <a:solidFill>
                  <a:srgbClr val="808080"/>
                </a:solidFill>
                <a:ea typeface="ＭＳ Ｐゴシック" pitchFamily="34" charset="-128"/>
              </a:rPr>
              <a:t>© 2013 J.D. Power and Associates, McGraw Hill Financial. All Rights Reserved. CONFIDENTIAL AND PROPRIETARY—For Internal Use. </a:t>
            </a:r>
          </a:p>
        </p:txBody>
      </p:sp>
      <p:pic>
        <p:nvPicPr>
          <p:cNvPr id="11" name="Picture 10"/>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093412" y="6591888"/>
            <a:ext cx="843876" cy="179798"/>
          </a:xfrm>
          <a:prstGeom prst="rect">
            <a:avLst/>
          </a:prstGeom>
        </p:spPr>
      </p:pic>
    </p:spTree>
    <p:extLst>
      <p:ext uri="{BB962C8B-B14F-4D97-AF65-F5344CB8AC3E}">
        <p14:creationId xmlns:p14="http://schemas.microsoft.com/office/powerpoint/2010/main" val="15540892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Lst>
  <p:timing>
    <p:tnLst>
      <p:par>
        <p:cTn id="1" dur="indefinite" restart="never" nodeType="tmRoot"/>
      </p:par>
    </p:tnLst>
  </p:timing>
  <p:hf hdr="0"/>
  <p:txStyles>
    <p:titleStyle>
      <a:lvl1pPr algn="l" defTabSz="914074" rtl="0" eaLnBrk="1" latinLnBrk="0" hangingPunct="1">
        <a:spcBef>
          <a:spcPct val="0"/>
        </a:spcBef>
        <a:buNone/>
        <a:defRPr sz="3000" b="1" kern="1200">
          <a:solidFill>
            <a:schemeClr val="tx1"/>
          </a:solidFill>
          <a:latin typeface="+mj-lt"/>
          <a:ea typeface="+mj-ea"/>
          <a:cs typeface="+mj-cs"/>
        </a:defRPr>
      </a:lvl1pPr>
    </p:titleStyle>
    <p:bodyStyle>
      <a:lvl1pPr marL="233280" indent="-233280" algn="l" defTabSz="914074" rtl="0" eaLnBrk="1" latinLnBrk="0" hangingPunct="1">
        <a:spcBef>
          <a:spcPts val="500"/>
        </a:spcBef>
        <a:buClr>
          <a:schemeClr val="accent6"/>
        </a:buClr>
        <a:buFont typeface="Wingdings" pitchFamily="2" charset="2"/>
        <a:buChar char="§"/>
        <a:defRPr sz="2600" kern="1200">
          <a:solidFill>
            <a:schemeClr val="tx1"/>
          </a:solidFill>
          <a:latin typeface="+mj-lt"/>
          <a:ea typeface="+mn-ea"/>
          <a:cs typeface="+mn-cs"/>
        </a:defRPr>
      </a:lvl1pPr>
      <a:lvl2pPr marL="517340" indent="-223758" algn="l" defTabSz="914074" rtl="0" eaLnBrk="1" latinLnBrk="0" hangingPunct="1">
        <a:spcBef>
          <a:spcPts val="500"/>
        </a:spcBef>
        <a:buClr>
          <a:schemeClr val="accent6"/>
        </a:buClr>
        <a:buFont typeface="Arial" pitchFamily="34" charset="0"/>
        <a:buChar char="•"/>
        <a:defRPr sz="2300" kern="1200">
          <a:solidFill>
            <a:schemeClr val="tx1"/>
          </a:solidFill>
          <a:latin typeface="+mj-lt"/>
          <a:ea typeface="+mn-ea"/>
          <a:cs typeface="+mn-cs"/>
        </a:defRPr>
      </a:lvl2pPr>
      <a:lvl3pPr marL="801401" indent="-171390" algn="l" defTabSz="914074" rtl="0" eaLnBrk="1" latinLnBrk="0" hangingPunct="1">
        <a:spcBef>
          <a:spcPts val="500"/>
        </a:spcBef>
        <a:buClr>
          <a:schemeClr val="accent6"/>
        </a:buClr>
        <a:buSzPct val="85000"/>
        <a:buFont typeface="Arial" pitchFamily="34" charset="0"/>
        <a:buChar char="̶"/>
        <a:defRPr sz="1900" kern="1200">
          <a:solidFill>
            <a:schemeClr val="tx1"/>
          </a:solidFill>
          <a:latin typeface="+mj-lt"/>
          <a:ea typeface="+mn-ea"/>
          <a:cs typeface="+mn-cs"/>
        </a:defRPr>
      </a:lvl3pPr>
      <a:lvl4pPr marL="1090224" indent="-228520" algn="l" defTabSz="914074" rtl="0" eaLnBrk="1" latinLnBrk="0" hangingPunct="1">
        <a:spcBef>
          <a:spcPts val="0"/>
        </a:spcBef>
        <a:buClr>
          <a:schemeClr val="accent6"/>
        </a:buClr>
        <a:buSzPct val="80000"/>
        <a:buFont typeface="Courier New" pitchFamily="49" charset="0"/>
        <a:buChar char="o"/>
        <a:defRPr sz="1700" kern="1200">
          <a:solidFill>
            <a:schemeClr val="tx1"/>
          </a:solidFill>
          <a:latin typeface="+mj-lt"/>
          <a:ea typeface="+mn-ea"/>
          <a:cs typeface="+mn-cs"/>
        </a:defRPr>
      </a:lvl4pPr>
      <a:lvl5pPr marL="2056668" indent="-228520" algn="l" defTabSz="91407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5.png"/><Relationship Id="rId18" Type="http://schemas.openxmlformats.org/officeDocument/2006/relationships/hyperlink" Target="http://www.evansservices.com/Home.aspx" TargetMode="External"/><Relationship Id="rId3" Type="http://schemas.openxmlformats.org/officeDocument/2006/relationships/image" Target="../media/image27.png"/><Relationship Id="rId21" Type="http://schemas.openxmlformats.org/officeDocument/2006/relationships/image" Target="../media/image40.jpeg"/><Relationship Id="rId7" Type="http://schemas.openxmlformats.org/officeDocument/2006/relationships/image" Target="../media/image31.jpeg"/><Relationship Id="rId12" Type="http://schemas.openxmlformats.org/officeDocument/2006/relationships/image" Target="../media/image34.jpeg"/><Relationship Id="rId17" Type="http://schemas.openxmlformats.org/officeDocument/2006/relationships/image" Target="../media/image38.jpeg"/><Relationship Id="rId2" Type="http://schemas.openxmlformats.org/officeDocument/2006/relationships/image" Target="../media/image26.jpeg"/><Relationship Id="rId16" Type="http://schemas.openxmlformats.org/officeDocument/2006/relationships/hyperlink" Target="http://www.hallmark-ac.com/Home.aspx" TargetMode="External"/><Relationship Id="rId20" Type="http://schemas.openxmlformats.org/officeDocument/2006/relationships/hyperlink" Target="http://www.vanscomfortemp.com/Home.aspx" TargetMode="External"/><Relationship Id="rId1" Type="http://schemas.openxmlformats.org/officeDocument/2006/relationships/slideLayout" Target="../slideLayouts/slideLayout35.xml"/><Relationship Id="rId6" Type="http://schemas.openxmlformats.org/officeDocument/2006/relationships/image" Target="../media/image30.png"/><Relationship Id="rId11" Type="http://schemas.openxmlformats.org/officeDocument/2006/relationships/hyperlink" Target="http://www.thankyoumistersparky.com/" TargetMode="External"/><Relationship Id="rId24" Type="http://schemas.openxmlformats.org/officeDocument/2006/relationships/image" Target="../media/image42.jpeg"/><Relationship Id="rId5" Type="http://schemas.openxmlformats.org/officeDocument/2006/relationships/image" Target="../media/image29.png"/><Relationship Id="rId15" Type="http://schemas.openxmlformats.org/officeDocument/2006/relationships/image" Target="../media/image37.png"/><Relationship Id="rId23" Type="http://schemas.openxmlformats.org/officeDocument/2006/relationships/image" Target="../media/image41.jpeg"/><Relationship Id="rId10" Type="http://schemas.openxmlformats.org/officeDocument/2006/relationships/image" Target="../media/image33.jpeg"/><Relationship Id="rId19" Type="http://schemas.openxmlformats.org/officeDocument/2006/relationships/image" Target="../media/image39.jpeg"/><Relationship Id="rId4" Type="http://schemas.openxmlformats.org/officeDocument/2006/relationships/image" Target="../media/image28.jpeg"/><Relationship Id="rId9" Type="http://schemas.openxmlformats.org/officeDocument/2006/relationships/hyperlink" Target="http://www.airtronindy.com/Home.aspx" TargetMode="External"/><Relationship Id="rId14" Type="http://schemas.openxmlformats.org/officeDocument/2006/relationships/image" Target="../media/image36.png"/><Relationship Id="rId22" Type="http://schemas.openxmlformats.org/officeDocument/2006/relationships/hyperlink" Target="http://www.mastershomeservices.com/Home.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219" y="846667"/>
            <a:ext cx="7913163" cy="2286000"/>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lumMod val="10000"/>
                  </a:schemeClr>
                </a:solidFill>
              </a:rPr>
              <a:t/>
            </a:r>
            <a:br>
              <a:rPr lang="en-US" dirty="0" smtClean="0">
                <a:solidFill>
                  <a:schemeClr val="bg1">
                    <a:lumMod val="10000"/>
                  </a:schemeClr>
                </a:solidFill>
              </a:rPr>
            </a:br>
            <a:r>
              <a:rPr lang="en-US" dirty="0" smtClean="0">
                <a:solidFill>
                  <a:schemeClr val="bg1">
                    <a:lumMod val="10000"/>
                  </a:schemeClr>
                </a:solidFill>
              </a:rPr>
              <a:t>Regulatory Flexibility Committee</a:t>
            </a:r>
            <a:br>
              <a:rPr lang="en-US" dirty="0" smtClean="0">
                <a:solidFill>
                  <a:schemeClr val="bg1">
                    <a:lumMod val="10000"/>
                  </a:schemeClr>
                </a:solidFill>
              </a:rPr>
            </a:br>
            <a:r>
              <a:rPr lang="en-US" sz="2667" dirty="0" smtClean="0"/>
              <a:t>September 18, 2013</a:t>
            </a:r>
            <a:r>
              <a:rPr lang="en-US" dirty="0" smtClean="0"/>
              <a:t/>
            </a:r>
            <a:br>
              <a:rPr lang="en-US" dirty="0" smtClean="0"/>
            </a:br>
            <a:r>
              <a:rPr lang="en-US" dirty="0" smtClean="0"/>
              <a:t/>
            </a:r>
            <a:br>
              <a:rPr lang="en-US" dirty="0" smtClean="0"/>
            </a:br>
            <a:endParaRPr lang="en-US" sz="2222" dirty="0"/>
          </a:p>
        </p:txBody>
      </p:sp>
      <p:sp>
        <p:nvSpPr>
          <p:cNvPr id="3" name="Subtitle 2"/>
          <p:cNvSpPr>
            <a:spLocks noGrp="1"/>
          </p:cNvSpPr>
          <p:nvPr>
            <p:ph type="subTitle" idx="1"/>
          </p:nvPr>
        </p:nvSpPr>
        <p:spPr>
          <a:xfrm>
            <a:off x="798330" y="3147194"/>
            <a:ext cx="7216434" cy="1614679"/>
          </a:xfrm>
        </p:spPr>
        <p:txBody>
          <a:bodyPr/>
          <a:lstStyle/>
          <a:p>
            <a:r>
              <a:rPr lang="en-US" sz="2000" b="1" dirty="0" smtClean="0"/>
              <a:t>Direct Energy</a:t>
            </a:r>
          </a:p>
          <a:p>
            <a:r>
              <a:rPr lang="en-US" sz="2000" dirty="0" smtClean="0"/>
              <a:t>Joe Clark</a:t>
            </a:r>
          </a:p>
          <a:p>
            <a:r>
              <a:rPr lang="en-US" sz="2000" dirty="0" smtClean="0"/>
              <a:t>Manager, Government &amp;  Regulatory Affairs</a:t>
            </a:r>
          </a:p>
          <a:p>
            <a:endParaRPr lang="en-US" dirty="0"/>
          </a:p>
        </p:txBody>
      </p:sp>
      <p:sp>
        <p:nvSpPr>
          <p:cNvPr id="11" name="TextBox 10"/>
          <p:cNvSpPr txBox="1"/>
          <p:nvPr/>
        </p:nvSpPr>
        <p:spPr>
          <a:xfrm>
            <a:off x="6096000" y="0"/>
            <a:ext cx="3047999" cy="524933"/>
          </a:xfrm>
          <a:prstGeom prst="rect">
            <a:avLst/>
          </a:prstGeom>
          <a:solidFill>
            <a:schemeClr val="accent2"/>
          </a:solidFill>
        </p:spPr>
        <p:txBody>
          <a:bodyPr wrap="square" lIns="45720" rIns="45720" rtlCol="0">
            <a:spAutoFit/>
          </a:bodyPr>
          <a:lstStyle/>
          <a:p>
            <a:endParaRPr lang="en-US" sz="2000" dirty="0">
              <a:solidFill>
                <a:prstClr val="black"/>
              </a:solidFill>
            </a:endParaRPr>
          </a:p>
        </p:txBody>
      </p:sp>
    </p:spTree>
    <p:extLst>
      <p:ext uri="{BB962C8B-B14F-4D97-AF65-F5344CB8AC3E}">
        <p14:creationId xmlns:p14="http://schemas.microsoft.com/office/powerpoint/2010/main" val="22273259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Innovative Products for Customers</a:t>
            </a:r>
            <a:endParaRPr lang="en-US"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69" y="1524000"/>
            <a:ext cx="3347252" cy="452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C:\Users\AOehler\AppData\Local\Microsoft\Windows\Temporary Internet Files\Content.Outlook\39W2UIE9\85001541 Free Saturday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90103"/>
            <a:ext cx="3399386" cy="47840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654800"/>
            <a:ext cx="1828799" cy="203200"/>
          </a:xfrm>
          <a:prstGeom prst="rect">
            <a:avLst/>
          </a:prstGeom>
          <a:solidFill>
            <a:schemeClr val="tx2"/>
          </a:solidFill>
          <a:ln>
            <a:solidFill>
              <a:schemeClr val="tx2"/>
            </a:solidFill>
          </a:ln>
        </p:spPr>
        <p:txBody>
          <a:bodyPr wrap="square" lIns="45720" rIns="45720" rtlCol="0">
            <a:spAutoFit/>
          </a:bodyPr>
          <a:lstStyle/>
          <a:p>
            <a:endParaRPr lang="en-US" sz="2000" dirty="0">
              <a:solidFill>
                <a:prstClr val="black"/>
              </a:solidFill>
            </a:endParaRPr>
          </a:p>
        </p:txBody>
      </p:sp>
    </p:spTree>
    <p:extLst>
      <p:ext uri="{BB962C8B-B14F-4D97-AF65-F5344CB8AC3E}">
        <p14:creationId xmlns:p14="http://schemas.microsoft.com/office/powerpoint/2010/main" val="25014106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1203"/>
            <a:ext cx="8229600" cy="984900"/>
          </a:xfrm>
        </p:spPr>
        <p:txBody>
          <a:bodyPr>
            <a:normAutofit/>
          </a:bodyPr>
          <a:lstStyle/>
          <a:p>
            <a:pPr algn="l"/>
            <a:r>
              <a:rPr lang="en-US" sz="1900" b="1" dirty="0" smtClean="0">
                <a:solidFill>
                  <a:srgbClr val="FF6600"/>
                </a:solidFill>
                <a:latin typeface="Arial" pitchFamily="34" charset="0"/>
                <a:cs typeface="Arial" pitchFamily="34" charset="0"/>
              </a:rPr>
              <a:t>Downstream</a:t>
            </a:r>
            <a:r>
              <a:rPr lang="en-US" sz="2800" b="1" dirty="0" smtClean="0">
                <a:solidFill>
                  <a:srgbClr val="FF6600"/>
                </a:solidFill>
                <a:latin typeface="Arial" pitchFamily="34" charset="0"/>
                <a:cs typeface="Arial" pitchFamily="34" charset="0"/>
              </a:rPr>
              <a:t/>
            </a:r>
            <a:br>
              <a:rPr lang="en-US" sz="2800" b="1" dirty="0" smtClean="0">
                <a:solidFill>
                  <a:srgbClr val="FF6600"/>
                </a:solidFill>
                <a:latin typeface="Arial" pitchFamily="34" charset="0"/>
                <a:cs typeface="Arial" pitchFamily="34" charset="0"/>
              </a:rPr>
            </a:br>
            <a:r>
              <a:rPr lang="en-US" sz="2200" b="1" dirty="0" smtClean="0">
                <a:solidFill>
                  <a:srgbClr val="FF6600"/>
                </a:solidFill>
                <a:latin typeface="Arial" pitchFamily="34" charset="0"/>
                <a:cs typeface="Arial" pitchFamily="34" charset="0"/>
              </a:rPr>
              <a:t>Our retail brands across North America</a:t>
            </a:r>
            <a:endParaRPr lang="en-US" sz="2200" b="1" dirty="0">
              <a:solidFill>
                <a:srgbClr val="FF6600"/>
              </a:solidFill>
              <a:latin typeface="Arial" pitchFamily="34" charset="0"/>
              <a:cs typeface="Arial" pitchFamily="34" charset="0"/>
            </a:endParaRPr>
          </a:p>
        </p:txBody>
      </p:sp>
      <p:sp>
        <p:nvSpPr>
          <p:cNvPr id="7" name="Text Box 18"/>
          <p:cNvSpPr txBox="1">
            <a:spLocks noChangeArrowheads="1"/>
          </p:cNvSpPr>
          <p:nvPr/>
        </p:nvSpPr>
        <p:spPr bwMode="gray">
          <a:xfrm>
            <a:off x="0" y="1116103"/>
            <a:ext cx="2439988" cy="701675"/>
          </a:xfrm>
          <a:prstGeom prst="rect">
            <a:avLst/>
          </a:prstGeom>
          <a:solidFill>
            <a:srgbClr val="FF6600"/>
          </a:solidFill>
          <a:ln w="9525" algn="ctr">
            <a:solidFill>
              <a:srgbClr val="FF66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hangingPunct="1">
              <a:spcBef>
                <a:spcPct val="50000"/>
              </a:spcBef>
            </a:pPr>
            <a:r>
              <a:rPr lang="en-CA" sz="4000" b="1" dirty="0">
                <a:solidFill>
                  <a:prstClr val="white"/>
                </a:solidFill>
                <a:ea typeface="ＭＳ Ｐゴシック" charset="-128"/>
              </a:rPr>
              <a:t>Energy</a:t>
            </a:r>
            <a:endParaRPr lang="en-US" sz="4000" b="1" dirty="0">
              <a:solidFill>
                <a:prstClr val="white"/>
              </a:solidFill>
              <a:ea typeface="ＭＳ Ｐゴシック" charset="-128"/>
            </a:endParaRPr>
          </a:p>
        </p:txBody>
      </p:sp>
      <p:sp>
        <p:nvSpPr>
          <p:cNvPr id="8" name="Text Box 17"/>
          <p:cNvSpPr txBox="1">
            <a:spLocks noChangeArrowheads="1"/>
          </p:cNvSpPr>
          <p:nvPr/>
        </p:nvSpPr>
        <p:spPr bwMode="gray">
          <a:xfrm>
            <a:off x="2438400" y="1116103"/>
            <a:ext cx="6705600" cy="701675"/>
          </a:xfrm>
          <a:prstGeom prst="rect">
            <a:avLst/>
          </a:prstGeom>
          <a:solidFill>
            <a:srgbClr val="FF6600"/>
          </a:solidFill>
          <a:ln w="9525" algn="ctr">
            <a:solidFill>
              <a:srgbClr val="FF66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hangingPunct="1">
              <a:spcBef>
                <a:spcPct val="50000"/>
              </a:spcBef>
            </a:pPr>
            <a:r>
              <a:rPr lang="en-CA" sz="4000" b="1" dirty="0">
                <a:solidFill>
                  <a:prstClr val="white"/>
                </a:solidFill>
                <a:ea typeface="ＭＳ Ｐゴシック" charset="-128"/>
              </a:rPr>
              <a:t>Services</a:t>
            </a:r>
            <a:endParaRPr lang="en-US" sz="4000" b="1" dirty="0">
              <a:solidFill>
                <a:prstClr val="white"/>
              </a:solidFill>
              <a:ea typeface="ＭＳ Ｐゴシック" charset="-128"/>
            </a:endParaRPr>
          </a:p>
        </p:txBody>
      </p:sp>
      <p:sp>
        <p:nvSpPr>
          <p:cNvPr id="9" name="Line 19"/>
          <p:cNvSpPr>
            <a:spLocks noChangeShapeType="1"/>
          </p:cNvSpPr>
          <p:nvPr/>
        </p:nvSpPr>
        <p:spPr bwMode="gray">
          <a:xfrm>
            <a:off x="2422526" y="1116103"/>
            <a:ext cx="17462" cy="4657168"/>
          </a:xfrm>
          <a:prstGeom prst="line">
            <a:avLst/>
          </a:prstGeom>
          <a:noFill/>
          <a:ln w="34925">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en-US" dirty="0">
              <a:solidFill>
                <a:prstClr val="black"/>
              </a:solidFill>
            </a:endParaRPr>
          </a:p>
        </p:txBody>
      </p:sp>
      <p:pic>
        <p:nvPicPr>
          <p:cNvPr id="10" name="Picture 21" descr="I:\Image Library\Brand Logos\DE Logo - NEW\DE_Blue Horizont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2772"/>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wtu_color_l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63563" y="2537201"/>
            <a:ext cx="1317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I:\Image Library\Brand Logos\DER\Gateway\GES LOGO 2010-CMYK no ta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 y="3675627"/>
            <a:ext cx="2187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88" y="4872323"/>
            <a:ext cx="1644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38" y="2303463"/>
            <a:ext cx="11715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I:\Image Library\Brand Logos\DER\First Choice Power\First Choice Power 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4408585"/>
            <a:ext cx="21336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C. A. Woo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2438400" y="2084297"/>
            <a:ext cx="24955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Airtron Heating &amp; Air Conditioning">
            <a:hlinkClick r:id="rId9" tooltip="Airtron Heating &amp; Air Conditioning"/>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gray">
          <a:xfrm>
            <a:off x="4800600" y="2124639"/>
            <a:ext cx="1905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pic_mse_01">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gray">
          <a:xfrm>
            <a:off x="6910388" y="1853636"/>
            <a:ext cx="1917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0875" y="2878138"/>
            <a:ext cx="17383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69125" y="3689914"/>
            <a:ext cx="18383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35719" y="4536774"/>
            <a:ext cx="1467037" cy="7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4" descr="Hallmark">
            <a:hlinkClick r:id="rId16" tooltip="Hallmark"/>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a:off x="2667000" y="2935949"/>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Evans Services">
            <a:hlinkClick r:id="rId18" tooltip="Evans Services"/>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gray">
          <a:xfrm>
            <a:off x="4876800" y="2971807"/>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Vans Comfortemp">
            <a:hlinkClick r:id="rId20" tooltip="Vans Comforte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gray">
          <a:xfrm>
            <a:off x="4917142" y="3765188"/>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descr="Masters Home Services">
            <a:hlinkClick r:id="rId22" tooltip="Masters Home Services"/>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gray">
          <a:xfrm>
            <a:off x="2667000" y="3747259"/>
            <a:ext cx="1905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66561" y="4491330"/>
            <a:ext cx="2362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2"/>
          <p:cNvSpPr txBox="1">
            <a:spLocks noChangeArrowheads="1"/>
          </p:cNvSpPr>
          <p:nvPr/>
        </p:nvSpPr>
        <p:spPr bwMode="auto">
          <a:xfrm>
            <a:off x="2608356" y="5283485"/>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r>
              <a:rPr lang="en-US" sz="1100" dirty="0">
                <a:solidFill>
                  <a:prstClr val="black">
                    <a:lumMod val="65000"/>
                    <a:lumOff val="35000"/>
                  </a:prstClr>
                </a:solidFill>
              </a:rPr>
              <a:t>Note: Brands indicated are either registered trademarks, trademarks and/or trade names used by or under license from Centrica plc and/or its various subsidiaries and affiliated entities.</a:t>
            </a:r>
          </a:p>
          <a:p>
            <a:pPr defTabSz="457200" eaLnBrk="1" hangingPunct="1"/>
            <a:endParaRPr lang="en-US" dirty="0">
              <a:solidFill>
                <a:prstClr val="black"/>
              </a:solidFill>
            </a:endParaRPr>
          </a:p>
        </p:txBody>
      </p:sp>
    </p:spTree>
    <p:extLst>
      <p:ext uri="{BB962C8B-B14F-4D97-AF65-F5344CB8AC3E}">
        <p14:creationId xmlns:p14="http://schemas.microsoft.com/office/powerpoint/2010/main" val="3011069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971800"/>
            <a:ext cx="8438320" cy="664008"/>
          </a:xfrm>
        </p:spPr>
        <p:txBody>
          <a:bodyPr/>
          <a:lstStyle/>
          <a:p>
            <a:pPr algn="ctr"/>
            <a:r>
              <a:rPr lang="en-US" sz="4000" dirty="0" smtClean="0"/>
              <a:t>Voice of the Customer</a:t>
            </a:r>
            <a:br>
              <a:rPr lang="en-US" sz="4000" dirty="0" smtClean="0"/>
            </a:br>
            <a:r>
              <a:rPr lang="en-US" sz="4000" dirty="0"/>
              <a:t/>
            </a:r>
            <a:br>
              <a:rPr lang="en-US" sz="4000" dirty="0"/>
            </a:br>
            <a:r>
              <a:rPr lang="en-US" sz="4000" i="1" dirty="0" smtClean="0"/>
              <a:t>A Dog’s Life</a:t>
            </a:r>
            <a:r>
              <a:rPr lang="en-US" sz="4000" dirty="0" smtClean="0"/>
              <a:t/>
            </a:r>
            <a:br>
              <a:rPr lang="en-US" sz="4000" dirty="0" smtClean="0"/>
            </a:br>
            <a:r>
              <a:rPr lang="en-US" sz="4000" dirty="0"/>
              <a:t/>
            </a:r>
            <a:br>
              <a:rPr lang="en-US" sz="4000" dirty="0"/>
            </a:br>
            <a:r>
              <a:rPr lang="en-US" sz="2600" dirty="0"/>
              <a:t>http://www.youtube.com/user/TheDirectEnergy</a:t>
            </a:r>
            <a:r>
              <a:rPr lang="en-US" sz="4000" dirty="0" smtClean="0"/>
              <a:t/>
            </a:r>
            <a:br>
              <a:rPr lang="en-US" sz="4000" dirty="0" smtClean="0"/>
            </a:br>
            <a:endParaRPr lang="en-US" sz="4000" dirty="0"/>
          </a:p>
        </p:txBody>
      </p:sp>
    </p:spTree>
    <p:extLst>
      <p:ext uri="{BB962C8B-B14F-4D97-AF65-F5344CB8AC3E}">
        <p14:creationId xmlns:p14="http://schemas.microsoft.com/office/powerpoint/2010/main" val="39152639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Grp="1" noChangeArrowheads="1"/>
          </p:cNvSpPr>
          <p:nvPr>
            <p:ph type="title"/>
          </p:nvPr>
        </p:nvSpPr>
        <p:spPr bwMode="gray">
          <a:xfrm>
            <a:off x="381000" y="398032"/>
            <a:ext cx="8356600" cy="355675"/>
          </a:xfrm>
        </p:spPr>
        <p:txBody>
          <a:bodyPr lIns="0" tIns="0" rIns="0" bIns="0" anchor="ctr"/>
          <a:lstStyle/>
          <a:p>
            <a:r>
              <a:rPr lang="en-CA" sz="1800" dirty="0"/>
              <a:t/>
            </a:r>
            <a:br>
              <a:rPr lang="en-CA" sz="1800" dirty="0"/>
            </a:br>
            <a:r>
              <a:rPr lang="en-CA" sz="1800" dirty="0"/>
              <a:t> Direct Energy’s role within Centrica </a:t>
            </a:r>
          </a:p>
        </p:txBody>
      </p:sp>
      <p:sp>
        <p:nvSpPr>
          <p:cNvPr id="26" name="Rectangle 3"/>
          <p:cNvSpPr>
            <a:spLocks noChangeArrowheads="1"/>
          </p:cNvSpPr>
          <p:nvPr/>
        </p:nvSpPr>
        <p:spPr bwMode="gray">
          <a:xfrm>
            <a:off x="3801051" y="1156747"/>
            <a:ext cx="1768475" cy="854075"/>
          </a:xfrm>
          <a:prstGeom prst="rect">
            <a:avLst/>
          </a:prstGeom>
          <a:solidFill>
            <a:schemeClr val="bg2"/>
          </a:solidFill>
          <a:ln w="19050" algn="ctr">
            <a:solidFill>
              <a:srgbClr val="0033CC"/>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576" tIns="36576" rIns="36576" bIns="36576" anchor="ctr"/>
          <a:lstStyle/>
          <a:p>
            <a:pPr algn="ctr" defTabSz="852488" eaLnBrk="0" hangingPunct="0">
              <a:spcBef>
                <a:spcPct val="40000"/>
              </a:spcBef>
              <a:buClr>
                <a:prstClr val="black"/>
              </a:buClr>
              <a:buFont typeface="Verdana" pitchFamily="34" charset="0"/>
              <a:buNone/>
            </a:pPr>
            <a:r>
              <a:rPr lang="en-CA" sz="2000" dirty="0">
                <a:solidFill>
                  <a:srgbClr val="DDDDDD"/>
                </a:solidFill>
                <a:ea typeface="ＭＳ Ｐゴシック" charset="-128"/>
              </a:rPr>
              <a:t>Centrica PLC</a:t>
            </a:r>
          </a:p>
        </p:txBody>
      </p:sp>
      <p:sp>
        <p:nvSpPr>
          <p:cNvPr id="27" name="Rectangle 9"/>
          <p:cNvSpPr>
            <a:spLocks noChangeArrowheads="1"/>
          </p:cNvSpPr>
          <p:nvPr/>
        </p:nvSpPr>
        <p:spPr bwMode="gray">
          <a:xfrm>
            <a:off x="4834433" y="2248044"/>
            <a:ext cx="1400175" cy="679450"/>
          </a:xfrm>
          <a:prstGeom prst="rect">
            <a:avLst/>
          </a:prstGeom>
          <a:solidFill>
            <a:srgbClr val="FF6600"/>
          </a:solidFill>
          <a:ln w="19050" algn="ctr">
            <a:solidFill>
              <a:srgbClr val="FF66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576" tIns="36576" rIns="36576" bIns="36576" anchor="ctr"/>
          <a:lstStyle/>
          <a:p>
            <a:pPr algn="ctr" defTabSz="852488" eaLnBrk="0" hangingPunct="0">
              <a:buClr>
                <a:prstClr val="black"/>
              </a:buClr>
              <a:buFont typeface="Verdana" pitchFamily="34" charset="0"/>
              <a:buNone/>
            </a:pPr>
            <a:r>
              <a:rPr lang="en-CA" sz="1400" dirty="0">
                <a:solidFill>
                  <a:srgbClr val="DDDDDD"/>
                </a:solidFill>
                <a:ea typeface="ＭＳ Ｐゴシック" charset="-128"/>
              </a:rPr>
              <a:t>Natural Gas Storage</a:t>
            </a:r>
          </a:p>
        </p:txBody>
      </p:sp>
      <p:sp>
        <p:nvSpPr>
          <p:cNvPr id="28" name="Rectangle 10"/>
          <p:cNvSpPr>
            <a:spLocks noChangeArrowheads="1"/>
          </p:cNvSpPr>
          <p:nvPr/>
        </p:nvSpPr>
        <p:spPr bwMode="gray">
          <a:xfrm>
            <a:off x="3166743" y="2248044"/>
            <a:ext cx="1400175" cy="679450"/>
          </a:xfrm>
          <a:prstGeom prst="rect">
            <a:avLst/>
          </a:prstGeom>
          <a:solidFill>
            <a:srgbClr val="FF6600"/>
          </a:solidFill>
          <a:ln w="19050" algn="ctr">
            <a:solidFill>
              <a:srgbClr val="FF66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576" tIns="36576" rIns="36576" bIns="36576" anchor="ctr"/>
          <a:lstStyle/>
          <a:p>
            <a:pPr algn="ctr" defTabSz="852488" eaLnBrk="0" hangingPunct="0">
              <a:buClr>
                <a:prstClr val="black"/>
              </a:buClr>
              <a:buFont typeface="Verdana" pitchFamily="34" charset="0"/>
              <a:buNone/>
            </a:pPr>
            <a:r>
              <a:rPr lang="en-CA" sz="1400">
                <a:solidFill>
                  <a:srgbClr val="DDDDDD"/>
                </a:solidFill>
                <a:ea typeface="ＭＳ Ｐゴシック" charset="-128"/>
              </a:rPr>
              <a:t>UK Downstream</a:t>
            </a:r>
          </a:p>
        </p:txBody>
      </p:sp>
      <p:sp>
        <p:nvSpPr>
          <p:cNvPr id="29" name="Rectangle 11"/>
          <p:cNvSpPr>
            <a:spLocks noChangeArrowheads="1"/>
          </p:cNvSpPr>
          <p:nvPr/>
        </p:nvSpPr>
        <p:spPr bwMode="gray">
          <a:xfrm>
            <a:off x="1457005" y="2248044"/>
            <a:ext cx="1400175" cy="679450"/>
          </a:xfrm>
          <a:prstGeom prst="rect">
            <a:avLst/>
          </a:prstGeom>
          <a:solidFill>
            <a:srgbClr val="FF6600"/>
          </a:solidFill>
          <a:ln w="19050" algn="ctr">
            <a:solidFill>
              <a:srgbClr val="FF66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576" tIns="36576" rIns="36576" bIns="36576" anchor="ctr"/>
          <a:lstStyle/>
          <a:p>
            <a:pPr algn="ctr" defTabSz="852488" eaLnBrk="0" hangingPunct="0">
              <a:buClr>
                <a:prstClr val="black"/>
              </a:buClr>
              <a:buFont typeface="Verdana" pitchFamily="34" charset="0"/>
              <a:buNone/>
            </a:pPr>
            <a:r>
              <a:rPr lang="en-CA" sz="1400" dirty="0">
                <a:solidFill>
                  <a:srgbClr val="DDDDDD"/>
                </a:solidFill>
                <a:ea typeface="ＭＳ Ｐゴシック" charset="-128"/>
              </a:rPr>
              <a:t>UK Upstream</a:t>
            </a:r>
          </a:p>
        </p:txBody>
      </p:sp>
      <p:sp>
        <p:nvSpPr>
          <p:cNvPr id="30" name="Rectangle 12"/>
          <p:cNvSpPr>
            <a:spLocks noChangeArrowheads="1"/>
          </p:cNvSpPr>
          <p:nvPr/>
        </p:nvSpPr>
        <p:spPr bwMode="gray">
          <a:xfrm>
            <a:off x="6581455" y="2248044"/>
            <a:ext cx="1400175" cy="679450"/>
          </a:xfrm>
          <a:prstGeom prst="rect">
            <a:avLst/>
          </a:prstGeom>
          <a:solidFill>
            <a:srgbClr val="FF6600"/>
          </a:solidFill>
          <a:ln w="19050" algn="ctr">
            <a:solidFill>
              <a:srgbClr val="FF66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576" tIns="36576" rIns="36576" bIns="36576" anchor="ctr"/>
          <a:lstStyle/>
          <a:p>
            <a:pPr algn="ctr" defTabSz="852488" eaLnBrk="0" hangingPunct="0">
              <a:buClr>
                <a:prstClr val="black"/>
              </a:buClr>
              <a:buFont typeface="Verdana" pitchFamily="34" charset="0"/>
              <a:buNone/>
            </a:pPr>
            <a:r>
              <a:rPr lang="en-CA" sz="1400">
                <a:solidFill>
                  <a:srgbClr val="DDDDDD"/>
                </a:solidFill>
                <a:ea typeface="ＭＳ Ｐゴシック" charset="-128"/>
              </a:rPr>
              <a:t>North America</a:t>
            </a:r>
          </a:p>
        </p:txBody>
      </p:sp>
      <p:pic>
        <p:nvPicPr>
          <p:cNvPr id="31" name="Picture 9"/>
          <p:cNvPicPr>
            <a:picLocks noChangeAspect="1" noChangeArrowheads="1"/>
          </p:cNvPicPr>
          <p:nvPr/>
        </p:nvPicPr>
        <p:blipFill>
          <a:blip r:embed="rId3" cstate="screen"/>
          <a:srcRect l="11996"/>
          <a:stretch>
            <a:fillRect/>
          </a:stretch>
        </p:blipFill>
        <p:spPr bwMode="auto">
          <a:xfrm>
            <a:off x="3042748" y="3033857"/>
            <a:ext cx="1560513" cy="536575"/>
          </a:xfrm>
          <a:prstGeom prst="rect">
            <a:avLst/>
          </a:prstGeom>
          <a:noFill/>
          <a:ln w="9525">
            <a:noFill/>
            <a:miter lim="800000"/>
            <a:headEnd/>
            <a:tailEnd/>
          </a:ln>
        </p:spPr>
      </p:pic>
      <p:pic>
        <p:nvPicPr>
          <p:cNvPr id="33" name="Picture 12" descr="Centrica Energy"/>
          <p:cNvPicPr>
            <a:picLocks noChangeAspect="1" noChangeArrowheads="1"/>
          </p:cNvPicPr>
          <p:nvPr/>
        </p:nvPicPr>
        <p:blipFill>
          <a:blip r:embed="rId4" cstate="screen"/>
          <a:srcRect/>
          <a:stretch>
            <a:fillRect/>
          </a:stretch>
        </p:blipFill>
        <p:spPr bwMode="auto">
          <a:xfrm>
            <a:off x="1582248" y="3171970"/>
            <a:ext cx="1068388" cy="373062"/>
          </a:xfrm>
          <a:prstGeom prst="rect">
            <a:avLst/>
          </a:prstGeom>
          <a:noFill/>
          <a:ln w="9525">
            <a:noFill/>
            <a:miter lim="800000"/>
            <a:headEnd/>
            <a:tailEnd/>
          </a:ln>
        </p:spPr>
      </p:pic>
      <p:pic>
        <p:nvPicPr>
          <p:cNvPr id="34" name="Picture 15" descr="CentricaStorage_CMYK_POS"/>
          <p:cNvPicPr>
            <a:picLocks noChangeAspect="1" noChangeArrowheads="1"/>
          </p:cNvPicPr>
          <p:nvPr/>
        </p:nvPicPr>
        <p:blipFill>
          <a:blip r:embed="rId5" cstate="screen"/>
          <a:srcRect/>
          <a:stretch>
            <a:fillRect/>
          </a:stretch>
        </p:blipFill>
        <p:spPr bwMode="auto">
          <a:xfrm>
            <a:off x="4923936" y="3124200"/>
            <a:ext cx="1216025" cy="420832"/>
          </a:xfrm>
          <a:prstGeom prst="rect">
            <a:avLst/>
          </a:prstGeom>
          <a:noFill/>
          <a:ln w="9525">
            <a:noFill/>
            <a:miter lim="800000"/>
            <a:headEnd/>
            <a:tailEnd/>
          </a:ln>
        </p:spPr>
      </p:pic>
      <p:sp>
        <p:nvSpPr>
          <p:cNvPr id="35" name="Rectangle 3"/>
          <p:cNvSpPr txBox="1">
            <a:spLocks noChangeArrowheads="1"/>
          </p:cNvSpPr>
          <p:nvPr/>
        </p:nvSpPr>
        <p:spPr>
          <a:xfrm>
            <a:off x="457200" y="3807725"/>
            <a:ext cx="8229600" cy="2318439"/>
          </a:xfrm>
          <a:prstGeom prst="rect">
            <a:avLst/>
          </a:prstGeom>
        </p:spPr>
        <p:txBody>
          <a:bodyPr/>
          <a:lstStyle/>
          <a:p>
            <a:pPr marL="225425" indent="-225425">
              <a:spcBef>
                <a:spcPct val="30000"/>
              </a:spcBef>
              <a:buClr>
                <a:srgbClr val="FF6600"/>
              </a:buClr>
              <a:buFont typeface="Wingdings" pitchFamily="2" charset="2"/>
              <a:buChar char="§"/>
            </a:pPr>
            <a:r>
              <a:rPr lang="en-US" sz="1600" b="1" dirty="0">
                <a:solidFill>
                  <a:prstClr val="black"/>
                </a:solidFill>
                <a:cs typeface="Arial" charset="0"/>
              </a:rPr>
              <a:t>Direct Energy </a:t>
            </a:r>
            <a:r>
              <a:rPr lang="en-US" sz="1600" dirty="0">
                <a:solidFill>
                  <a:prstClr val="black"/>
                </a:solidFill>
                <a:cs typeface="Arial" charset="0"/>
              </a:rPr>
              <a:t>is a core part of Centrica plc (LSE:CNA)</a:t>
            </a:r>
          </a:p>
          <a:p>
            <a:pPr marL="225425" indent="-225425">
              <a:spcBef>
                <a:spcPct val="30000"/>
              </a:spcBef>
              <a:buClr>
                <a:srgbClr val="FF6600"/>
              </a:buClr>
              <a:buFont typeface="Wingdings" pitchFamily="2" charset="2"/>
              <a:buChar char="§"/>
            </a:pPr>
            <a:r>
              <a:rPr lang="en-US" sz="1600" dirty="0">
                <a:solidFill>
                  <a:prstClr val="black"/>
                </a:solidFill>
                <a:cs typeface="Arial" charset="0"/>
              </a:rPr>
              <a:t>Centrica is one of the world's leading integrated energy companies with a market cap. of approx. US$28 billion and a credit rating of  A3 (</a:t>
            </a:r>
            <a:r>
              <a:rPr lang="en-US" sz="1600" dirty="0" err="1">
                <a:solidFill>
                  <a:prstClr val="black"/>
                </a:solidFill>
                <a:cs typeface="Arial" charset="0"/>
              </a:rPr>
              <a:t>Moodys</a:t>
            </a:r>
            <a:r>
              <a:rPr lang="en-US" sz="1600" dirty="0">
                <a:solidFill>
                  <a:prstClr val="black"/>
                </a:solidFill>
                <a:cs typeface="Arial" charset="0"/>
              </a:rPr>
              <a:t>) and A- (Standard &amp; </a:t>
            </a:r>
            <a:r>
              <a:rPr lang="en-US" sz="1600" dirty="0" err="1">
                <a:solidFill>
                  <a:prstClr val="black"/>
                </a:solidFill>
                <a:cs typeface="Arial" charset="0"/>
              </a:rPr>
              <a:t>Poors</a:t>
            </a:r>
            <a:r>
              <a:rPr lang="en-US" sz="1600" dirty="0">
                <a:solidFill>
                  <a:prstClr val="black"/>
                </a:solidFill>
                <a:cs typeface="Arial" charset="0"/>
              </a:rPr>
              <a:t>)</a:t>
            </a:r>
          </a:p>
          <a:p>
            <a:pPr marL="225425" indent="-225425">
              <a:spcBef>
                <a:spcPct val="30000"/>
              </a:spcBef>
              <a:buClr>
                <a:srgbClr val="FF6600"/>
              </a:buClr>
              <a:buFont typeface="Wingdings" pitchFamily="2" charset="2"/>
              <a:buChar char="§"/>
            </a:pPr>
            <a:r>
              <a:rPr lang="en-US" sz="1600" dirty="0">
                <a:solidFill>
                  <a:prstClr val="black"/>
                </a:solidFill>
                <a:cs typeface="Arial" charset="0"/>
              </a:rPr>
              <a:t>Over 30 million customers and +39,000 employees worldwide</a:t>
            </a:r>
          </a:p>
          <a:p>
            <a:pPr marL="225425" indent="-225425">
              <a:spcBef>
                <a:spcPct val="30000"/>
              </a:spcBef>
              <a:buClr>
                <a:srgbClr val="FF6600"/>
              </a:buClr>
              <a:buFont typeface="Wingdings" pitchFamily="2" charset="2"/>
              <a:buChar char="§"/>
            </a:pPr>
            <a:r>
              <a:rPr lang="en-US" sz="1600" dirty="0">
                <a:solidFill>
                  <a:prstClr val="black"/>
                </a:solidFill>
                <a:cs typeface="Arial" charset="0"/>
              </a:rPr>
              <a:t>A top 30 FTSE100 company, a long-standing member of the Global 500</a:t>
            </a:r>
          </a:p>
          <a:p>
            <a:pPr marL="225425" indent="-225425">
              <a:spcBef>
                <a:spcPct val="30000"/>
              </a:spcBef>
              <a:buClr>
                <a:srgbClr val="FF6600"/>
              </a:buClr>
              <a:buFont typeface="Wingdings" pitchFamily="2" charset="2"/>
              <a:buChar char="§"/>
            </a:pPr>
            <a:r>
              <a:rPr lang="en-US" sz="1600" dirty="0">
                <a:solidFill>
                  <a:prstClr val="black"/>
                </a:solidFill>
                <a:cs typeface="Arial" charset="0"/>
              </a:rPr>
              <a:t>Operations in the UK, Canada, USA, Norway, Netherlands, Germany, Egypt &amp; Trinidad </a:t>
            </a:r>
          </a:p>
          <a:p>
            <a:pPr marL="225425" indent="-225425">
              <a:spcBef>
                <a:spcPct val="30000"/>
              </a:spcBef>
              <a:buClr>
                <a:srgbClr val="FF6600"/>
              </a:buClr>
              <a:buFont typeface="Wingdings" pitchFamily="2" charset="2"/>
              <a:buChar char="§"/>
            </a:pPr>
            <a:endParaRPr lang="en-US" sz="1400" dirty="0">
              <a:solidFill>
                <a:prstClr val="black"/>
              </a:solidFill>
              <a:cs typeface="Arial" charset="0"/>
            </a:endParaRPr>
          </a:p>
        </p:txBody>
      </p:sp>
      <p:pic>
        <p:nvPicPr>
          <p:cNvPr id="13" name="Picture 25"/>
          <p:cNvPicPr>
            <a:picLocks noChangeAspect="1" noChangeArrowheads="1"/>
          </p:cNvPicPr>
          <p:nvPr/>
        </p:nvPicPr>
        <p:blipFill>
          <a:blip r:embed="rId6" cstate="screen"/>
          <a:srcRect/>
          <a:stretch>
            <a:fillRect/>
          </a:stretch>
        </p:blipFill>
        <p:spPr bwMode="auto">
          <a:xfrm>
            <a:off x="6644215" y="3083871"/>
            <a:ext cx="1246233" cy="461161"/>
          </a:xfrm>
          <a:prstGeom prst="rect">
            <a:avLst/>
          </a:prstGeom>
          <a:noFill/>
          <a:ln w="9525">
            <a:noFill/>
            <a:miter lim="800000"/>
            <a:headEnd/>
            <a:tailEnd/>
          </a:ln>
        </p:spPr>
      </p:pic>
      <p:sp>
        <p:nvSpPr>
          <p:cNvPr id="14" name="TextBox 13"/>
          <p:cNvSpPr txBox="1"/>
          <p:nvPr/>
        </p:nvSpPr>
        <p:spPr>
          <a:xfrm>
            <a:off x="0" y="6654800"/>
            <a:ext cx="1828799" cy="203200"/>
          </a:xfrm>
          <a:prstGeom prst="rect">
            <a:avLst/>
          </a:prstGeom>
          <a:solidFill>
            <a:schemeClr val="tx2"/>
          </a:solidFill>
          <a:ln>
            <a:solidFill>
              <a:schemeClr val="tx2"/>
            </a:solidFill>
          </a:ln>
        </p:spPr>
        <p:txBody>
          <a:bodyPr wrap="square" lIns="45720" rIns="45720" rtlCol="0">
            <a:spAutoFit/>
          </a:bodyPr>
          <a:lstStyle/>
          <a:p>
            <a:endParaRPr lang="en-US" sz="2000" dirty="0">
              <a:solidFill>
                <a:prstClr val="black"/>
              </a:solidFill>
            </a:endParaRPr>
          </a:p>
        </p:txBody>
      </p:sp>
    </p:spTree>
    <p:extLst>
      <p:ext uri="{BB962C8B-B14F-4D97-AF65-F5344CB8AC3E}">
        <p14:creationId xmlns:p14="http://schemas.microsoft.com/office/powerpoint/2010/main" val="8758736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1203"/>
            <a:ext cx="8229600" cy="1143000"/>
          </a:xfrm>
        </p:spPr>
        <p:txBody>
          <a:bodyPr>
            <a:normAutofit/>
          </a:bodyPr>
          <a:lstStyle/>
          <a:p>
            <a:pPr algn="l"/>
            <a:r>
              <a:rPr lang="en-US" sz="1900" b="1" dirty="0" smtClean="0">
                <a:solidFill>
                  <a:srgbClr val="FF6600"/>
                </a:solidFill>
                <a:latin typeface="Arial" pitchFamily="34" charset="0"/>
                <a:cs typeface="Arial" pitchFamily="34" charset="0"/>
              </a:rPr>
              <a:t>Direct</a:t>
            </a:r>
            <a:r>
              <a:rPr lang="en-US" sz="2400" b="1" dirty="0" smtClean="0">
                <a:solidFill>
                  <a:srgbClr val="FF6600"/>
                </a:solidFill>
                <a:latin typeface="Arial" pitchFamily="34" charset="0"/>
                <a:cs typeface="Arial" pitchFamily="34" charset="0"/>
              </a:rPr>
              <a:t> </a:t>
            </a:r>
            <a:r>
              <a:rPr lang="en-US" sz="1900" b="1" dirty="0" smtClean="0">
                <a:solidFill>
                  <a:srgbClr val="FF6600"/>
                </a:solidFill>
                <a:latin typeface="Arial" pitchFamily="34" charset="0"/>
                <a:cs typeface="Arial" pitchFamily="34" charset="0"/>
              </a:rPr>
              <a:t>Energy</a:t>
            </a:r>
            <a:r>
              <a:rPr lang="en-US" sz="2800" b="1" dirty="0" smtClean="0">
                <a:solidFill>
                  <a:srgbClr val="FF6600"/>
                </a:solidFill>
                <a:latin typeface="Arial" pitchFamily="34" charset="0"/>
                <a:cs typeface="Arial" pitchFamily="34" charset="0"/>
              </a:rPr>
              <a:t/>
            </a:r>
            <a:br>
              <a:rPr lang="en-US" sz="2800" b="1" dirty="0" smtClean="0">
                <a:solidFill>
                  <a:srgbClr val="FF6600"/>
                </a:solidFill>
                <a:latin typeface="Arial" pitchFamily="34" charset="0"/>
                <a:cs typeface="Arial" pitchFamily="34" charset="0"/>
              </a:rPr>
            </a:br>
            <a:r>
              <a:rPr lang="en-US" sz="2000" b="1" dirty="0" smtClean="0">
                <a:solidFill>
                  <a:srgbClr val="FF6600"/>
                </a:solidFill>
                <a:latin typeface="Arial" pitchFamily="34" charset="0"/>
                <a:cs typeface="Arial" pitchFamily="34" charset="0"/>
              </a:rPr>
              <a:t>North American footprint</a:t>
            </a:r>
            <a:endParaRPr lang="en-US" sz="2000" b="1" dirty="0">
              <a:solidFill>
                <a:srgbClr val="FF6600"/>
              </a:solidFill>
              <a:latin typeface="Arial" pitchFamily="34" charset="0"/>
              <a:cs typeface="Arial" pitchFamily="34" charset="0"/>
            </a:endParaRPr>
          </a:p>
        </p:txBody>
      </p:sp>
      <p:pic>
        <p:nvPicPr>
          <p:cNvPr id="6" name="Picture 13" descr="I:\Corporate Documents\2011\MAPS\2011 North American Footpr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819" y="1274203"/>
            <a:ext cx="3985635" cy="44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88"/>
          <p:cNvSpPr txBox="1">
            <a:spLocks noChangeArrowheads="1"/>
          </p:cNvSpPr>
          <p:nvPr/>
        </p:nvSpPr>
        <p:spPr bwMode="gray">
          <a:xfrm>
            <a:off x="1111624" y="1327991"/>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hangingPunct="1"/>
            <a:r>
              <a:rPr lang="en-GB" sz="2400" b="1" dirty="0" smtClean="0">
                <a:solidFill>
                  <a:srgbClr val="FF6600"/>
                </a:solidFill>
                <a:ea typeface="ＭＳ Ｐゴシック" charset="-128"/>
              </a:rPr>
              <a:t>        46 states plus DC </a:t>
            </a:r>
            <a:r>
              <a:rPr lang="en-GB" sz="2400" b="1" dirty="0">
                <a:solidFill>
                  <a:srgbClr val="FF6600"/>
                </a:solidFill>
                <a:ea typeface="ＭＳ Ｐゴシック" charset="-128"/>
              </a:rPr>
              <a:t>and 10 provinces</a:t>
            </a:r>
          </a:p>
        </p:txBody>
      </p:sp>
      <p:sp>
        <p:nvSpPr>
          <p:cNvPr id="8" name="Text Box 288"/>
          <p:cNvSpPr txBox="1">
            <a:spLocks noChangeArrowheads="1"/>
          </p:cNvSpPr>
          <p:nvPr/>
        </p:nvSpPr>
        <p:spPr bwMode="gray">
          <a:xfrm>
            <a:off x="228599" y="1697880"/>
            <a:ext cx="1712913" cy="664320"/>
          </a:xfrm>
          <a:prstGeom prst="rect">
            <a:avLst/>
          </a:prstGeom>
          <a:solidFill>
            <a:srgbClr val="FF6600"/>
          </a:solidFill>
          <a:ln w="9525">
            <a:solidFill>
              <a:srgbClr val="FF66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hangingPunct="1"/>
            <a:r>
              <a:rPr lang="en-GB" b="1" dirty="0" smtClean="0">
                <a:solidFill>
                  <a:prstClr val="white"/>
                </a:solidFill>
                <a:ea typeface="ＭＳ Ｐゴシック" charset="-128"/>
              </a:rPr>
              <a:t>Supply and Trading</a:t>
            </a:r>
            <a:endParaRPr lang="en-GB" b="1" dirty="0">
              <a:solidFill>
                <a:prstClr val="white"/>
              </a:solidFill>
              <a:ea typeface="ＭＳ Ｐゴシック" charset="-128"/>
            </a:endParaRPr>
          </a:p>
        </p:txBody>
      </p:sp>
      <p:sp>
        <p:nvSpPr>
          <p:cNvPr id="9" name="Text Box 293"/>
          <p:cNvSpPr txBox="1">
            <a:spLocks noChangeArrowheads="1"/>
          </p:cNvSpPr>
          <p:nvPr/>
        </p:nvSpPr>
        <p:spPr bwMode="gray">
          <a:xfrm>
            <a:off x="228600" y="2504516"/>
            <a:ext cx="1887071" cy="818122"/>
          </a:xfrm>
          <a:prstGeom prst="rect">
            <a:avLst/>
          </a:prstGeom>
          <a:solidFill>
            <a:schemeClr val="bg1"/>
          </a:solidFill>
          <a:ln w="9525">
            <a:solidFill>
              <a:srgbClr val="FF66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a:spcBef>
                <a:spcPct val="20000"/>
              </a:spcBef>
            </a:pPr>
            <a:r>
              <a:rPr lang="en-GB" sz="1200" b="1" dirty="0">
                <a:solidFill>
                  <a:srgbClr val="FF6600"/>
                </a:solidFill>
                <a:ea typeface="ＭＳ Ｐゴシック" charset="-128"/>
              </a:rPr>
              <a:t>Renewable Energy</a:t>
            </a:r>
            <a:r>
              <a:rPr lang="en-GB" sz="1200" dirty="0">
                <a:solidFill>
                  <a:srgbClr val="FF6600"/>
                </a:solidFill>
                <a:ea typeface="ＭＳ Ｐゴシック" charset="-128"/>
              </a:rPr>
              <a:t> </a:t>
            </a:r>
            <a:endParaRPr lang="en-GB" sz="1200" dirty="0" smtClean="0">
              <a:solidFill>
                <a:srgbClr val="FF6600"/>
              </a:solidFill>
              <a:ea typeface="ＭＳ Ｐゴシック" charset="-128"/>
            </a:endParaRPr>
          </a:p>
          <a:p>
            <a:pPr defTabSz="457200">
              <a:spcBef>
                <a:spcPct val="20000"/>
              </a:spcBef>
            </a:pPr>
            <a:r>
              <a:rPr lang="en-GB" sz="1200" dirty="0" smtClean="0">
                <a:solidFill>
                  <a:srgbClr val="4D4D4D"/>
                </a:solidFill>
                <a:ea typeface="ＭＳ Ｐゴシック" charset="-128"/>
              </a:rPr>
              <a:t>Nearly 600 </a:t>
            </a:r>
            <a:r>
              <a:rPr lang="en-GB" sz="1200" dirty="0">
                <a:solidFill>
                  <a:srgbClr val="4D4D4D"/>
                </a:solidFill>
                <a:ea typeface="ＭＳ Ｐゴシック" charset="-128"/>
              </a:rPr>
              <a:t>MW of </a:t>
            </a:r>
            <a:r>
              <a:rPr lang="en-GB" sz="1200" dirty="0" smtClean="0">
                <a:solidFill>
                  <a:srgbClr val="4D4D4D"/>
                </a:solidFill>
                <a:ea typeface="ＭＳ Ｐゴシック" charset="-128"/>
              </a:rPr>
              <a:t>Texas wind </a:t>
            </a:r>
            <a:r>
              <a:rPr lang="en-GB" sz="1200" dirty="0">
                <a:solidFill>
                  <a:srgbClr val="4D4D4D"/>
                </a:solidFill>
                <a:ea typeface="ＭＳ Ｐゴシック" charset="-128"/>
              </a:rPr>
              <a:t>power contracts</a:t>
            </a:r>
            <a:endParaRPr lang="en-GB" sz="1200" dirty="0">
              <a:solidFill>
                <a:prstClr val="black"/>
              </a:solidFill>
              <a:ea typeface="ＭＳ Ｐゴシック" charset="-128"/>
            </a:endParaRPr>
          </a:p>
        </p:txBody>
      </p:sp>
      <p:sp>
        <p:nvSpPr>
          <p:cNvPr id="11" name="Text Box 286"/>
          <p:cNvSpPr txBox="1">
            <a:spLocks noChangeArrowheads="1"/>
          </p:cNvSpPr>
          <p:nvPr/>
        </p:nvSpPr>
        <p:spPr bwMode="gray">
          <a:xfrm>
            <a:off x="228600" y="3487879"/>
            <a:ext cx="1887071" cy="920835"/>
          </a:xfrm>
          <a:prstGeom prst="rect">
            <a:avLst/>
          </a:prstGeom>
          <a:solidFill>
            <a:schemeClr val="bg1"/>
          </a:solidFill>
          <a:ln w="9525">
            <a:solidFill>
              <a:srgbClr val="FF66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spcBef>
                <a:spcPct val="20000"/>
              </a:spcBef>
              <a:buClr>
                <a:srgbClr val="C0504D"/>
              </a:buClr>
              <a:buFont typeface="Wingdings" pitchFamily="2" charset="2"/>
              <a:buNone/>
            </a:pPr>
            <a:r>
              <a:rPr lang="en-GB" sz="1200" b="1" dirty="0" smtClean="0">
                <a:solidFill>
                  <a:srgbClr val="FF6600"/>
                </a:solidFill>
                <a:ea typeface="ＭＳ Ｐゴシック" charset="-128"/>
              </a:rPr>
              <a:t>Power</a:t>
            </a:r>
            <a:endParaRPr lang="en-GB" sz="1200" b="1" dirty="0">
              <a:solidFill>
                <a:srgbClr val="FF6600"/>
              </a:solidFill>
              <a:ea typeface="ＭＳ Ｐゴシック" charset="-128"/>
            </a:endParaRPr>
          </a:p>
          <a:p>
            <a:pPr defTabSz="457200" eaLnBrk="1" hangingPunct="1">
              <a:spcBef>
                <a:spcPct val="20000"/>
              </a:spcBef>
              <a:buClr>
                <a:srgbClr val="C0504D"/>
              </a:buClr>
              <a:buFont typeface="Wingdings" pitchFamily="2" charset="2"/>
              <a:buNone/>
            </a:pPr>
            <a:r>
              <a:rPr lang="en-GB" sz="1200" dirty="0">
                <a:solidFill>
                  <a:srgbClr val="4D4D4D"/>
                </a:solidFill>
                <a:ea typeface="ＭＳ Ｐゴシック" charset="-128"/>
              </a:rPr>
              <a:t>Three gas-fired power stations 1305 </a:t>
            </a:r>
            <a:r>
              <a:rPr lang="en-GB" sz="1200" dirty="0" smtClean="0">
                <a:solidFill>
                  <a:srgbClr val="4D4D4D"/>
                </a:solidFill>
                <a:ea typeface="ＭＳ Ｐゴシック" charset="-128"/>
              </a:rPr>
              <a:t>MW in </a:t>
            </a:r>
            <a:r>
              <a:rPr lang="en-GB" sz="1200" dirty="0">
                <a:solidFill>
                  <a:srgbClr val="4D4D4D"/>
                </a:solidFill>
                <a:ea typeface="ＭＳ Ｐゴシック" charset="-128"/>
              </a:rPr>
              <a:t>Texas</a:t>
            </a:r>
            <a:endParaRPr lang="en-GB" sz="1200" dirty="0">
              <a:solidFill>
                <a:prstClr val="black"/>
              </a:solidFill>
              <a:ea typeface="ＭＳ Ｐゴシック" charset="-128"/>
            </a:endParaRPr>
          </a:p>
        </p:txBody>
      </p:sp>
      <p:sp>
        <p:nvSpPr>
          <p:cNvPr id="12" name="Text Box 304"/>
          <p:cNvSpPr txBox="1">
            <a:spLocks noChangeArrowheads="1"/>
          </p:cNvSpPr>
          <p:nvPr/>
        </p:nvSpPr>
        <p:spPr bwMode="gray">
          <a:xfrm>
            <a:off x="6739216" y="2271713"/>
            <a:ext cx="2019300" cy="1052596"/>
          </a:xfrm>
          <a:prstGeom prst="rect">
            <a:avLst/>
          </a:prstGeom>
          <a:solidFill>
            <a:schemeClr val="bg1"/>
          </a:solidFill>
          <a:ln w="9525">
            <a:solidFill>
              <a:srgbClr val="FF66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a:spcBef>
                <a:spcPct val="20000"/>
              </a:spcBef>
            </a:pPr>
            <a:r>
              <a:rPr lang="en-GB" sz="1200" b="1" dirty="0">
                <a:solidFill>
                  <a:srgbClr val="FF6600"/>
                </a:solidFill>
                <a:ea typeface="ＭＳ Ｐゴシック" charset="-128"/>
              </a:rPr>
              <a:t>DE Business</a:t>
            </a:r>
          </a:p>
          <a:p>
            <a:pPr defTabSz="457200">
              <a:spcBef>
                <a:spcPct val="20000"/>
              </a:spcBef>
            </a:pPr>
            <a:r>
              <a:rPr lang="en-GB" sz="1200" dirty="0">
                <a:solidFill>
                  <a:prstClr val="black">
                    <a:lumMod val="65000"/>
                    <a:lumOff val="35000"/>
                  </a:prstClr>
                </a:solidFill>
                <a:ea typeface="ＭＳ Ｐゴシック" charset="-128"/>
              </a:rPr>
              <a:t>Providing gas and electricity to C&amp;I customers in Canada, Texas</a:t>
            </a:r>
            <a:r>
              <a:rPr lang="en-GB" sz="1200" dirty="0" smtClean="0">
                <a:solidFill>
                  <a:prstClr val="black">
                    <a:lumMod val="65000"/>
                    <a:lumOff val="35000"/>
                  </a:prstClr>
                </a:solidFill>
                <a:ea typeface="ＭＳ Ｐゴシック" charset="-128"/>
              </a:rPr>
              <a:t>, and U.S. </a:t>
            </a:r>
            <a:r>
              <a:rPr lang="en-GB" sz="1200" dirty="0">
                <a:solidFill>
                  <a:prstClr val="black">
                    <a:lumMod val="65000"/>
                    <a:lumOff val="35000"/>
                  </a:prstClr>
                </a:solidFill>
                <a:ea typeface="ＭＳ Ｐゴシック" charset="-128"/>
              </a:rPr>
              <a:t>North </a:t>
            </a:r>
          </a:p>
        </p:txBody>
      </p:sp>
      <p:sp>
        <p:nvSpPr>
          <p:cNvPr id="13" name="Text Box 300"/>
          <p:cNvSpPr txBox="1">
            <a:spLocks noChangeArrowheads="1"/>
          </p:cNvSpPr>
          <p:nvPr/>
        </p:nvSpPr>
        <p:spPr bwMode="gray">
          <a:xfrm>
            <a:off x="6029137" y="3650293"/>
            <a:ext cx="2711450" cy="927402"/>
          </a:xfrm>
          <a:prstGeom prst="rect">
            <a:avLst/>
          </a:prstGeom>
          <a:solidFill>
            <a:schemeClr val="bg1"/>
          </a:solidFill>
          <a:ln w="9525">
            <a:solidFill>
              <a:srgbClr val="FF66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a:spcBef>
                <a:spcPct val="20000"/>
              </a:spcBef>
            </a:pPr>
            <a:r>
              <a:rPr lang="en-GB" sz="1200" b="1" dirty="0">
                <a:solidFill>
                  <a:srgbClr val="FF6600"/>
                </a:solidFill>
                <a:ea typeface="ＭＳ Ｐゴシック" charset="-128"/>
              </a:rPr>
              <a:t>DE Residential</a:t>
            </a:r>
            <a:r>
              <a:rPr lang="en-GB" sz="1200" b="1" dirty="0">
                <a:solidFill>
                  <a:srgbClr val="4F81BD"/>
                </a:solidFill>
                <a:ea typeface="ＭＳ Ｐゴシック" charset="-128"/>
              </a:rPr>
              <a:t/>
            </a:r>
            <a:br>
              <a:rPr lang="en-GB" sz="1200" b="1" dirty="0">
                <a:solidFill>
                  <a:srgbClr val="4F81BD"/>
                </a:solidFill>
                <a:ea typeface="ＭＳ Ｐゴシック" charset="-128"/>
              </a:rPr>
            </a:br>
            <a:r>
              <a:rPr lang="en-GB" sz="1200" dirty="0">
                <a:solidFill>
                  <a:prstClr val="black">
                    <a:lumMod val="65000"/>
                    <a:lumOff val="35000"/>
                  </a:prstClr>
                </a:solidFill>
                <a:ea typeface="ＭＳ Ｐゴシック" charset="-128"/>
              </a:rPr>
              <a:t>Serving gas and electricity customers in core markets in Canada, Texas</a:t>
            </a:r>
            <a:r>
              <a:rPr lang="en-GB" sz="1200" dirty="0" smtClean="0">
                <a:solidFill>
                  <a:prstClr val="black">
                    <a:lumMod val="65000"/>
                    <a:lumOff val="35000"/>
                  </a:prstClr>
                </a:solidFill>
                <a:ea typeface="ＭＳ Ｐゴシック" charset="-128"/>
              </a:rPr>
              <a:t>, and U.S. </a:t>
            </a:r>
            <a:r>
              <a:rPr lang="en-GB" sz="1200" dirty="0">
                <a:solidFill>
                  <a:prstClr val="black">
                    <a:lumMod val="65000"/>
                    <a:lumOff val="35000"/>
                  </a:prstClr>
                </a:solidFill>
                <a:ea typeface="ＭＳ Ｐゴシック" charset="-128"/>
              </a:rPr>
              <a:t>North</a:t>
            </a:r>
          </a:p>
        </p:txBody>
      </p:sp>
      <p:sp>
        <p:nvSpPr>
          <p:cNvPr id="14" name="Text Box 306"/>
          <p:cNvSpPr txBox="1">
            <a:spLocks noChangeArrowheads="1"/>
          </p:cNvSpPr>
          <p:nvPr/>
        </p:nvSpPr>
        <p:spPr bwMode="gray">
          <a:xfrm>
            <a:off x="6029137" y="4727102"/>
            <a:ext cx="2711450" cy="956522"/>
          </a:xfrm>
          <a:prstGeom prst="rect">
            <a:avLst/>
          </a:prstGeom>
          <a:solidFill>
            <a:schemeClr val="bg1"/>
          </a:solidFill>
          <a:ln w="9525">
            <a:solidFill>
              <a:srgbClr val="FF66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a:spcBef>
                <a:spcPct val="20000"/>
              </a:spcBef>
            </a:pPr>
            <a:r>
              <a:rPr lang="en-GB" sz="1200" b="1" dirty="0">
                <a:solidFill>
                  <a:srgbClr val="FF6600"/>
                </a:solidFill>
                <a:ea typeface="ＭＳ Ｐゴシック" charset="-128"/>
              </a:rPr>
              <a:t>DE Services</a:t>
            </a:r>
          </a:p>
          <a:p>
            <a:pPr defTabSz="457200">
              <a:spcBef>
                <a:spcPct val="20000"/>
              </a:spcBef>
            </a:pPr>
            <a:r>
              <a:rPr lang="en-GB" sz="1200" dirty="0">
                <a:solidFill>
                  <a:prstClr val="black">
                    <a:lumMod val="65000"/>
                    <a:lumOff val="35000"/>
                  </a:prstClr>
                </a:solidFill>
                <a:ea typeface="ＭＳ Ｐゴシック" charset="-128"/>
              </a:rPr>
              <a:t>Serving residential and business services customers across North America</a:t>
            </a:r>
          </a:p>
        </p:txBody>
      </p:sp>
      <p:sp>
        <p:nvSpPr>
          <p:cNvPr id="15" name="Text Box 288"/>
          <p:cNvSpPr txBox="1">
            <a:spLocks noChangeArrowheads="1"/>
          </p:cNvSpPr>
          <p:nvPr/>
        </p:nvSpPr>
        <p:spPr bwMode="gray">
          <a:xfrm>
            <a:off x="6977063" y="1752600"/>
            <a:ext cx="1709737" cy="376238"/>
          </a:xfrm>
          <a:prstGeom prst="rect">
            <a:avLst/>
          </a:prstGeom>
          <a:solidFill>
            <a:srgbClr val="FF6600"/>
          </a:solidFill>
          <a:ln w="9525">
            <a:solidFill>
              <a:srgbClr val="FF66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hangingPunct="1"/>
            <a:r>
              <a:rPr lang="en-GB" b="1" dirty="0">
                <a:solidFill>
                  <a:prstClr val="white"/>
                </a:solidFill>
                <a:ea typeface="ＭＳ Ｐゴシック" charset="-128"/>
              </a:rPr>
              <a:t>Downstream</a:t>
            </a:r>
          </a:p>
        </p:txBody>
      </p:sp>
    </p:spTree>
    <p:extLst>
      <p:ext uri="{BB962C8B-B14F-4D97-AF65-F5344CB8AC3E}">
        <p14:creationId xmlns:p14="http://schemas.microsoft.com/office/powerpoint/2010/main" val="349808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438320" cy="345014"/>
          </a:xfrm>
        </p:spPr>
        <p:txBody>
          <a:bodyPr/>
          <a:lstStyle/>
          <a:p>
            <a:r>
              <a:rPr lang="en-US" dirty="0" smtClean="0"/>
              <a:t>What does electric choice look like for customers?</a:t>
            </a:r>
            <a:br>
              <a:rPr lang="en-US" dirty="0" smtClean="0"/>
            </a:br>
            <a:endParaRPr lang="en-US" dirty="0"/>
          </a:p>
        </p:txBody>
      </p:sp>
      <p:sp>
        <p:nvSpPr>
          <p:cNvPr id="3" name="Text Placeholder 2"/>
          <p:cNvSpPr>
            <a:spLocks noGrp="1"/>
          </p:cNvSpPr>
          <p:nvPr>
            <p:ph type="body" sz="quarter" idx="10"/>
          </p:nvPr>
        </p:nvSpPr>
        <p:spPr>
          <a:xfrm>
            <a:off x="381000" y="990600"/>
            <a:ext cx="8274051" cy="4613275"/>
          </a:xfrm>
        </p:spPr>
        <p:txBody>
          <a:bodyPr>
            <a:normAutofit/>
          </a:bodyPr>
          <a:lstStyle/>
          <a:p>
            <a:r>
              <a:rPr lang="en-US" b="1" i="1" u="sng" dirty="0" smtClean="0"/>
              <a:t>If our customers are not satisfied, we do not exist</a:t>
            </a:r>
          </a:p>
          <a:p>
            <a:r>
              <a:rPr lang="en-US" dirty="0"/>
              <a:t>Products and services are available to every type of energy </a:t>
            </a:r>
            <a:r>
              <a:rPr lang="en-US" dirty="0" smtClean="0"/>
              <a:t>customer</a:t>
            </a:r>
          </a:p>
          <a:p>
            <a:r>
              <a:rPr lang="en-US" dirty="0" smtClean="0"/>
              <a:t>Permits customers to take control of their energy budget.  Types of products include:</a:t>
            </a:r>
          </a:p>
          <a:p>
            <a:pPr lvl="1"/>
            <a:r>
              <a:rPr lang="en-US" dirty="0" smtClean="0"/>
              <a:t> Fixed rate – budget certainty; remove supply rate fluctuations</a:t>
            </a:r>
          </a:p>
          <a:p>
            <a:pPr lvl="1"/>
            <a:r>
              <a:rPr lang="en-US" dirty="0" smtClean="0"/>
              <a:t> Variable </a:t>
            </a:r>
            <a:r>
              <a:rPr lang="en-US" dirty="0"/>
              <a:t>rate products to match how a person or business uses </a:t>
            </a:r>
            <a:r>
              <a:rPr lang="en-US" dirty="0" smtClean="0"/>
              <a:t>electricity</a:t>
            </a:r>
          </a:p>
          <a:p>
            <a:pPr lvl="1"/>
            <a:r>
              <a:rPr lang="en-US" dirty="0" smtClean="0"/>
              <a:t> Pre-paid product for fixed income families and individuals</a:t>
            </a:r>
          </a:p>
          <a:p>
            <a:pPr lvl="1"/>
            <a:r>
              <a:rPr lang="en-US" dirty="0" smtClean="0"/>
              <a:t> Low-income </a:t>
            </a:r>
            <a:r>
              <a:rPr lang="en-US" dirty="0"/>
              <a:t>products/services to assist people with using energy differently to    reduce </a:t>
            </a:r>
            <a:r>
              <a:rPr lang="en-US" dirty="0" smtClean="0"/>
              <a:t>costs</a:t>
            </a:r>
          </a:p>
          <a:p>
            <a:pPr lvl="1"/>
            <a:r>
              <a:rPr lang="en-US" dirty="0" smtClean="0"/>
              <a:t> Renewable </a:t>
            </a:r>
            <a:r>
              <a:rPr lang="en-US" dirty="0"/>
              <a:t>energy products and </a:t>
            </a:r>
            <a:r>
              <a:rPr lang="en-US" dirty="0" smtClean="0"/>
              <a:t>services</a:t>
            </a:r>
          </a:p>
          <a:p>
            <a:pPr lvl="1"/>
            <a:r>
              <a:rPr lang="en-US" dirty="0" smtClean="0"/>
              <a:t> Time </a:t>
            </a:r>
            <a:r>
              <a:rPr lang="en-US" dirty="0"/>
              <a:t>of use </a:t>
            </a:r>
            <a:r>
              <a:rPr lang="en-US" dirty="0" smtClean="0"/>
              <a:t>rates</a:t>
            </a:r>
          </a:p>
          <a:p>
            <a:pPr lvl="1"/>
            <a:r>
              <a:rPr lang="en-US" dirty="0" smtClean="0"/>
              <a:t> Fully </a:t>
            </a:r>
            <a:r>
              <a:rPr lang="en-US" dirty="0"/>
              <a:t>integrated energy management service and tools to assist with overall energy strategies incorporating</a:t>
            </a:r>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p:txBody>
      </p:sp>
      <p:sp>
        <p:nvSpPr>
          <p:cNvPr id="4" name="TextBox 3"/>
          <p:cNvSpPr txBox="1"/>
          <p:nvPr/>
        </p:nvSpPr>
        <p:spPr>
          <a:xfrm>
            <a:off x="0" y="6654800"/>
            <a:ext cx="1828799" cy="203200"/>
          </a:xfrm>
          <a:prstGeom prst="rect">
            <a:avLst/>
          </a:prstGeom>
          <a:solidFill>
            <a:schemeClr val="tx2"/>
          </a:solidFill>
          <a:ln>
            <a:solidFill>
              <a:schemeClr val="tx2"/>
            </a:solidFill>
          </a:ln>
        </p:spPr>
        <p:txBody>
          <a:bodyPr wrap="square" lIns="45720" rIns="45720" rtlCol="0">
            <a:spAutoFit/>
          </a:bodyPr>
          <a:lstStyle/>
          <a:p>
            <a:endParaRPr lang="en-US" sz="2000" dirty="0">
              <a:solidFill>
                <a:prstClr val="black"/>
              </a:solidFill>
            </a:endParaRPr>
          </a:p>
        </p:txBody>
      </p:sp>
    </p:spTree>
    <p:extLst>
      <p:ext uri="{BB962C8B-B14F-4D97-AF65-F5344CB8AC3E}">
        <p14:creationId xmlns:p14="http://schemas.microsoft.com/office/powerpoint/2010/main" val="10618121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124200"/>
            <a:ext cx="8438320" cy="664008"/>
          </a:xfrm>
        </p:spPr>
        <p:txBody>
          <a:bodyPr/>
          <a:lstStyle/>
          <a:p>
            <a:pPr algn="ctr"/>
            <a:r>
              <a:rPr lang="en-US" sz="9600" dirty="0" smtClean="0"/>
              <a:t>APPENDIX</a:t>
            </a:r>
            <a:endParaRPr lang="en-US" sz="9600" dirty="0"/>
          </a:p>
        </p:txBody>
      </p:sp>
    </p:spTree>
    <p:extLst>
      <p:ext uri="{BB962C8B-B14F-4D97-AF65-F5344CB8AC3E}">
        <p14:creationId xmlns:p14="http://schemas.microsoft.com/office/powerpoint/2010/main" val="1620877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371600"/>
            <a:ext cx="8438320" cy="5181599"/>
          </a:xfrm>
        </p:spPr>
        <p:txBody>
          <a:bodyPr/>
          <a:lstStyle/>
          <a:p>
            <a:r>
              <a:rPr lang="en-US" sz="2000" b="0" dirty="0" smtClean="0"/>
              <a:t/>
            </a:r>
            <a:br>
              <a:rPr lang="en-US" sz="2000" b="0" dirty="0" smtClean="0"/>
            </a:br>
            <a:r>
              <a:rPr lang="en-US" sz="2000" b="0" dirty="0" smtClean="0"/>
              <a:t/>
            </a:r>
            <a:br>
              <a:rPr lang="en-US" sz="2000" b="0" dirty="0" smtClean="0"/>
            </a:br>
            <a:r>
              <a:rPr lang="en-US" sz="2800" b="0" u="sng" dirty="0" smtClean="0"/>
              <a:t>Why </a:t>
            </a:r>
            <a:r>
              <a:rPr lang="en-US" sz="2800" b="0" u="sng" dirty="0"/>
              <a:t>should Indiana consider restructuring </a:t>
            </a:r>
            <a:r>
              <a:rPr lang="en-US" sz="2800" b="0" u="sng" dirty="0" smtClean="0"/>
              <a:t/>
            </a:r>
            <a:br>
              <a:rPr lang="en-US" sz="2800" b="0" u="sng" dirty="0" smtClean="0"/>
            </a:br>
            <a:r>
              <a:rPr lang="en-US" sz="2800" b="0" u="sng" dirty="0" smtClean="0"/>
              <a:t>its electric market?</a:t>
            </a:r>
            <a:r>
              <a:rPr lang="en-US" sz="2400" b="0" dirty="0" smtClean="0"/>
              <a:t/>
            </a:r>
            <a:br>
              <a:rPr lang="en-US" sz="2400" b="0" dirty="0" smtClean="0"/>
            </a:br>
            <a:r>
              <a:rPr lang="en-US" sz="2000" b="0" dirty="0" smtClean="0"/>
              <a:t/>
            </a:r>
            <a:br>
              <a:rPr lang="en-US" sz="2000" b="0" dirty="0" smtClean="0"/>
            </a:br>
            <a:r>
              <a:rPr lang="en-US" b="0" dirty="0" smtClean="0"/>
              <a:t>*17 </a:t>
            </a:r>
            <a:r>
              <a:rPr lang="en-US" b="0" dirty="0"/>
              <a:t>states and D.C. have adopted electric </a:t>
            </a:r>
            <a:r>
              <a:rPr lang="en-US" b="0" dirty="0" smtClean="0"/>
              <a:t>choice</a:t>
            </a:r>
            <a:r>
              <a:rPr lang="en-US" b="0" dirty="0"/>
              <a:t/>
            </a:r>
            <a:br>
              <a:rPr lang="en-US" b="0" dirty="0"/>
            </a:br>
            <a:r>
              <a:rPr lang="en-US" b="0" dirty="0" smtClean="0"/>
              <a:t>* Competition should displace regulation when functioning marketplace exists – pillar of a capitalistic economy and society</a:t>
            </a:r>
            <a:br>
              <a:rPr lang="en-US" b="0" dirty="0" smtClean="0"/>
            </a:br>
            <a:r>
              <a:rPr lang="en-US" b="0" dirty="0" smtClean="0"/>
              <a:t>* Other industries (airlines, telephone, cable) restructured</a:t>
            </a:r>
            <a:br>
              <a:rPr lang="en-US" b="0" dirty="0" smtClean="0"/>
            </a:br>
            <a:r>
              <a:rPr lang="en-US" b="0" dirty="0" smtClean="0"/>
              <a:t>* Indiana law already recognizes competition is “increasing in provision of energy services in Indiana and the US” and that traditional regulation is not adequately designed to deal with increasing competitiveness (IC 8-1-2.5-1)</a:t>
            </a:r>
            <a:br>
              <a:rPr lang="en-US" b="0" dirty="0" smtClean="0"/>
            </a:br>
            <a:r>
              <a:rPr lang="en-US" b="0" dirty="0" smtClean="0"/>
              <a:t>* Customer choices = customer engagement + innovative products</a:t>
            </a:r>
            <a:br>
              <a:rPr lang="en-US" b="0" dirty="0" smtClean="0"/>
            </a:br>
            <a:r>
              <a:rPr lang="en-US" b="0" dirty="0" smtClean="0"/>
              <a:t>* Customers more satisfied with suppliers than local utility</a:t>
            </a:r>
            <a:br>
              <a:rPr lang="en-US" b="0" dirty="0" smtClean="0"/>
            </a:br>
            <a:r>
              <a:rPr lang="en-US" b="0" dirty="0" smtClean="0"/>
              <a:t>* </a:t>
            </a:r>
            <a:r>
              <a:rPr lang="en-US" b="0" i="1" u="sng" dirty="0" smtClean="0"/>
              <a:t>Not</a:t>
            </a:r>
            <a:r>
              <a:rPr lang="en-US" b="0" dirty="0" smtClean="0"/>
              <a:t> “deregulation” – restructured environment where IURC licenses suppliers and maintains jurisdiction over marketing practices and other aspects of customer interactions</a:t>
            </a:r>
            <a:r>
              <a:rPr lang="en-US" sz="2000" b="0" dirty="0" smtClean="0"/>
              <a:t/>
            </a:r>
            <a:br>
              <a:rPr lang="en-US" sz="2000" b="0" dirty="0" smtClean="0"/>
            </a:br>
            <a:r>
              <a:rPr lang="en-US" sz="4800" dirty="0" smtClean="0"/>
              <a:t/>
            </a:r>
            <a:br>
              <a:rPr lang="en-US" sz="4800" dirty="0" smtClean="0"/>
            </a:br>
            <a:r>
              <a:rPr lang="en-US" sz="4800" dirty="0" smtClean="0"/>
              <a:t/>
            </a:r>
            <a:br>
              <a:rPr lang="en-US" sz="4800" dirty="0" smtClean="0"/>
            </a:br>
            <a:endParaRPr lang="en-US" sz="4800" dirty="0"/>
          </a:p>
        </p:txBody>
      </p:sp>
      <p:sp>
        <p:nvSpPr>
          <p:cNvPr id="3" name="TextBox 2"/>
          <p:cNvSpPr txBox="1"/>
          <p:nvPr/>
        </p:nvSpPr>
        <p:spPr>
          <a:xfrm>
            <a:off x="0" y="6654800"/>
            <a:ext cx="1828799" cy="203200"/>
          </a:xfrm>
          <a:prstGeom prst="rect">
            <a:avLst/>
          </a:prstGeom>
          <a:solidFill>
            <a:schemeClr val="tx2"/>
          </a:solidFill>
          <a:ln>
            <a:solidFill>
              <a:schemeClr val="tx2"/>
            </a:solidFill>
          </a:ln>
        </p:spPr>
        <p:txBody>
          <a:bodyPr wrap="square" lIns="45720" rIns="45720" rtlCol="0">
            <a:spAutoFit/>
          </a:bodyPr>
          <a:lstStyle/>
          <a:p>
            <a:endParaRPr lang="en-US" sz="2000" dirty="0">
              <a:solidFill>
                <a:prstClr val="black"/>
              </a:solidFill>
            </a:endParaRPr>
          </a:p>
        </p:txBody>
      </p:sp>
      <p:pic>
        <p:nvPicPr>
          <p:cNvPr id="2053" name="Picture 5" descr="C:\Users\jclark2\AppData\Local\Microsoft\Windows\Temporary Internet Files\Content.IE5\RDYLK585\MP9004006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33400"/>
            <a:ext cx="146685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248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 Customer Satisfaction Scores Higher Than Texas Regulated Electric Utilities</a:t>
            </a:r>
            <a:endParaRPr lang="en-US" dirty="0"/>
          </a:p>
        </p:txBody>
      </p:sp>
      <p:graphicFrame>
        <p:nvGraphicFramePr>
          <p:cNvPr id="4" name="Chart 3"/>
          <p:cNvGraphicFramePr/>
          <p:nvPr>
            <p:extLst>
              <p:ext uri="{D42A27DB-BD31-4B8C-83A1-F6EECF244321}">
                <p14:modId xmlns:p14="http://schemas.microsoft.com/office/powerpoint/2010/main" val="1922745796"/>
              </p:ext>
            </p:extLst>
          </p:nvPr>
        </p:nvGraphicFramePr>
        <p:xfrm>
          <a:off x="0" y="1436755"/>
          <a:ext cx="9024729" cy="486465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1630014" y="2067339"/>
            <a:ext cx="19878" cy="41346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83633" y="2989955"/>
            <a:ext cx="502061" cy="261610"/>
          </a:xfrm>
          <a:prstGeom prst="rect">
            <a:avLst/>
          </a:prstGeom>
          <a:noFill/>
        </p:spPr>
        <p:txBody>
          <a:bodyPr wrap="none" rtlCol="0">
            <a:spAutoFit/>
          </a:bodyPr>
          <a:lstStyle/>
          <a:p>
            <a:pPr algn="ctr" fontAlgn="base">
              <a:spcBef>
                <a:spcPct val="100000"/>
              </a:spcBef>
              <a:spcAft>
                <a:spcPct val="0"/>
              </a:spcAft>
              <a:buClr>
                <a:srgbClr val="00287A"/>
              </a:buClr>
              <a:buFont typeface="Wingdings" pitchFamily="2" charset="2"/>
              <a:buNone/>
            </a:pPr>
            <a:r>
              <a:rPr lang="en-US" sz="1100" b="1" dirty="0">
                <a:solidFill>
                  <a:srgbClr val="C00000"/>
                </a:solidFill>
                <a:latin typeface="Arial" charset="0"/>
                <a:ea typeface="ＭＳ Ｐゴシック" pitchFamily="34" charset="-128"/>
              </a:rPr>
              <a:t>+114</a:t>
            </a:r>
          </a:p>
        </p:txBody>
      </p:sp>
    </p:spTree>
    <p:extLst>
      <p:ext uri="{BB962C8B-B14F-4D97-AF65-F5344CB8AC3E}">
        <p14:creationId xmlns:p14="http://schemas.microsoft.com/office/powerpoint/2010/main" val="331719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7" t="2457" r="53882" b="4948"/>
          <a:stretch/>
        </p:blipFill>
        <p:spPr bwMode="auto">
          <a:xfrm>
            <a:off x="0" y="457200"/>
            <a:ext cx="912311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077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2/17/2012 10:48:32 AM"/>
  <p:tag name="VCT-TEMPLATE" val="Bain Letter.potx"/>
  <p:tag name="VCTMASTER" val="Bain Letter"/>
  <p:tag name="VCT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21_12 Go To Market">
  <a:themeElements>
    <a:clrScheme name="Direct Energy">
      <a:dk1>
        <a:sysClr val="windowText" lastClr="000000"/>
      </a:dk1>
      <a:lt1>
        <a:srgbClr val="DDDDDD"/>
      </a:lt1>
      <a:dk2>
        <a:srgbClr val="FFFFFF"/>
      </a:dk2>
      <a:lt2>
        <a:srgbClr val="123A78"/>
      </a:lt2>
      <a:accent1>
        <a:srgbClr val="B2B2B2"/>
      </a:accent1>
      <a:accent2>
        <a:srgbClr val="FFFFFF"/>
      </a:accent2>
      <a:accent3>
        <a:srgbClr val="C96931"/>
      </a:accent3>
      <a:accent4>
        <a:srgbClr val="A1102A"/>
      </a:accent4>
      <a:accent5>
        <a:srgbClr val="4EA9D0"/>
      </a:accent5>
      <a:accent6>
        <a:srgbClr val="8BAE3F"/>
      </a:accent6>
      <a:hlink>
        <a:srgbClr val="000000"/>
      </a:hlink>
      <a:folHlink>
        <a:srgbClr val="C9693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19050" cmpd="sng">
          <a:solidFill>
            <a:schemeClr val="tx1"/>
          </a:solidFill>
          <a:prstDash val="solid"/>
        </a:ln>
      </a:spPr>
      <a:bodyPr wrap="square" lIns="0" tIns="0" rIns="0" bIns="0" rtlCol="0" anchor="ctr" anchorCtr="0"/>
      <a:lstStyle>
        <a:defPPr algn="ctr">
          <a:defRPr sz="1200" b="1" dirty="0" smtClean="0">
            <a:solidFill>
              <a:srgbClr val="000000"/>
            </a:solidFill>
            <a:latin typeface="Verdana"/>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8080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2000" dirty="0" smtClean="0"/>
        </a:defPPr>
      </a:lstStyle>
    </a:txDef>
  </a:objectDefaults>
  <a:extraClrSchemeLst/>
</a:theme>
</file>

<file path=ppt/theme/theme3.xml><?xml version="1.0" encoding="utf-8"?>
<a:theme xmlns:a="http://schemas.openxmlformats.org/drawingml/2006/main" name="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J.D. Power 2013 Study">
  <a:themeElements>
    <a:clrScheme name="JDPower Color Scheme">
      <a:dk1>
        <a:sysClr val="windowText" lastClr="000000"/>
      </a:dk1>
      <a:lt1>
        <a:sysClr val="window" lastClr="FFFFFF"/>
      </a:lt1>
      <a:dk2>
        <a:srgbClr val="646464"/>
      </a:dk2>
      <a:lt2>
        <a:srgbClr val="B0B0B0"/>
      </a:lt2>
      <a:accent1>
        <a:srgbClr val="005776"/>
      </a:accent1>
      <a:accent2>
        <a:srgbClr val="6BA539"/>
      </a:accent2>
      <a:accent3>
        <a:srgbClr val="E87722"/>
      </a:accent3>
      <a:accent4>
        <a:srgbClr val="A05EB5"/>
      </a:accent4>
      <a:accent5>
        <a:srgbClr val="00A9E0"/>
      </a:accent5>
      <a:accent6>
        <a:srgbClr val="E31837"/>
      </a:accent6>
      <a:hlink>
        <a:srgbClr val="005776"/>
      </a:hlink>
      <a:folHlink>
        <a:srgbClr val="7F7F7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TotalTime>
  <Words>346</Words>
  <Application>Microsoft Office PowerPoint</Application>
  <PresentationFormat>On-screen Show (4:3)</PresentationFormat>
  <Paragraphs>55</Paragraphs>
  <Slides>11</Slides>
  <Notes>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11</vt:i4>
      </vt:variant>
    </vt:vector>
  </HeadingPairs>
  <TitlesOfParts>
    <vt:vector size="17" baseType="lpstr">
      <vt:lpstr>Office Theme</vt:lpstr>
      <vt:lpstr>10_21_12 Go To Market</vt:lpstr>
      <vt:lpstr>DE Template</vt:lpstr>
      <vt:lpstr>1_DE Template</vt:lpstr>
      <vt:lpstr>J.D. Power 2013 Study</vt:lpstr>
      <vt:lpstr>think-cell Slide</vt:lpstr>
      <vt:lpstr>         Regulatory Flexibility Committee September 18, 2013  </vt:lpstr>
      <vt:lpstr>Voice of the Customer  A Dog’s Life  http://www.youtube.com/user/TheDirectEnergy </vt:lpstr>
      <vt:lpstr>  Direct Energy’s role within Centrica </vt:lpstr>
      <vt:lpstr>Direct Energy North American footprint</vt:lpstr>
      <vt:lpstr>What does electric choice look like for customers? </vt:lpstr>
      <vt:lpstr>APPENDIX</vt:lpstr>
      <vt:lpstr>  Why should Indiana consider restructuring  its electric market?  *17 states and D.C. have adopted electric choice * Competition should displace regulation when functioning marketplace exists – pillar of a capitalistic economy and society * Other industries (airlines, telephone, cable) restructured * Indiana law already recognizes competition is “increasing in provision of energy services in Indiana and the US” and that traditional regulation is not adequately designed to deal with increasing competitiveness (IC 8-1-2.5-1) * Customer choices = customer engagement + innovative products * Customers more satisfied with suppliers than local utility * Not “deregulation” – restructured environment where IURC licenses suppliers and maintains jurisdiction over marketing practices and other aspects of customer interactions   </vt:lpstr>
      <vt:lpstr>REP Customer Satisfaction Scores Higher Than Texas Regulated Electric Utilities</vt:lpstr>
      <vt:lpstr>PowerPoint Presentation</vt:lpstr>
      <vt:lpstr>Innovative Products for Customers</vt:lpstr>
      <vt:lpstr>Downstream Our retail brands across North America</vt:lpstr>
    </vt:vector>
  </TitlesOfParts>
  <Company>Direct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Flexibility Committee August 27, 2013</dc:title>
  <dc:creator>Joseph Clark</dc:creator>
  <cp:lastModifiedBy>Owner</cp:lastModifiedBy>
  <cp:revision>48</cp:revision>
  <dcterms:created xsi:type="dcterms:W3CDTF">2013-09-04T18:03:39Z</dcterms:created>
  <dcterms:modified xsi:type="dcterms:W3CDTF">2014-02-17T18:30:19Z</dcterms:modified>
</cp:coreProperties>
</file>