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13" r:id="rId2"/>
    <p:sldMasterId id="2147483715" r:id="rId3"/>
    <p:sldMasterId id="2147483717" r:id="rId4"/>
  </p:sldMasterIdLst>
  <p:notesMasterIdLst>
    <p:notesMasterId r:id="rId32"/>
  </p:notesMasterIdLst>
  <p:handoutMasterIdLst>
    <p:handoutMasterId r:id="rId33"/>
  </p:handoutMasterIdLst>
  <p:sldIdLst>
    <p:sldId id="256" r:id="rId5"/>
    <p:sldId id="274" r:id="rId6"/>
    <p:sldId id="275" r:id="rId7"/>
    <p:sldId id="302" r:id="rId8"/>
    <p:sldId id="307" r:id="rId9"/>
    <p:sldId id="277" r:id="rId10"/>
    <p:sldId id="299" r:id="rId11"/>
    <p:sldId id="281" r:id="rId12"/>
    <p:sldId id="305" r:id="rId13"/>
    <p:sldId id="304" r:id="rId14"/>
    <p:sldId id="306" r:id="rId15"/>
    <p:sldId id="283" r:id="rId16"/>
    <p:sldId id="286" r:id="rId17"/>
    <p:sldId id="300" r:id="rId18"/>
    <p:sldId id="301" r:id="rId19"/>
    <p:sldId id="290" r:id="rId20"/>
    <p:sldId id="287" r:id="rId21"/>
    <p:sldId id="269" r:id="rId22"/>
    <p:sldId id="280" r:id="rId23"/>
    <p:sldId id="294" r:id="rId24"/>
    <p:sldId id="259" r:id="rId25"/>
    <p:sldId id="310" r:id="rId26"/>
    <p:sldId id="285" r:id="rId27"/>
    <p:sldId id="288" r:id="rId28"/>
    <p:sldId id="308" r:id="rId29"/>
    <p:sldId id="271" r:id="rId30"/>
    <p:sldId id="272" r:id="rId31"/>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initials="J" lastIdx="1" clrIdx="0">
    <p:extLst/>
  </p:cmAuthor>
  <p:cmAuthor id="2" name="Owner" initials="O"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28" y="1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4046" tIns="47023" rIns="94046" bIns="47023" rtlCol="0"/>
          <a:lstStyle>
            <a:lvl1pPr algn="r">
              <a:defRPr sz="1200"/>
            </a:lvl1pPr>
          </a:lstStyle>
          <a:p>
            <a:fld id="{80A1B528-AF94-4194-82EE-26711373FE4A}" type="datetimeFigureOut">
              <a:rPr lang="en-US" smtClean="0"/>
              <a:t>9/2/2014</a:t>
            </a:fld>
            <a:endParaRPr lang="en-US"/>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lIns="94046" tIns="47023" rIns="94046" bIns="47023" rtlCol="0" anchor="b"/>
          <a:lstStyle>
            <a:lvl1pPr algn="r">
              <a:defRPr sz="1200"/>
            </a:lvl1pPr>
          </a:lstStyle>
          <a:p>
            <a:fld id="{BD48F519-0411-491D-AB57-D54473467E49}" type="slidenum">
              <a:rPr lang="en-US" smtClean="0"/>
              <a:t>‹#›</a:t>
            </a:fld>
            <a:endParaRPr lang="en-US"/>
          </a:p>
        </p:txBody>
      </p:sp>
    </p:spTree>
    <p:extLst>
      <p:ext uri="{BB962C8B-B14F-4D97-AF65-F5344CB8AC3E}">
        <p14:creationId xmlns:p14="http://schemas.microsoft.com/office/powerpoint/2010/main" val="385456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fld id="{68E16405-1F16-4EC4-9A16-40D1788BD133}" type="datetimeFigureOut">
              <a:rPr lang="en-US" smtClean="0"/>
              <a:t>9/2/2014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fld id="{05367E4E-CE2A-41DC-B87B-061F372312EF}" type="slidenum">
              <a:rPr lang="en-US" smtClean="0"/>
              <a:t>‹#›</a:t>
            </a:fld>
            <a:endParaRPr lang="en-US"/>
          </a:p>
        </p:txBody>
      </p:sp>
    </p:spTree>
    <p:extLst>
      <p:ext uri="{BB962C8B-B14F-4D97-AF65-F5344CB8AC3E}">
        <p14:creationId xmlns:p14="http://schemas.microsoft.com/office/powerpoint/2010/main" val="394126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5367E4E-CE2A-41DC-B87B-061F372312EF}" type="slidenum">
              <a:rPr lang="en-US" smtClean="0"/>
              <a:t>6</a:t>
            </a:fld>
            <a:endParaRPr lang="en-US"/>
          </a:p>
        </p:txBody>
      </p:sp>
    </p:spTree>
    <p:extLst>
      <p:ext uri="{BB962C8B-B14F-4D97-AF65-F5344CB8AC3E}">
        <p14:creationId xmlns:p14="http://schemas.microsoft.com/office/powerpoint/2010/main" val="4258502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FA941C6-75F7-46DB-9DF4-8E88798F8C03}" type="slidenum">
              <a:rPr lang="en-US" smtClean="0">
                <a:solidFill>
                  <a:prstClr val="black"/>
                </a:solidFill>
              </a:rPr>
              <a:pPr>
                <a:defRPr/>
              </a:pPr>
              <a:t>9</a:t>
            </a:fld>
            <a:endParaRPr lang="en-US" smtClean="0">
              <a:solidFill>
                <a:prstClr val="black"/>
              </a:solidFill>
            </a:endParaRPr>
          </a:p>
        </p:txBody>
      </p:sp>
    </p:spTree>
    <p:extLst>
      <p:ext uri="{BB962C8B-B14F-4D97-AF65-F5344CB8AC3E}">
        <p14:creationId xmlns:p14="http://schemas.microsoft.com/office/powerpoint/2010/main" val="500248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9161E7-E54F-49EF-B787-528DDAA6A055}" type="slidenum">
              <a:rPr lang="en-US" smtClean="0">
                <a:solidFill>
                  <a:prstClr val="black"/>
                </a:solidFill>
              </a:rPr>
              <a:pPr fontAlgn="base">
                <a:spcBef>
                  <a:spcPct val="0"/>
                </a:spcBef>
                <a:spcAft>
                  <a:spcPct val="0"/>
                </a:spcAft>
                <a:defRPr/>
              </a:pPr>
              <a:t>10</a:t>
            </a:fld>
            <a:endParaRPr lang="en-US" smtClean="0">
              <a:solidFill>
                <a:prstClr val="black"/>
              </a:solidFill>
            </a:endParaRPr>
          </a:p>
        </p:txBody>
      </p:sp>
    </p:spTree>
    <p:extLst>
      <p:ext uri="{BB962C8B-B14F-4D97-AF65-F5344CB8AC3E}">
        <p14:creationId xmlns:p14="http://schemas.microsoft.com/office/powerpoint/2010/main" val="3947136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C30267D3-7A2A-48B3-A3D6-7662F7134718}" type="datetimeFigureOut">
              <a:rPr lang="en-US"/>
              <a:pPr>
                <a:defRPr/>
              </a:pPr>
              <a:t>9/2/2014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5C65666-3E37-473A-BEB4-421938956CF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859267-2944-47EB-857E-0E480720A472}" type="datetimeFigureOut">
              <a:rPr lang="en-US"/>
              <a:pPr>
                <a:defRPr/>
              </a:pPr>
              <a:t>9/2/2014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FE0BB1-F2ED-4E5B-BF1F-EA95747D2D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2711BA12-0E72-4D52-8896-8FB9C923E420}" type="datetimeFigureOut">
              <a:rPr lang="en-US"/>
              <a:pPr>
                <a:defRPr/>
              </a:pPr>
              <a:t>9/2/2014</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F058E88-5747-40FF-9010-04E3B4D6788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3252E-7907-40B4-98E5-AF9D2D472717}"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6552A1-1C1B-4472-8EBE-F3868CD9B3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4129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CC5DDA2-7EB8-4193-B61A-A5E53241AC2C}"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0CCCA8C-5575-490C-A24A-C4759E4BAB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8572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A3252E-7907-40B4-98E5-AF9D2D472717}"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46552A1-1C1B-4472-8EBE-F3868CD9B34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412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60B54-4FE4-40EC-A61A-26A715D65C13}" type="datetimeFigureOut">
              <a:rPr lang="en-US"/>
              <a:pPr>
                <a:defRPr/>
              </a:pPr>
              <a:t>9/2/2014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F8BEC6-3FB9-48B2-A926-3BAC31AA40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27ADF96C-1DAA-4C71-9CE6-8A4A518CEAD7}" type="datetimeFigureOut">
              <a:rPr lang="en-US"/>
              <a:pPr>
                <a:defRPr/>
              </a:pPr>
              <a:t>9/2/2014</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23906FD-AC73-4E47-8692-C2954828960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D0CCF6D-48C2-4A7D-8A92-91317E58372D}" type="datetimeFigureOut">
              <a:rPr lang="en-US"/>
              <a:pPr>
                <a:defRPr/>
              </a:pPr>
              <a:t>9/2/2014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7466CF-B547-4EB5-BAE5-5FB0BA2106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3DAA24-446C-48BC-A949-BA045AD5D237}" type="datetimeFigureOut">
              <a:rPr lang="en-US"/>
              <a:pPr>
                <a:defRPr/>
              </a:pPr>
              <a:t>9/2/2014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20382FA-4482-47B2-95BA-1552D87F666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63B1FA-2D54-4C34-B03E-C38A81F328FD}" type="datetimeFigureOut">
              <a:rPr lang="en-US"/>
              <a:pPr>
                <a:defRPr/>
              </a:pPr>
              <a:t>9/2/2014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D5F63F-2689-4604-9EBF-560D757490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6E2D1AF-19D3-4CA7-A5F7-38C296AADC7E}" type="datetimeFigureOut">
              <a:rPr lang="en-US"/>
              <a:pPr>
                <a:defRPr/>
              </a:pPr>
              <a:t>9/2/2014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C3A1B2-B63F-47E9-A6F4-621F43BD0E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E36D4065-DE74-4BFD-9D11-8E1EA5E17616}" type="datetimeFigureOut">
              <a:rPr lang="en-US"/>
              <a:pPr>
                <a:defRPr/>
              </a:pPr>
              <a:t>9/2/2014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B8EB4FC-DD21-472F-9D92-71973E23D5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3D8927DA-1C2A-4064-9948-F2ADDC270CB0}" type="datetimeFigureOut">
              <a:rPr lang="en-US"/>
              <a:pPr>
                <a:defRPr/>
              </a:pPr>
              <a:t>9/2/2014</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29412868-8D3A-4CA7-8F8F-8ACDB78C9D6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smtClean="0"/>
              <a:t>Click to edit Master title style</a:t>
            </a:r>
            <a:endParaRPr lang="en-US"/>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A4C9CF90-4BF8-4DB3-8817-8EEF36E9F2EE}" type="datetimeFigureOut">
              <a:rPr lang="en-US"/>
              <a:pPr>
                <a:defRPr/>
              </a:pPr>
              <a:t>9/2/2014</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smtClean="0">
                <a:solidFill>
                  <a:schemeClr val="tx1">
                    <a:tint val="95000"/>
                  </a:schemeClr>
                </a:solidFill>
                <a:latin typeface="+mn-lt"/>
                <a:cs typeface="+mn-cs"/>
              </a:defRPr>
            </a:lvl1pPr>
            <a:extLst/>
          </a:lstStyle>
          <a:p>
            <a:pPr>
              <a:defRPr/>
            </a:pPr>
            <a:fld id="{B63131B6-B5D0-40F1-8EA7-B8E337CC5F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702" r:id="rId2"/>
    <p:sldLayoutId id="2147483708" r:id="rId3"/>
    <p:sldLayoutId id="2147483703" r:id="rId4"/>
    <p:sldLayoutId id="2147483704" r:id="rId5"/>
    <p:sldLayoutId id="2147483705" r:id="rId6"/>
    <p:sldLayoutId id="2147483709" r:id="rId7"/>
    <p:sldLayoutId id="2147483710" r:id="rId8"/>
    <p:sldLayoutId id="2147483711" r:id="rId9"/>
    <p:sldLayoutId id="2147483706" r:id="rId10"/>
    <p:sldLayoutId id="2147483712"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4" descr="small-footer.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580188"/>
            <a:ext cx="9144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277938"/>
            <a:ext cx="82296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2255838"/>
            <a:ext cx="822960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CEFF583-7218-4B48-B099-613AD09DAFFD}" type="datetimeFigureOut">
              <a:rPr lang="en-US">
                <a:solidFill>
                  <a:prstClr val="black">
                    <a:tint val="75000"/>
                  </a:prstClr>
                </a:solidFill>
              </a:rPr>
              <a:pPr>
                <a:defRPr/>
              </a:pPr>
              <a:t>9/2/2014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404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057577-4213-42F9-B1FF-C982FAA4E84F}" type="slidenum">
              <a:rPr lang="en-US">
                <a:solidFill>
                  <a:prstClr val="black">
                    <a:tint val="75000"/>
                  </a:prstClr>
                </a:solidFill>
              </a:rPr>
              <a:pPr>
                <a:defRPr/>
              </a:pPr>
              <a:t>‹#›</a:t>
            </a:fld>
            <a:endParaRPr lang="en-US">
              <a:solidFill>
                <a:prstClr val="black">
                  <a:tint val="75000"/>
                </a:prstClr>
              </a:solidFill>
            </a:endParaRPr>
          </a:p>
        </p:txBody>
      </p:sp>
      <p:pic>
        <p:nvPicPr>
          <p:cNvPr id="1032"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helsea_barnes@ncsu.ed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ndianadg.net/iowa-supreme-court-and-3rd-party-ppa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Laura.Arnold@thearnoldgroup.biz" TargetMode="External"/><Relationship Id="rId2" Type="http://schemas.openxmlformats.org/officeDocument/2006/relationships/hyperlink" Target="mailto:Laura.Arnold@IndianaDG.n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dirty="0" smtClean="0">
                <a:solidFill>
                  <a:schemeClr val="accent1">
                    <a:satMod val="150000"/>
                  </a:schemeClr>
                </a:solidFill>
              </a:rPr>
              <a:t>Comments on SR 52 (2014) &amp; electric utility service territories </a:t>
            </a:r>
            <a:endParaRPr lang="en-US" dirty="0">
              <a:solidFill>
                <a:schemeClr val="accent1">
                  <a:satMod val="150000"/>
                </a:schemeClr>
              </a:solidFill>
            </a:endParaRPr>
          </a:p>
        </p:txBody>
      </p:sp>
      <p:sp>
        <p:nvSpPr>
          <p:cNvPr id="8195" name="Subtitle 2"/>
          <p:cNvSpPr>
            <a:spLocks noGrp="1"/>
          </p:cNvSpPr>
          <p:nvPr>
            <p:ph type="subTitle" idx="1"/>
          </p:nvPr>
        </p:nvSpPr>
        <p:spPr>
          <a:xfrm>
            <a:off x="685800" y="381000"/>
            <a:ext cx="8077200" cy="2947988"/>
          </a:xfrm>
        </p:spPr>
        <p:txBody>
          <a:bodyPr/>
          <a:lstStyle/>
          <a:p>
            <a:endParaRPr lang="en-US" dirty="0" smtClean="0"/>
          </a:p>
          <a:p>
            <a:endParaRPr lang="en-US" dirty="0" smtClean="0"/>
          </a:p>
          <a:p>
            <a:endParaRPr lang="en-US" dirty="0"/>
          </a:p>
          <a:p>
            <a:r>
              <a:rPr lang="en-US" dirty="0" smtClean="0"/>
              <a:t>Presentation on 09/02/14 to the</a:t>
            </a:r>
          </a:p>
          <a:p>
            <a:r>
              <a:rPr lang="en-US" dirty="0" smtClean="0"/>
              <a:t>Indiana General Assembly</a:t>
            </a:r>
          </a:p>
          <a:p>
            <a:r>
              <a:rPr lang="en-US" dirty="0" smtClean="0"/>
              <a:t>Interim Study Committee on Utilities, Energy &amp;</a:t>
            </a:r>
          </a:p>
          <a:p>
            <a:r>
              <a:rPr lang="en-US" dirty="0" smtClean="0"/>
              <a:t>Telecommunications</a:t>
            </a:r>
          </a:p>
          <a:p>
            <a:endParaRPr lang="en-US" dirty="0" smtClean="0"/>
          </a:p>
          <a:p>
            <a:r>
              <a:rPr lang="en-US" dirty="0" smtClean="0"/>
              <a:t> by  Laura Ann Arnold, President</a:t>
            </a:r>
          </a:p>
          <a:p>
            <a:r>
              <a:rPr lang="en-US" dirty="0" smtClean="0"/>
              <a:t>Indiana Distributed Energy Alliance</a:t>
            </a:r>
          </a:p>
          <a:p>
            <a:r>
              <a:rPr lang="en-US" dirty="0" smtClean="0"/>
              <a:t>(Presentation available at IndianaDG.net)</a:t>
            </a:r>
          </a:p>
          <a:p>
            <a:endParaRPr lang="en-US" dirty="0" smtClean="0"/>
          </a:p>
          <a:p>
            <a:endParaRPr lang="en-US" dirty="0" smtClean="0"/>
          </a:p>
        </p:txBody>
      </p:sp>
      <p:pic>
        <p:nvPicPr>
          <p:cNvPr id="8196" name="Picture 3" descr="solar-eclipse_2 (2).jpg"/>
          <p:cNvPicPr>
            <a:picLocks noChangeAspect="1"/>
          </p:cNvPicPr>
          <p:nvPr/>
        </p:nvPicPr>
        <p:blipFill>
          <a:blip r:embed="rId2" cstate="print"/>
          <a:srcRect/>
          <a:stretch>
            <a:fillRect/>
          </a:stretch>
        </p:blipFill>
        <p:spPr bwMode="auto">
          <a:xfrm>
            <a:off x="5791200" y="152400"/>
            <a:ext cx="3200400" cy="2890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04800" y="1219200"/>
            <a:ext cx="8229600" cy="457200"/>
          </a:xfrm>
        </p:spPr>
        <p:txBody>
          <a:bodyPr/>
          <a:lstStyle/>
          <a:p>
            <a:pPr eaLnBrk="1" hangingPunct="1"/>
            <a:r>
              <a:rPr lang="en-US" sz="2000" b="1" i="1" dirty="0" smtClean="0"/>
              <a:t>Important Information Regarding 3</a:t>
            </a:r>
            <a:r>
              <a:rPr lang="en-US" sz="2000" b="1" i="1" baseline="30000" dirty="0" smtClean="0"/>
              <a:t>rd</a:t>
            </a:r>
            <a:r>
              <a:rPr lang="en-US" sz="2000" b="1" i="1" dirty="0" smtClean="0"/>
              <a:t>-Party Solar PPAs</a:t>
            </a:r>
            <a:endParaRPr lang="en-US" dirty="0" smtClean="0"/>
          </a:p>
        </p:txBody>
      </p:sp>
      <p:sp>
        <p:nvSpPr>
          <p:cNvPr id="3075" name="Rectangle 22"/>
          <p:cNvSpPr>
            <a:spLocks noChangeArrowheads="1"/>
          </p:cNvSpPr>
          <p:nvPr/>
        </p:nvSpPr>
        <p:spPr bwMode="auto">
          <a:xfrm>
            <a:off x="381000" y="1905000"/>
            <a:ext cx="84582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1400" dirty="0">
                <a:solidFill>
                  <a:prstClr val="black"/>
                </a:solidFill>
                <a:latin typeface="Tahoma" pitchFamily="34" charset="0"/>
                <a:cs typeface="Tahoma" pitchFamily="34" charset="0"/>
              </a:rPr>
              <a:t>Authorization for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solar PV PPAs usually lies in the definition of a “utility” in state statutes, regulations or case law; in state regulatory commission decisions or orders; and/or in rules and guidelines for state incentive programs.  </a:t>
            </a:r>
          </a:p>
          <a:p>
            <a:pPr eaLnBrk="0" hangingPunct="0">
              <a:spcBef>
                <a:spcPct val="50000"/>
              </a:spcBef>
            </a:pPr>
            <a:r>
              <a:rPr lang="en-US" sz="1400" dirty="0">
                <a:solidFill>
                  <a:prstClr val="black"/>
                </a:solidFill>
                <a:latin typeface="Tahoma" pitchFamily="34" charset="0"/>
                <a:cs typeface="Tahoma" pitchFamily="34" charset="0"/>
              </a:rPr>
              <a:t>Even though a state may have authorized the use of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PPAs, it does not mean that these arrangements are allowed in every jurisdiction. For example, municipal utilities may not allow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PPAs in their territories even though they are allowed or in use in the state’s investor-owned utility (IOU) territories. </a:t>
            </a:r>
          </a:p>
          <a:p>
            <a:pPr eaLnBrk="0" hangingPunct="0">
              <a:spcBef>
                <a:spcPct val="50000"/>
              </a:spcBef>
            </a:pPr>
            <a:r>
              <a:rPr lang="en-US" sz="1400" dirty="0">
                <a:solidFill>
                  <a:prstClr val="black"/>
                </a:solidFill>
                <a:latin typeface="Tahoma" pitchFamily="34" charset="0"/>
                <a:cs typeface="Tahoma" pitchFamily="34" charset="0"/>
              </a:rPr>
              <a:t>Though a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 provider may not be subject to the same regulations as utilities, additional licensing requirements may still apply.</a:t>
            </a:r>
          </a:p>
          <a:p>
            <a:pPr eaLnBrk="0" hangingPunct="0">
              <a:spcBef>
                <a:spcPct val="50000"/>
              </a:spcBef>
            </a:pPr>
            <a:r>
              <a:rPr lang="en-US" sz="1400" dirty="0">
                <a:solidFill>
                  <a:prstClr val="black"/>
                </a:solidFill>
                <a:latin typeface="Tahoma" pitchFamily="34" charset="0"/>
                <a:cs typeface="Tahoma" pitchFamily="34" charset="0"/>
              </a:rPr>
              <a:t>This map and information is provided as a public service and does not constitute legal advice. Seek qualified legal expertise before making binding financial decisions related to a 3</a:t>
            </a:r>
            <a:r>
              <a:rPr lang="en-US" sz="1400" baseline="30000" dirty="0">
                <a:solidFill>
                  <a:prstClr val="black"/>
                </a:solidFill>
                <a:latin typeface="Tahoma" pitchFamily="34" charset="0"/>
                <a:cs typeface="Tahoma" pitchFamily="34" charset="0"/>
              </a:rPr>
              <a:t>rd</a:t>
            </a:r>
            <a:r>
              <a:rPr lang="en-US" sz="1400" dirty="0">
                <a:solidFill>
                  <a:prstClr val="black"/>
                </a:solidFill>
                <a:latin typeface="Tahoma" pitchFamily="34" charset="0"/>
                <a:cs typeface="Tahoma" pitchFamily="34" charset="0"/>
              </a:rPr>
              <a:t>-party PPA. </a:t>
            </a:r>
          </a:p>
        </p:txBody>
      </p:sp>
      <p:sp>
        <p:nvSpPr>
          <p:cNvPr id="13" name="Rectangle 12"/>
          <p:cNvSpPr/>
          <p:nvPr/>
        </p:nvSpPr>
        <p:spPr>
          <a:xfrm>
            <a:off x="304800" y="5562600"/>
            <a:ext cx="8458200" cy="830263"/>
          </a:xfrm>
          <a:prstGeom prst="rect">
            <a:avLst/>
          </a:prstGeom>
        </p:spPr>
        <p:txBody>
          <a:bodyPr>
            <a:spAutoFit/>
          </a:bodyPr>
          <a:lstStyle/>
          <a:p>
            <a:pPr algn="ctr" eaLnBrk="0" fontAlgn="auto" hangingPunct="0">
              <a:spcBef>
                <a:spcPct val="50000"/>
              </a:spcBef>
              <a:spcAft>
                <a:spcPts val="0"/>
              </a:spcAft>
              <a:defRPr/>
            </a:pPr>
            <a:r>
              <a:rPr lang="en-US" sz="1200" dirty="0">
                <a:solidFill>
                  <a:prstClr val="black"/>
                </a:solidFill>
                <a:cs typeface="Tahoma" pitchFamily="34" charset="0"/>
              </a:rPr>
              <a:t>DSIRE acknowledges </a:t>
            </a:r>
            <a:r>
              <a:rPr lang="en-US" sz="1200" dirty="0">
                <a:solidFill>
                  <a:prstClr val="black"/>
                </a:solidFill>
              </a:rPr>
              <a:t>IREC and </a:t>
            </a:r>
            <a:r>
              <a:rPr lang="en-US" sz="1200" dirty="0" smtClean="0">
                <a:solidFill>
                  <a:prstClr val="black"/>
                </a:solidFill>
              </a:rPr>
              <a:t>Keyes, Fox</a:t>
            </a:r>
            <a:r>
              <a:rPr lang="en-US" sz="1200" dirty="0">
                <a:solidFill>
                  <a:prstClr val="black"/>
                </a:solidFill>
              </a:rPr>
              <a:t> </a:t>
            </a:r>
            <a:r>
              <a:rPr lang="en-US" sz="1200" dirty="0" smtClean="0">
                <a:solidFill>
                  <a:prstClr val="black"/>
                </a:solidFill>
              </a:rPr>
              <a:t>&amp; </a:t>
            </a:r>
            <a:r>
              <a:rPr lang="en-US" sz="1200" dirty="0" err="1" smtClean="0">
                <a:solidFill>
                  <a:prstClr val="black"/>
                </a:solidFill>
              </a:rPr>
              <a:t>Wiedman</a:t>
            </a:r>
            <a:r>
              <a:rPr lang="en-US" sz="1200" dirty="0" smtClean="0">
                <a:solidFill>
                  <a:prstClr val="black"/>
                </a:solidFill>
              </a:rPr>
              <a:t> </a:t>
            </a:r>
            <a:r>
              <a:rPr lang="en-US" sz="1200" dirty="0">
                <a:solidFill>
                  <a:prstClr val="black"/>
                </a:solidFill>
              </a:rPr>
              <a:t>LLP, for their support in creating and maintaining this resource</a:t>
            </a:r>
            <a:r>
              <a:rPr lang="en-US" sz="1200" dirty="0">
                <a:solidFill>
                  <a:prstClr val="black"/>
                </a:solidFill>
                <a:cs typeface="Tahoma" pitchFamily="34" charset="0"/>
              </a:rPr>
              <a:t>. </a:t>
            </a:r>
          </a:p>
          <a:p>
            <a:pPr algn="ctr" eaLnBrk="0" fontAlgn="auto" hangingPunct="0">
              <a:spcBef>
                <a:spcPct val="50000"/>
              </a:spcBef>
              <a:spcAft>
                <a:spcPts val="0"/>
              </a:spcAft>
              <a:defRPr/>
            </a:pPr>
            <a:r>
              <a:rPr lang="en-US" sz="1200" dirty="0">
                <a:solidFill>
                  <a:prstClr val="black"/>
                </a:solidFill>
                <a:cs typeface="Tahoma" pitchFamily="34" charset="0"/>
              </a:rPr>
              <a:t>This information is updated quarterly or as new information is verified. </a:t>
            </a:r>
          </a:p>
          <a:p>
            <a:pPr algn="ctr" eaLnBrk="0" fontAlgn="auto" hangingPunct="0">
              <a:spcBef>
                <a:spcPct val="50000"/>
              </a:spcBef>
              <a:spcAft>
                <a:spcPts val="0"/>
              </a:spcAft>
              <a:defRPr/>
            </a:pPr>
            <a:r>
              <a:rPr lang="en-US" sz="1200" dirty="0">
                <a:solidFill>
                  <a:prstClr val="black"/>
                </a:solidFill>
                <a:cs typeface="Tahoma" pitchFamily="34" charset="0"/>
              </a:rPr>
              <a:t>Please send comments or questions to Chelsea Barnes at </a:t>
            </a:r>
            <a:r>
              <a:rPr lang="en-US" sz="1200" dirty="0">
                <a:solidFill>
                  <a:prstClr val="black"/>
                </a:solidFill>
                <a:cs typeface="Tahoma" pitchFamily="34" charset="0"/>
                <a:hlinkClick r:id="rId3"/>
              </a:rPr>
              <a:t>chelsea_barnes@ncsu.edu</a:t>
            </a:r>
            <a:r>
              <a:rPr lang="en-US" sz="1200" dirty="0">
                <a:solidFill>
                  <a:prstClr val="black"/>
                </a:solidFill>
                <a:cs typeface="Tahoma" pitchFamily="34" charset="0"/>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533400" y="1066800"/>
            <a:ext cx="8229600" cy="533400"/>
          </a:xfrm>
          <a:prstGeom prst="rect">
            <a:avLst/>
          </a:prstGeom>
          <a:noFill/>
          <a:ln w="9525">
            <a:noFill/>
            <a:miter lim="800000"/>
            <a:headEnd/>
            <a:tailEnd/>
          </a:ln>
        </p:spPr>
        <p:txBody>
          <a:bodyPr anchor="ctr"/>
          <a:lstStyle/>
          <a:p>
            <a:pPr algn="ctr">
              <a:defRPr/>
            </a:pPr>
            <a:r>
              <a:rPr lang="en-US" sz="2000" b="1" i="1" dirty="0">
                <a:solidFill>
                  <a:prstClr val="black"/>
                </a:solidFill>
                <a:latin typeface="Tahoma"/>
              </a:rPr>
              <a:t>Authorities/References</a:t>
            </a:r>
            <a:endParaRPr lang="en-US" sz="4400" dirty="0">
              <a:solidFill>
                <a:prstClr val="black"/>
              </a:solidFill>
              <a:latin typeface="Tahoma"/>
            </a:endParaRPr>
          </a:p>
        </p:txBody>
      </p:sp>
      <p:sp>
        <p:nvSpPr>
          <p:cNvPr id="5" name="Content Placeholder 4"/>
          <p:cNvSpPr txBox="1">
            <a:spLocks/>
          </p:cNvSpPr>
          <p:nvPr/>
        </p:nvSpPr>
        <p:spPr bwMode="auto">
          <a:xfrm>
            <a:off x="304800" y="1600200"/>
            <a:ext cx="8382000" cy="4724400"/>
          </a:xfrm>
          <a:prstGeom prst="rect">
            <a:avLst/>
          </a:prstGeom>
          <a:noFill/>
          <a:ln w="9525">
            <a:noFill/>
            <a:miter lim="800000"/>
            <a:headEnd/>
            <a:tailEnd/>
          </a:ln>
        </p:spPr>
        <p:txBody>
          <a:bodyPr numCol="2">
            <a:normAutofit/>
          </a:bodyPr>
          <a:lstStyle/>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Arizona</a:t>
            </a:r>
            <a:r>
              <a:rPr lang="en-US" sz="1050" dirty="0">
                <a:solidFill>
                  <a:prstClr val="black"/>
                </a:solidFill>
                <a:latin typeface="Tahoma"/>
                <a:cs typeface="Arial" pitchFamily="34" charset="0"/>
              </a:rPr>
              <a:t>: ACC Decision 71795, Docket E-20690A-09-0346 </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California</a:t>
            </a:r>
            <a:r>
              <a:rPr lang="en-US" sz="1050" dirty="0" smtClean="0">
                <a:solidFill>
                  <a:prstClr val="black"/>
                </a:solidFill>
                <a:latin typeface="Tahoma"/>
                <a:cs typeface="Arial" pitchFamily="34" charset="0"/>
              </a:rPr>
              <a:t>: Cal</a:t>
            </a:r>
            <a:r>
              <a:rPr lang="en-US" sz="1050" dirty="0">
                <a:solidFill>
                  <a:prstClr val="black"/>
                </a:solidFill>
                <a:latin typeface="Tahoma"/>
                <a:cs typeface="Arial" pitchFamily="34" charset="0"/>
              </a:rPr>
              <a:t>. Pub. Util. Code </a:t>
            </a:r>
            <a:r>
              <a:rPr lang="fr-FR" sz="1050" dirty="0">
                <a:solidFill>
                  <a:prstClr val="black"/>
                </a:solidFill>
                <a:latin typeface="Tahoma"/>
                <a:cs typeface="Arial" pitchFamily="34" charset="0"/>
              </a:rPr>
              <a:t>§ </a:t>
            </a:r>
            <a:r>
              <a:rPr lang="en-US" sz="1050" dirty="0">
                <a:solidFill>
                  <a:prstClr val="black"/>
                </a:solidFill>
                <a:latin typeface="Tahoma"/>
                <a:cs typeface="Arial" pitchFamily="34" charset="0"/>
              </a:rPr>
              <a:t>218, </a:t>
            </a:r>
            <a:r>
              <a:rPr lang="fr-FR" sz="1050" dirty="0">
                <a:solidFill>
                  <a:prstClr val="black"/>
                </a:solidFill>
                <a:latin typeface="Tahoma"/>
                <a:cs typeface="Arial" pitchFamily="34" charset="0"/>
              </a:rPr>
              <a:t>§ </a:t>
            </a:r>
            <a:r>
              <a:rPr lang="en-US" sz="1050" dirty="0">
                <a:solidFill>
                  <a:prstClr val="black"/>
                </a:solidFill>
                <a:latin typeface="Tahoma"/>
                <a:cs typeface="Arial" pitchFamily="34" charset="0"/>
              </a:rPr>
              <a:t>2868 </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Colorado</a:t>
            </a:r>
            <a:r>
              <a:rPr lang="en-US" sz="1050" dirty="0">
                <a:solidFill>
                  <a:prstClr val="black"/>
                </a:solidFill>
                <a:latin typeface="Tahoma"/>
                <a:cs typeface="Arial" pitchFamily="34" charset="0"/>
              </a:rPr>
              <a:t>:  S.B. 09-051; PUC Decision C09-0990 (2009)</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Connecticut</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Connecticut </a:t>
            </a:r>
            <a:r>
              <a:rPr lang="en-US" sz="1050" dirty="0">
                <a:solidFill>
                  <a:prstClr val="black"/>
                </a:solidFill>
                <a:latin typeface="Tahoma"/>
                <a:cs typeface="Arial" pitchFamily="34" charset="0"/>
              </a:rPr>
              <a:t>Clean Energy </a:t>
            </a:r>
            <a:r>
              <a:rPr lang="en-US" sz="1050" dirty="0" smtClean="0">
                <a:solidFill>
                  <a:prstClr val="black"/>
                </a:solidFill>
                <a:latin typeface="Tahoma"/>
                <a:cs typeface="Arial" pitchFamily="34" charset="0"/>
              </a:rPr>
              <a:t>Fund</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D.C.: </a:t>
            </a:r>
            <a:r>
              <a:rPr lang="en-US" sz="1050" dirty="0" smtClean="0">
                <a:solidFill>
                  <a:prstClr val="black"/>
                </a:solidFill>
                <a:latin typeface="Tahoma"/>
                <a:cs typeface="Arial" pitchFamily="34" charset="0"/>
              </a:rPr>
              <a:t>PSC Order 15837</a:t>
            </a:r>
            <a:endParaRPr lang="en-US" sz="1050" b="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Delaware</a:t>
            </a:r>
            <a:r>
              <a:rPr lang="en-US" sz="1050" dirty="0">
                <a:solidFill>
                  <a:prstClr val="black"/>
                </a:solidFill>
                <a:latin typeface="Tahoma"/>
                <a:cs typeface="Arial" pitchFamily="34" charset="0"/>
              </a:rPr>
              <a:t>: S.B. 266 and S.B. 267 (2010</a:t>
            </a:r>
            <a:r>
              <a:rPr lang="en-US" sz="1050" dirty="0" smtClean="0">
                <a:solidFill>
                  <a:prstClr val="black"/>
                </a:solidFill>
                <a:latin typeface="Tahoma"/>
                <a:cs typeface="Arial" pitchFamily="34" charset="0"/>
              </a:rPr>
              <a:t>)</a:t>
            </a:r>
            <a:endParaRPr lang="en-US" sz="1050"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Florida</a:t>
            </a:r>
            <a:r>
              <a:rPr lang="en-US" sz="1050" dirty="0">
                <a:solidFill>
                  <a:srgbClr val="FF0000"/>
                </a:solidFill>
                <a:latin typeface="Tahoma"/>
                <a:cs typeface="Arial" pitchFamily="34" charset="0"/>
              </a:rPr>
              <a:t>: PUC Decision: Docket 860725-EU; Order 17009 (1987)</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Georgia</a:t>
            </a:r>
            <a:r>
              <a:rPr lang="en-US" sz="1050" dirty="0">
                <a:solidFill>
                  <a:srgbClr val="FF0000"/>
                </a:solidFill>
                <a:latin typeface="Tahoma"/>
                <a:cs typeface="Arial" pitchFamily="34" charset="0"/>
              </a:rPr>
              <a:t>: GA Territorial Act: O.C.G.A. § 46-3-1</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Hawaii</a:t>
            </a:r>
            <a:r>
              <a:rPr lang="en-US" sz="1050" dirty="0" smtClean="0">
                <a:solidFill>
                  <a:prstClr val="black"/>
                </a:solidFill>
                <a:latin typeface="Tahoma"/>
                <a:cs typeface="Arial" pitchFamily="34" charset="0"/>
              </a:rPr>
              <a:t>: S.B</a:t>
            </a:r>
            <a:r>
              <a:rPr lang="en-US" sz="1050" dirty="0">
                <a:solidFill>
                  <a:prstClr val="black"/>
                </a:solidFill>
                <a:latin typeface="Tahoma"/>
                <a:cs typeface="Arial" pitchFamily="34" charset="0"/>
              </a:rPr>
              <a:t>. 704 (2011)</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Illinois</a:t>
            </a:r>
            <a:r>
              <a:rPr lang="en-US" sz="1050" dirty="0" smtClean="0">
                <a:solidFill>
                  <a:prstClr val="black"/>
                </a:solidFill>
                <a:latin typeface="Tahoma"/>
                <a:cs typeface="Arial" pitchFamily="34" charset="0"/>
              </a:rPr>
              <a:t>: 220 </a:t>
            </a:r>
            <a:r>
              <a:rPr lang="en-US" sz="1050" dirty="0">
                <a:solidFill>
                  <a:prstClr val="black"/>
                </a:solidFill>
                <a:latin typeface="Tahoma"/>
                <a:cs typeface="Arial" pitchFamily="34" charset="0"/>
              </a:rPr>
              <a:t>ILCS 5/16-102; 83 Ill. Adm. Code, Part 465</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Iowa: </a:t>
            </a:r>
            <a:r>
              <a:rPr lang="en-US" sz="1050" dirty="0">
                <a:solidFill>
                  <a:srgbClr val="FF0000"/>
                </a:solidFill>
                <a:latin typeface="Tahoma"/>
                <a:cs typeface="Arial" pitchFamily="34" charset="0"/>
              </a:rPr>
              <a:t>IUB Declaratory Ruling-Order: Docket DRU-2012-0001 (2012)</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Kentucky: </a:t>
            </a:r>
            <a:r>
              <a:rPr lang="en-US" sz="1050" dirty="0">
                <a:solidFill>
                  <a:srgbClr val="FF0000"/>
                </a:solidFill>
                <a:latin typeface="Tahoma"/>
                <a:cs typeface="Arial" pitchFamily="34" charset="0"/>
              </a:rPr>
              <a:t>KRS 278.010 (3)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Massachusetts</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220 </a:t>
            </a:r>
            <a:r>
              <a:rPr lang="en-US" sz="1050" dirty="0">
                <a:solidFill>
                  <a:prstClr val="black"/>
                </a:solidFill>
                <a:latin typeface="Tahoma"/>
                <a:cs typeface="Arial" pitchFamily="34" charset="0"/>
              </a:rPr>
              <a:t>CMR 18.00</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Maryland</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1057 (2009) </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Michigan</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2008 </a:t>
            </a:r>
            <a:r>
              <a:rPr lang="en-US" sz="1050" dirty="0">
                <a:solidFill>
                  <a:prstClr val="black"/>
                </a:solidFill>
                <a:latin typeface="Tahoma"/>
                <a:cs typeface="Arial" pitchFamily="34" charset="0"/>
              </a:rPr>
              <a:t>Public Act 286; PSC Order Docket U-15787</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Jersey</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N.J. Stat. 48:3-51; N.J.A.C. §14:8-4.1 et seq.</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Mexico</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181 and S.B. 190 (2010) </a:t>
            </a:r>
            <a:r>
              <a:rPr lang="en-US" sz="1050" i="1" dirty="0">
                <a:solidFill>
                  <a:prstClr val="black"/>
                </a:solidFill>
                <a:latin typeface="Tahoma"/>
                <a:cs typeface="Arial" pitchFamily="34" charset="0"/>
              </a:rPr>
              <a:t>(effective 1/1/2011)</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Nevada</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NRS </a:t>
            </a:r>
            <a:r>
              <a:rPr lang="en-US" sz="1050" dirty="0">
                <a:solidFill>
                  <a:prstClr val="black"/>
                </a:solidFill>
                <a:latin typeface="Tahoma"/>
                <a:cs typeface="Arial" pitchFamily="34" charset="0"/>
              </a:rPr>
              <a:t>704.021 (AB 186, 2009); PUC Orders 07-06024 and 07-06027</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York</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NY </a:t>
            </a:r>
            <a:r>
              <a:rPr lang="en-US" sz="1050" dirty="0">
                <a:solidFill>
                  <a:prstClr val="black"/>
                </a:solidFill>
                <a:latin typeface="Tahoma"/>
                <a:cs typeface="Arial" pitchFamily="34" charset="0"/>
              </a:rPr>
              <a:t>CLS  Public Service § 2.13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New Hampshire:</a:t>
            </a:r>
            <a:r>
              <a:rPr lang="en-US" sz="1050" dirty="0">
                <a:solidFill>
                  <a:prstClr val="black"/>
                </a:solidFill>
                <a:latin typeface="Tahoma"/>
                <a:cs typeface="Arial" pitchFamily="34" charset="0"/>
              </a:rPr>
              <a:t> PUC 902.02 and PUC Docket DE 10-212 (letter 1/31/12)</a:t>
            </a:r>
          </a:p>
          <a:p>
            <a:pPr marL="342900" indent="-342900" fontAlgn="auto">
              <a:spcBef>
                <a:spcPct val="20000"/>
              </a:spcBef>
              <a:spcAft>
                <a:spcPts val="0"/>
              </a:spcAft>
              <a:buFont typeface="Arial" pitchFamily="34" charset="0"/>
              <a:buChar char="●"/>
              <a:defRPr/>
            </a:pPr>
            <a:r>
              <a:rPr lang="en-US" sz="1050" b="1" dirty="0">
                <a:solidFill>
                  <a:srgbClr val="FF0000"/>
                </a:solidFill>
                <a:latin typeface="Tahoma"/>
                <a:cs typeface="Arial" pitchFamily="34" charset="0"/>
              </a:rPr>
              <a:t>North </a:t>
            </a:r>
            <a:r>
              <a:rPr lang="en-US" sz="1050" b="1" dirty="0" smtClean="0">
                <a:solidFill>
                  <a:srgbClr val="FF0000"/>
                </a:solidFill>
                <a:latin typeface="Tahoma"/>
                <a:cs typeface="Arial" pitchFamily="34" charset="0"/>
              </a:rPr>
              <a:t>Carolina</a:t>
            </a:r>
            <a:r>
              <a:rPr lang="en-US" sz="1050" dirty="0" smtClean="0">
                <a:solidFill>
                  <a:srgbClr val="FF0000"/>
                </a:solidFill>
                <a:latin typeface="Tahoma"/>
                <a:cs typeface="Arial" pitchFamily="34" charset="0"/>
              </a:rPr>
              <a:t>: General </a:t>
            </a:r>
            <a:r>
              <a:rPr lang="en-US" sz="1050" dirty="0">
                <a:solidFill>
                  <a:srgbClr val="FF0000"/>
                </a:solidFill>
                <a:latin typeface="Tahoma"/>
                <a:cs typeface="Arial" pitchFamily="34" charset="0"/>
              </a:rPr>
              <a:t>Statutes § 62‐3(23)</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Ohio</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PUC Order </a:t>
            </a:r>
            <a:r>
              <a:rPr lang="en-US" sz="1050" dirty="0" smtClean="0">
                <a:solidFill>
                  <a:prstClr val="black"/>
                </a:solidFill>
                <a:latin typeface="Tahoma"/>
                <a:cs typeface="Arial" pitchFamily="34" charset="0"/>
              </a:rPr>
              <a:t>06-653-EL-ORD</a:t>
            </a:r>
          </a:p>
          <a:p>
            <a:pPr marL="342900" indent="-342900" fontAlgn="auto">
              <a:spcBef>
                <a:spcPct val="20000"/>
              </a:spcBef>
              <a:spcAft>
                <a:spcPts val="0"/>
              </a:spcAft>
              <a:buFont typeface="Arial" pitchFamily="34" charset="0"/>
              <a:buChar char="●"/>
              <a:defRPr/>
            </a:pPr>
            <a:r>
              <a:rPr lang="en-US" sz="1050" b="1" dirty="0" smtClean="0">
                <a:solidFill>
                  <a:srgbClr val="FF0000"/>
                </a:solidFill>
                <a:latin typeface="Tahoma"/>
                <a:cs typeface="Arial" pitchFamily="34" charset="0"/>
              </a:rPr>
              <a:t>Oklahoma</a:t>
            </a:r>
            <a:r>
              <a:rPr lang="en-US" sz="1050" dirty="0" smtClean="0">
                <a:solidFill>
                  <a:srgbClr val="FF0000"/>
                </a:solidFill>
                <a:latin typeface="Tahoma"/>
                <a:cs typeface="Arial" pitchFamily="34" charset="0"/>
              </a:rPr>
              <a:t>: 17 </a:t>
            </a:r>
            <a:r>
              <a:rPr lang="en-US" sz="1050" dirty="0" err="1" smtClean="0">
                <a:solidFill>
                  <a:srgbClr val="FF0000"/>
                </a:solidFill>
                <a:latin typeface="Tahoma"/>
                <a:cs typeface="Arial" pitchFamily="34" charset="0"/>
              </a:rPr>
              <a:t>Okl</a:t>
            </a:r>
            <a:r>
              <a:rPr lang="en-US" sz="1050" dirty="0" smtClean="0">
                <a:solidFill>
                  <a:srgbClr val="FF0000"/>
                </a:solidFill>
                <a:latin typeface="Tahoma"/>
                <a:cs typeface="Arial" pitchFamily="34" charset="0"/>
              </a:rPr>
              <a:t>. St</a:t>
            </a:r>
            <a:r>
              <a:rPr lang="en-US" sz="1050" dirty="0">
                <a:solidFill>
                  <a:srgbClr val="FF0000"/>
                </a:solidFill>
                <a:latin typeface="Tahoma"/>
                <a:cs typeface="Arial" pitchFamily="34" charset="0"/>
              </a:rPr>
              <a:t>. § </a:t>
            </a:r>
            <a:r>
              <a:rPr lang="en-US" sz="1050" dirty="0" smtClean="0">
                <a:solidFill>
                  <a:srgbClr val="FF0000"/>
                </a:solidFill>
                <a:latin typeface="Tahoma"/>
                <a:cs typeface="Arial" pitchFamily="34" charset="0"/>
              </a:rPr>
              <a:t>151</a:t>
            </a:r>
            <a:r>
              <a:rPr lang="en-US" sz="1050" dirty="0">
                <a:solidFill>
                  <a:srgbClr val="FF0000"/>
                </a:solidFill>
                <a:latin typeface="Tahoma"/>
                <a:cs typeface="Arial" pitchFamily="34" charset="0"/>
              </a:rPr>
              <a:t>; O.A.C. § </a:t>
            </a:r>
            <a:r>
              <a:rPr lang="en-US" sz="1050" dirty="0" smtClean="0">
                <a:solidFill>
                  <a:srgbClr val="FF0000"/>
                </a:solidFill>
                <a:latin typeface="Tahoma"/>
                <a:cs typeface="Arial" pitchFamily="34" charset="0"/>
              </a:rPr>
              <a:t>165:40</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Oregon</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PUC Order, Docket 08-388</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Pennsylvania</a:t>
            </a:r>
            <a:r>
              <a:rPr lang="en-US" sz="1050" dirty="0" smtClean="0">
                <a:solidFill>
                  <a:prstClr val="black"/>
                </a:solidFill>
                <a:latin typeface="Tahoma"/>
                <a:cs typeface="Arial" pitchFamily="34" charset="0"/>
              </a:rPr>
              <a:t>: PUC </a:t>
            </a:r>
            <a:r>
              <a:rPr lang="en-US" sz="1050" dirty="0">
                <a:solidFill>
                  <a:prstClr val="black"/>
                </a:solidFill>
                <a:latin typeface="Tahoma"/>
                <a:cs typeface="Arial" pitchFamily="34" charset="0"/>
              </a:rPr>
              <a:t>Order, Docket M-00051865</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Puerto Rico</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No </a:t>
            </a:r>
            <a:r>
              <a:rPr lang="en-US" sz="1050" dirty="0">
                <a:solidFill>
                  <a:prstClr val="black"/>
                </a:solidFill>
                <a:latin typeface="Tahoma"/>
                <a:cs typeface="Arial" pitchFamily="34" charset="0"/>
              </a:rPr>
              <a:t>policy reference available; based on news reports and </a:t>
            </a:r>
            <a:r>
              <a:rPr lang="en-US" sz="1050" dirty="0" smtClean="0">
                <a:solidFill>
                  <a:prstClr val="black"/>
                </a:solidFill>
                <a:latin typeface="Tahoma"/>
                <a:cs typeface="Arial" pitchFamily="34" charset="0"/>
              </a:rPr>
              <a:t>articles</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Rhode Island</a:t>
            </a:r>
            <a:r>
              <a:rPr lang="en-US" sz="1050" dirty="0" smtClean="0">
                <a:solidFill>
                  <a:prstClr val="black"/>
                </a:solidFill>
                <a:latin typeface="Tahoma"/>
                <a:cs typeface="Arial" pitchFamily="34" charset="0"/>
              </a:rPr>
              <a:t>: </a:t>
            </a:r>
            <a:r>
              <a:rPr lang="en-US" sz="1050" dirty="0">
                <a:solidFill>
                  <a:prstClr val="black"/>
                </a:solidFill>
                <a:latin typeface="Tahoma"/>
              </a:rPr>
              <a:t>R.I. Gen. Laws § 39-26.4 (2011); </a:t>
            </a:r>
            <a:r>
              <a:rPr lang="en-US" sz="1050" dirty="0" smtClean="0">
                <a:solidFill>
                  <a:prstClr val="black"/>
                </a:solidFill>
                <a:latin typeface="Tahoma"/>
              </a:rPr>
              <a:t>3</a:t>
            </a:r>
            <a:r>
              <a:rPr lang="en-US" sz="1050" baseline="30000" dirty="0" smtClean="0">
                <a:solidFill>
                  <a:prstClr val="black"/>
                </a:solidFill>
                <a:latin typeface="Tahoma"/>
              </a:rPr>
              <a:t>rd</a:t>
            </a:r>
            <a:r>
              <a:rPr lang="en-US" sz="1050" dirty="0" smtClean="0">
                <a:solidFill>
                  <a:prstClr val="black"/>
                </a:solidFill>
                <a:latin typeface="Tahoma"/>
              </a:rPr>
              <a:t>-party-owned </a:t>
            </a:r>
            <a:r>
              <a:rPr lang="en-US" sz="1050" dirty="0">
                <a:solidFill>
                  <a:prstClr val="black"/>
                </a:solidFill>
                <a:latin typeface="Tahoma"/>
              </a:rPr>
              <a:t>municipal financing arrangements may net meter. </a:t>
            </a:r>
            <a:endParaRPr lang="en-US" sz="1050" b="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Texas</a:t>
            </a:r>
            <a:r>
              <a:rPr lang="en-US" sz="1050" dirty="0">
                <a:solidFill>
                  <a:prstClr val="black"/>
                </a:solidFill>
                <a:latin typeface="Tahoma"/>
                <a:cs typeface="Arial" pitchFamily="34" charset="0"/>
              </a:rPr>
              <a:t>: S.B. 981 (2011) (</a:t>
            </a:r>
            <a:r>
              <a:rPr lang="en-US" sz="1050" i="1" dirty="0">
                <a:solidFill>
                  <a:prstClr val="black"/>
                </a:solidFill>
                <a:latin typeface="Tahoma"/>
                <a:cs typeface="Arial" pitchFamily="34" charset="0"/>
              </a:rPr>
              <a:t>effective 9/1/2011</a:t>
            </a:r>
            <a:r>
              <a:rPr lang="en-US" sz="1050" dirty="0">
                <a:solidFill>
                  <a:prstClr val="black"/>
                </a:solidFill>
                <a:latin typeface="Tahoma"/>
                <a:cs typeface="Arial" pitchFamily="34" charset="0"/>
              </a:rPr>
              <a:t>)</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Utah</a:t>
            </a:r>
            <a:r>
              <a:rPr lang="en-US" sz="1050" dirty="0">
                <a:solidFill>
                  <a:prstClr val="black"/>
                </a:solidFill>
                <a:latin typeface="Tahoma"/>
                <a:cs typeface="Arial" pitchFamily="34" charset="0"/>
              </a:rPr>
              <a:t>: </a:t>
            </a:r>
            <a:r>
              <a:rPr lang="en-US" sz="1050" dirty="0" smtClean="0">
                <a:solidFill>
                  <a:prstClr val="black"/>
                </a:solidFill>
                <a:latin typeface="Tahoma"/>
                <a:cs typeface="Arial" pitchFamily="34" charset="0"/>
              </a:rPr>
              <a:t>H.B</a:t>
            </a:r>
            <a:r>
              <a:rPr lang="en-US" sz="1050" dirty="0">
                <a:solidFill>
                  <a:prstClr val="black"/>
                </a:solidFill>
                <a:latin typeface="Tahoma"/>
                <a:cs typeface="Arial" pitchFamily="34" charset="0"/>
              </a:rPr>
              <a:t>. 0145 (2010) </a:t>
            </a:r>
            <a:r>
              <a:rPr lang="en-US" sz="1050" i="1" dirty="0">
                <a:solidFill>
                  <a:prstClr val="black"/>
                </a:solidFill>
                <a:latin typeface="Tahoma"/>
                <a:cs typeface="Arial" pitchFamily="34" charset="0"/>
              </a:rPr>
              <a:t>(effective 3/31/2010, and limited to installations at public buildings, schools or 501(c)(3) non-profits)</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Vermont</a:t>
            </a:r>
            <a:r>
              <a:rPr lang="en-US" sz="1050" dirty="0">
                <a:solidFill>
                  <a:prstClr val="black"/>
                </a:solidFill>
                <a:latin typeface="Tahoma"/>
                <a:cs typeface="Arial" pitchFamily="34" charset="0"/>
              </a:rPr>
              <a:t>: No policy reference available, based on news reports and communications</a:t>
            </a:r>
          </a:p>
          <a:p>
            <a:pPr marL="342900" indent="-342900" fontAlgn="auto">
              <a:spcBef>
                <a:spcPct val="20000"/>
              </a:spcBef>
              <a:spcAft>
                <a:spcPts val="0"/>
              </a:spcAft>
              <a:buFont typeface="Arial" pitchFamily="34" charset="0"/>
              <a:buChar char="●"/>
              <a:defRPr/>
            </a:pPr>
            <a:r>
              <a:rPr lang="en-US" sz="1050" b="1" dirty="0">
                <a:solidFill>
                  <a:prstClr val="black"/>
                </a:solidFill>
                <a:latin typeface="Tahoma"/>
                <a:cs typeface="Arial" pitchFamily="34" charset="0"/>
              </a:rPr>
              <a:t>Virginia</a:t>
            </a:r>
            <a:r>
              <a:rPr lang="en-US" sz="1050" dirty="0">
                <a:solidFill>
                  <a:prstClr val="black"/>
                </a:solidFill>
                <a:latin typeface="Tahoma"/>
                <a:cs typeface="Arial" pitchFamily="34" charset="0"/>
              </a:rPr>
              <a:t>: DSIRE had previously identified VA as a state </a:t>
            </a:r>
            <a:r>
              <a:rPr lang="en-US" sz="1050" dirty="0">
                <a:solidFill>
                  <a:prstClr val="black"/>
                </a:solidFill>
                <a:latin typeface="Tahoma"/>
              </a:rPr>
              <a:t>where 3</a:t>
            </a:r>
            <a:r>
              <a:rPr lang="en-US" sz="1050" baseline="30000" dirty="0">
                <a:solidFill>
                  <a:prstClr val="black"/>
                </a:solidFill>
                <a:latin typeface="Tahoma"/>
              </a:rPr>
              <a:t>rd</a:t>
            </a:r>
            <a:r>
              <a:rPr lang="en-US" sz="1050" dirty="0">
                <a:solidFill>
                  <a:prstClr val="black"/>
                </a:solidFill>
                <a:latin typeface="Tahoma"/>
              </a:rPr>
              <a:t> party PPAs were authorized or otherwise currently in use, at least in certain jurisdictions within in the state, but has re-categorized VA to unknown status as of Oct 2011. See re</a:t>
            </a:r>
            <a:r>
              <a:rPr lang="en-US" sz="1050" dirty="0">
                <a:solidFill>
                  <a:prstClr val="black"/>
                </a:solidFill>
                <a:latin typeface="Tahoma"/>
                <a:cs typeface="Arial" pitchFamily="34" charset="0"/>
              </a:rPr>
              <a:t>ference VA Code § 56-232 and </a:t>
            </a:r>
            <a:r>
              <a:rPr lang="en-US" sz="1050" dirty="0" smtClean="0">
                <a:solidFill>
                  <a:prstClr val="black"/>
                </a:solidFill>
                <a:latin typeface="Tahoma"/>
                <a:cs typeface="Arial" pitchFamily="34" charset="0"/>
              </a:rPr>
              <a:t>20VAC5-315-20</a:t>
            </a:r>
          </a:p>
          <a:p>
            <a:pPr marL="342900" indent="-342900" fontAlgn="auto">
              <a:spcBef>
                <a:spcPct val="20000"/>
              </a:spcBef>
              <a:spcAft>
                <a:spcPts val="0"/>
              </a:spcAft>
              <a:buFont typeface="Arial" pitchFamily="34" charset="0"/>
              <a:buChar char="●"/>
              <a:defRPr/>
            </a:pPr>
            <a:r>
              <a:rPr lang="en-US" sz="1050" b="1" dirty="0" smtClean="0">
                <a:solidFill>
                  <a:prstClr val="black"/>
                </a:solidFill>
                <a:latin typeface="Tahoma"/>
                <a:cs typeface="Arial" pitchFamily="34" charset="0"/>
              </a:rPr>
              <a:t>Washington DC</a:t>
            </a:r>
            <a:r>
              <a:rPr lang="en-US" sz="1050" dirty="0" smtClean="0">
                <a:solidFill>
                  <a:prstClr val="black"/>
                </a:solidFill>
                <a:latin typeface="Tahoma"/>
                <a:cs typeface="Arial" pitchFamily="34" charset="0"/>
              </a:rPr>
              <a:t>: </a:t>
            </a:r>
            <a:r>
              <a:rPr lang="en-US" sz="1050" dirty="0">
                <a:solidFill>
                  <a:prstClr val="black"/>
                </a:solidFill>
                <a:latin typeface="Tahoma"/>
                <a:cs typeface="Arial" pitchFamily="34" charset="0"/>
              </a:rPr>
              <a:t>REIP Program; PSC Order 15837 </a:t>
            </a:r>
          </a:p>
          <a:p>
            <a:pPr marL="342900" indent="-342900" fontAlgn="auto">
              <a:spcBef>
                <a:spcPct val="20000"/>
              </a:spcBef>
              <a:spcAft>
                <a:spcPts val="0"/>
              </a:spcAft>
              <a:buFont typeface="Arial" pitchFamily="34" charset="0"/>
              <a:buChar char="●"/>
              <a:defRPr/>
            </a:pPr>
            <a:endParaRPr lang="en-US" sz="1050" b="1" i="1" dirty="0">
              <a:solidFill>
                <a:prstClr val="black"/>
              </a:solidFill>
              <a:latin typeface="Tahoma"/>
              <a:cs typeface="Arial" pitchFamily="34" charset="0"/>
            </a:endParaRPr>
          </a:p>
          <a:p>
            <a:pPr marL="342900" indent="-342900" fontAlgn="auto">
              <a:spcBef>
                <a:spcPct val="20000"/>
              </a:spcBef>
              <a:spcAft>
                <a:spcPts val="0"/>
              </a:spcAft>
              <a:buFont typeface="Arial" pitchFamily="34" charset="0"/>
              <a:buChar char="●"/>
              <a:defRPr/>
            </a:pPr>
            <a:endParaRPr lang="en-US" sz="1000" b="1"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National Renewable Energy Laboratory</a:t>
            </a:r>
            <a:br>
              <a:rPr lang="en-US" sz="3200" dirty="0" smtClean="0"/>
            </a:br>
            <a:r>
              <a:rPr lang="en-US" sz="3200" dirty="0" smtClean="0"/>
              <a:t>Technical Report on 3</a:t>
            </a:r>
            <a:r>
              <a:rPr lang="en-US" sz="3200" baseline="30000" dirty="0" smtClean="0"/>
              <a:t>rd</a:t>
            </a:r>
            <a:r>
              <a:rPr lang="en-US" sz="3200" dirty="0" smtClean="0"/>
              <a:t> party PPAs</a:t>
            </a:r>
            <a:endParaRPr lang="en-US" sz="3200" dirty="0"/>
          </a:p>
        </p:txBody>
      </p:sp>
      <p:sp>
        <p:nvSpPr>
          <p:cNvPr id="3" name="Content Placeholder 2"/>
          <p:cNvSpPr>
            <a:spLocks noGrp="1"/>
          </p:cNvSpPr>
          <p:nvPr>
            <p:ph idx="1"/>
          </p:nvPr>
        </p:nvSpPr>
        <p:spPr/>
        <p:txBody>
          <a:bodyPr/>
          <a:lstStyle/>
          <a:p>
            <a:pPr marL="119062" indent="0">
              <a:buNone/>
            </a:pPr>
            <a:r>
              <a:rPr lang="en-US" b="1" dirty="0" smtClean="0"/>
              <a:t>Solar </a:t>
            </a:r>
            <a:r>
              <a:rPr lang="en-US" b="1" dirty="0"/>
              <a:t>PV Project Financing: Regulatory and Legislative Challenges for Third-Party PPA System Owners </a:t>
            </a:r>
            <a:endParaRPr lang="en-US" b="1" dirty="0" smtClean="0"/>
          </a:p>
          <a:p>
            <a:pPr marL="411162" lvl="1" indent="0">
              <a:buNone/>
            </a:pPr>
            <a:r>
              <a:rPr lang="en-US" sz="2000" b="1" i="1" dirty="0"/>
              <a:t>Technical Report </a:t>
            </a:r>
            <a:endParaRPr lang="en-US" sz="2000" dirty="0"/>
          </a:p>
          <a:p>
            <a:pPr marL="411162" lvl="1" indent="0">
              <a:buNone/>
            </a:pPr>
            <a:r>
              <a:rPr lang="en-US" sz="2000" b="1" dirty="0"/>
              <a:t>NREL/TP-6A2-46723 </a:t>
            </a:r>
            <a:endParaRPr lang="en-US" sz="2000" dirty="0"/>
          </a:p>
          <a:p>
            <a:pPr marL="411162" lvl="1" indent="0">
              <a:buNone/>
            </a:pPr>
            <a:r>
              <a:rPr lang="en-US" sz="2000" b="1" dirty="0"/>
              <a:t>Revised February 2010</a:t>
            </a:r>
            <a:endParaRPr lang="en-US" sz="2000" dirty="0"/>
          </a:p>
          <a:p>
            <a:pPr marL="119062" indent="0">
              <a:buNone/>
            </a:pPr>
            <a:endParaRPr lang="en-US" dirty="0"/>
          </a:p>
          <a:p>
            <a:pPr marL="119062" indent="0">
              <a:buNone/>
            </a:pPr>
            <a:r>
              <a:rPr lang="en-US" sz="1800" dirty="0"/>
              <a:t>Katharine </a:t>
            </a:r>
            <a:r>
              <a:rPr lang="en-US" sz="1800" dirty="0" err="1" smtClean="0"/>
              <a:t>Kollins</a:t>
            </a:r>
            <a:r>
              <a:rPr lang="en-US" sz="1800" dirty="0" smtClean="0"/>
              <a:t>, </a:t>
            </a:r>
            <a:r>
              <a:rPr lang="en-US" sz="1800" i="1" dirty="0"/>
              <a:t>Duke University </a:t>
            </a:r>
            <a:endParaRPr lang="en-US" sz="1800" dirty="0"/>
          </a:p>
          <a:p>
            <a:pPr marL="119062" indent="0">
              <a:buNone/>
            </a:pPr>
            <a:r>
              <a:rPr lang="en-US" sz="1800" dirty="0"/>
              <a:t>Bethany </a:t>
            </a:r>
            <a:r>
              <a:rPr lang="en-US" sz="1800" dirty="0" err="1"/>
              <a:t>Speer</a:t>
            </a:r>
            <a:r>
              <a:rPr lang="en-US" sz="1800" dirty="0"/>
              <a:t> and </a:t>
            </a:r>
            <a:r>
              <a:rPr lang="en-US" sz="1800" dirty="0" err="1"/>
              <a:t>Karlynn</a:t>
            </a:r>
            <a:r>
              <a:rPr lang="en-US" sz="1800" dirty="0"/>
              <a:t> </a:t>
            </a:r>
            <a:r>
              <a:rPr lang="en-US" sz="1800" dirty="0" smtClean="0"/>
              <a:t>Cory, </a:t>
            </a:r>
            <a:r>
              <a:rPr lang="en-US" sz="1800" i="1" dirty="0"/>
              <a:t>National Renewable Energy Laboratory </a:t>
            </a:r>
            <a:endParaRPr lang="en-US" sz="1800"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0" i="1" dirty="0" smtClean="0"/>
              <a:t>NREL: Legislative </a:t>
            </a:r>
            <a:r>
              <a:rPr lang="en-US" sz="2800" b="0" i="1" dirty="0"/>
              <a:t>and Regulatory Challenges </a:t>
            </a:r>
            <a:r>
              <a:rPr lang="en-US" sz="2800" b="0" i="1" dirty="0" smtClean="0"/>
              <a:t/>
            </a:r>
            <a:br>
              <a:rPr lang="en-US" sz="2800" b="0" i="1" dirty="0" smtClean="0"/>
            </a:br>
            <a:r>
              <a:rPr lang="en-US" sz="2800" b="0" i="1" dirty="0" smtClean="0"/>
              <a:t>with </a:t>
            </a:r>
            <a:r>
              <a:rPr lang="en-US" sz="2800" b="0" i="1" dirty="0"/>
              <a:t>Third-Party PPA Model</a:t>
            </a:r>
            <a:endParaRPr lang="en-US" sz="2800" dirty="0"/>
          </a:p>
        </p:txBody>
      </p:sp>
      <p:sp>
        <p:nvSpPr>
          <p:cNvPr id="3" name="Content Placeholder 2"/>
          <p:cNvSpPr>
            <a:spLocks noGrp="1"/>
          </p:cNvSpPr>
          <p:nvPr>
            <p:ph idx="1"/>
          </p:nvPr>
        </p:nvSpPr>
        <p:spPr/>
        <p:txBody>
          <a:bodyPr/>
          <a:lstStyle/>
          <a:p>
            <a:pPr marL="119062" indent="0" algn="ctr">
              <a:buNone/>
            </a:pPr>
            <a:r>
              <a:rPr lang="en-US" sz="2400" b="1" dirty="0" smtClean="0"/>
              <a:t>Challenges</a:t>
            </a:r>
          </a:p>
          <a:p>
            <a:pPr marL="119062" indent="0" algn="ctr">
              <a:buNone/>
            </a:pPr>
            <a:endParaRPr lang="en-US" sz="2400" b="1" dirty="0"/>
          </a:p>
          <a:p>
            <a:pPr marL="576262" indent="-457200">
              <a:buFont typeface="+mj-lt"/>
              <a:buAutoNum type="arabicPeriod"/>
            </a:pPr>
            <a:r>
              <a:rPr lang="en-US" sz="2400" dirty="0"/>
              <a:t>Definition of Electric Utility as Seller of </a:t>
            </a:r>
            <a:r>
              <a:rPr lang="en-US" sz="2400" dirty="0" smtClean="0"/>
              <a:t>Electricity</a:t>
            </a:r>
            <a:r>
              <a:rPr lang="en-US" sz="2400" b="1" dirty="0" smtClean="0"/>
              <a:t> </a:t>
            </a:r>
            <a:endParaRPr lang="en-US" sz="2400" dirty="0"/>
          </a:p>
          <a:p>
            <a:pPr marL="576262" indent="-457200">
              <a:buFont typeface="+mj-lt"/>
              <a:buAutoNum type="arabicPeriod"/>
            </a:pPr>
            <a:r>
              <a:rPr lang="en-US" sz="2400" dirty="0" smtClean="0"/>
              <a:t>Power </a:t>
            </a:r>
            <a:r>
              <a:rPr lang="en-US" sz="2400" dirty="0"/>
              <a:t>Generation Equipment Included in Definition of Electric Utility </a:t>
            </a:r>
            <a:endParaRPr lang="en-US" sz="2400" dirty="0" smtClean="0"/>
          </a:p>
          <a:p>
            <a:pPr marL="576262" indent="-457200">
              <a:buFont typeface="+mj-lt"/>
              <a:buAutoNum type="arabicPeriod"/>
            </a:pPr>
            <a:r>
              <a:rPr lang="en-US" sz="2400" dirty="0" smtClean="0"/>
              <a:t>Definition </a:t>
            </a:r>
            <a:r>
              <a:rPr lang="en-US" sz="2400" dirty="0"/>
              <a:t>of Provider of Electric Services </a:t>
            </a:r>
            <a:endParaRPr lang="en-US" sz="2400" dirty="0" smtClean="0"/>
          </a:p>
          <a:p>
            <a:pPr marL="576262" indent="-457200">
              <a:buFont typeface="+mj-lt"/>
              <a:buAutoNum type="arabicPeriod"/>
            </a:pPr>
            <a:r>
              <a:rPr lang="en-US" sz="2400" dirty="0" smtClean="0"/>
              <a:t>Muni </a:t>
            </a:r>
            <a:r>
              <a:rPr lang="en-US" sz="2400" dirty="0"/>
              <a:t>and Co-op Concern over Opting into Deregulation of Electricity Generation </a:t>
            </a:r>
          </a:p>
          <a:p>
            <a:pPr marL="576262" indent="-457200">
              <a:buFont typeface="+mj-lt"/>
              <a:buAutoNum type="arabicPeriod"/>
            </a:pPr>
            <a:r>
              <a:rPr lang="en-US" sz="2400" dirty="0" smtClean="0"/>
              <a:t>Determining </a:t>
            </a:r>
            <a:r>
              <a:rPr lang="en-US" sz="2400" dirty="0"/>
              <a:t>Whether Third-Party Owned Systems May Net Meter </a:t>
            </a:r>
          </a:p>
          <a:p>
            <a:pPr marL="576262" indent="-457200">
              <a:buFont typeface="+mj-lt"/>
              <a:buAutoNum type="arabicPeriod"/>
            </a:pPr>
            <a:endParaRPr lang="en-US" sz="2400" dirty="0"/>
          </a:p>
          <a:p>
            <a:endParaRPr lang="en-US" sz="2400" dirty="0"/>
          </a:p>
          <a:p>
            <a:endParaRPr lang="en-US" sz="2400" dirty="0"/>
          </a:p>
          <a:p>
            <a:endParaRPr lang="en-US" dirty="0" smtClean="0"/>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Third-Party </a:t>
            </a:r>
            <a:r>
              <a:rPr lang="en-US" sz="2800" dirty="0"/>
              <a:t>PPA model </a:t>
            </a:r>
            <a:r>
              <a:rPr lang="en-US" sz="2800" dirty="0" smtClean="0"/>
              <a:t/>
            </a:r>
            <a:br>
              <a:rPr lang="en-US" sz="2800" dirty="0" smtClean="0"/>
            </a:br>
            <a:r>
              <a:rPr lang="en-US" sz="2800" b="0" dirty="0" smtClean="0"/>
              <a:t>(</a:t>
            </a:r>
            <a:r>
              <a:rPr lang="en-US" sz="2800" b="0" dirty="0"/>
              <a:t>DOE Solar Energy Technologies Program)</a:t>
            </a:r>
            <a:endParaRPr lang="en-US" sz="28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3420" y="1782762"/>
            <a:ext cx="7757160" cy="461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392679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Solar </a:t>
            </a:r>
            <a:r>
              <a:rPr lang="en-US" dirty="0" smtClean="0"/>
              <a:t>Lease Structure </a:t>
            </a:r>
            <a:br>
              <a:rPr lang="en-US" dirty="0" smtClean="0"/>
            </a:br>
            <a:r>
              <a:rPr lang="en-US" dirty="0" smtClean="0"/>
              <a:t>(</a:t>
            </a:r>
            <a:r>
              <a:rPr lang="en-US" dirty="0"/>
              <a:t>aka solar services agreement)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9180" y="2076132"/>
            <a:ext cx="7025640"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2842957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93"/>
            <a:ext cx="8229600" cy="1252728"/>
          </a:xfrm>
        </p:spPr>
        <p:txBody>
          <a:bodyPr>
            <a:normAutofit/>
          </a:bodyPr>
          <a:lstStyle/>
          <a:p>
            <a:r>
              <a:rPr lang="en-US" sz="2800" dirty="0"/>
              <a:t>8 Factor Test from </a:t>
            </a:r>
            <a:br>
              <a:rPr lang="en-US" sz="2800" dirty="0"/>
            </a:br>
            <a:r>
              <a:rPr lang="en-US" sz="2800" dirty="0"/>
              <a:t>Natural Gas Service Co. v. </a:t>
            </a:r>
            <a:r>
              <a:rPr lang="en-US" sz="2800" dirty="0" err="1"/>
              <a:t>Serv</a:t>
            </a:r>
            <a:r>
              <a:rPr lang="en-US" sz="2800" dirty="0"/>
              <a:t>-Yu Cooperative Inc.</a:t>
            </a:r>
          </a:p>
        </p:txBody>
      </p:sp>
      <p:sp>
        <p:nvSpPr>
          <p:cNvPr id="3" name="Content Placeholder 2"/>
          <p:cNvSpPr>
            <a:spLocks noGrp="1"/>
          </p:cNvSpPr>
          <p:nvPr>
            <p:ph idx="1"/>
          </p:nvPr>
        </p:nvSpPr>
        <p:spPr/>
        <p:txBody>
          <a:bodyPr/>
          <a:lstStyle/>
          <a:p>
            <a:pPr marL="633412" indent="-514350">
              <a:buFont typeface="+mj-lt"/>
              <a:buAutoNum type="arabicPeriod"/>
            </a:pPr>
            <a:r>
              <a:rPr lang="en-US" dirty="0" smtClean="0"/>
              <a:t>“What the corporation actually does”</a:t>
            </a:r>
          </a:p>
          <a:p>
            <a:pPr marL="633412" indent="-514350">
              <a:buFont typeface="+mj-lt"/>
              <a:buAutoNum type="arabicPeriod"/>
            </a:pPr>
            <a:r>
              <a:rPr lang="en-US" dirty="0" smtClean="0"/>
              <a:t>“Dedication to public use”</a:t>
            </a:r>
          </a:p>
          <a:p>
            <a:pPr marL="633412" indent="-514350">
              <a:buFont typeface="+mj-lt"/>
              <a:buAutoNum type="arabicPeriod"/>
            </a:pPr>
            <a:r>
              <a:rPr lang="en-US" dirty="0" smtClean="0"/>
              <a:t>Articles of incorporation, authorization and purposes</a:t>
            </a:r>
          </a:p>
          <a:p>
            <a:pPr marL="633412" indent="-514350">
              <a:buFont typeface="+mj-lt"/>
              <a:buAutoNum type="arabicPeriod"/>
            </a:pPr>
            <a:r>
              <a:rPr lang="en-US" dirty="0" smtClean="0"/>
              <a:t>Dealing with the service of a commodity in which the public has generally held to have an interest</a:t>
            </a:r>
          </a:p>
          <a:p>
            <a:pPr marL="633412" indent="-514350">
              <a:buFont typeface="+mj-lt"/>
              <a:buAutoNum type="arabicPeriod"/>
            </a:pPr>
            <a:r>
              <a:rPr lang="en-US" dirty="0" smtClean="0"/>
              <a:t>Monopolizing </a:t>
            </a:r>
            <a:r>
              <a:rPr lang="en-US" dirty="0"/>
              <a:t>or intending to monopolize the territory with a public service commodi</a:t>
            </a:r>
            <a:r>
              <a:rPr lang="en-US" sz="2800" dirty="0"/>
              <a:t>ty</a:t>
            </a:r>
          </a:p>
          <a:p>
            <a:pPr marL="119062" indent="0">
              <a:buNone/>
            </a:pPr>
            <a:endParaRPr lang="en-US" dirty="0" smtClean="0"/>
          </a:p>
          <a:p>
            <a:pPr marL="633412" indent="-514350">
              <a:buFont typeface="+mj-lt"/>
              <a:buAutoNum type="arabicPeriod"/>
            </a:pPr>
            <a:endParaRPr lang="en-US" dirty="0" smtClean="0"/>
          </a:p>
          <a:p>
            <a:pPr marL="119062" indent="0">
              <a:buNone/>
            </a:pPr>
            <a:endParaRPr lang="en-US" dirty="0" smtClean="0"/>
          </a:p>
          <a:p>
            <a:pPr marL="633412" indent="-514350">
              <a:buFont typeface="+mj-lt"/>
              <a:buAutoNum type="arabicPeriod"/>
            </a:pPr>
            <a:endParaRPr lang="en-US" dirty="0"/>
          </a:p>
          <a:p>
            <a:pPr marL="633412" indent="-514350">
              <a:buFont typeface="+mj-lt"/>
              <a:buAutoNum type="arabicPeriod"/>
            </a:pP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8 Factor Test from </a:t>
            </a:r>
            <a:br>
              <a:rPr lang="en-US" sz="2800" dirty="0"/>
            </a:br>
            <a:r>
              <a:rPr lang="en-US" sz="2800" dirty="0"/>
              <a:t>Natural Gas Service Co. v. </a:t>
            </a:r>
            <a:r>
              <a:rPr lang="en-US" sz="2800" dirty="0" err="1"/>
              <a:t>Serv</a:t>
            </a:r>
            <a:r>
              <a:rPr lang="en-US" sz="2800" dirty="0"/>
              <a:t>-Yu Cooperative</a:t>
            </a:r>
          </a:p>
        </p:txBody>
      </p:sp>
      <p:sp>
        <p:nvSpPr>
          <p:cNvPr id="3" name="Content Placeholder 2"/>
          <p:cNvSpPr>
            <a:spLocks noGrp="1"/>
          </p:cNvSpPr>
          <p:nvPr>
            <p:ph idx="1"/>
          </p:nvPr>
        </p:nvSpPr>
        <p:spPr/>
        <p:txBody>
          <a:bodyPr/>
          <a:lstStyle/>
          <a:p>
            <a:pPr marL="119062" indent="0">
              <a:buNone/>
            </a:pPr>
            <a:r>
              <a:rPr lang="en-US" i="1" dirty="0" smtClean="0"/>
              <a:t>Continued …</a:t>
            </a:r>
            <a:endParaRPr lang="en-US" i="1" dirty="0"/>
          </a:p>
          <a:p>
            <a:pPr marL="633412" indent="-514350">
              <a:buFont typeface="+mj-lt"/>
              <a:buAutoNum type="arabicPeriod" startAt="6"/>
            </a:pPr>
            <a:r>
              <a:rPr lang="en-US" dirty="0" smtClean="0"/>
              <a:t>Acceptance of substantially all requests for service</a:t>
            </a:r>
          </a:p>
          <a:p>
            <a:pPr marL="633412" indent="-514350">
              <a:buFont typeface="+mj-lt"/>
              <a:buAutoNum type="arabicPeriod" startAt="6"/>
            </a:pPr>
            <a:r>
              <a:rPr lang="en-US" dirty="0" smtClean="0"/>
              <a:t>Service under contracts and reserving the right to discriminate is not always controlling</a:t>
            </a:r>
          </a:p>
          <a:p>
            <a:pPr marL="633412" indent="-514350">
              <a:buFont typeface="+mj-lt"/>
              <a:buAutoNum type="arabicPeriod" startAt="6"/>
            </a:pPr>
            <a:r>
              <a:rPr lang="en-US" dirty="0" smtClean="0"/>
              <a:t>Actual or potential competition with other corporations whose business is clothed with public interest</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Supreme Court, p. 22</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34332"/>
            <a:ext cx="1511300" cy="1365250"/>
          </a:xfrm>
          <a:prstGeom prst="rect">
            <a:avLst/>
          </a:prstGeom>
          <a:noFill/>
          <a:ln w="9525">
            <a:noFill/>
            <a:miter lim="800000"/>
            <a:headEnd/>
            <a:tailEnd/>
          </a:ln>
        </p:spPr>
      </p:pic>
      <p:sp>
        <p:nvSpPr>
          <p:cNvPr id="3" name="Content Placeholder 2"/>
          <p:cNvSpPr>
            <a:spLocks noGrp="1"/>
          </p:cNvSpPr>
          <p:nvPr>
            <p:ph idx="1"/>
          </p:nvPr>
        </p:nvSpPr>
        <p:spPr/>
        <p:txBody>
          <a:bodyPr/>
          <a:lstStyle/>
          <a:p>
            <a:pPr marL="119062" indent="0">
              <a:buNone/>
            </a:pPr>
            <a:r>
              <a:rPr lang="en-US" sz="2800" dirty="0"/>
              <a:t>A fundamental legal question, however, is whether PPAs may </a:t>
            </a:r>
            <a:r>
              <a:rPr lang="en-US" sz="2800" dirty="0" smtClean="0"/>
              <a:t>coexist </a:t>
            </a:r>
            <a:r>
              <a:rPr lang="en-US" sz="2800" dirty="0"/>
              <a:t>with traditional public utilities within the existing state regulatory </a:t>
            </a:r>
            <a:r>
              <a:rPr lang="en-US" sz="2800" dirty="0" smtClean="0"/>
              <a:t>environment</a:t>
            </a:r>
            <a:r>
              <a:rPr lang="en-US" sz="2800" dirty="0"/>
              <a:t>. A threshold question is often whether the developer–owner </a:t>
            </a:r>
            <a:r>
              <a:rPr lang="en-US" sz="2800" dirty="0" smtClean="0"/>
              <a:t>in </a:t>
            </a:r>
            <a:r>
              <a:rPr lang="en-US" sz="2800" dirty="0"/>
              <a:t>a third-party PPA is a public utility or electric supplier subject to state </a:t>
            </a:r>
            <a:r>
              <a:rPr lang="en-US" sz="2800" dirty="0" smtClean="0"/>
              <a:t>regulation</a:t>
            </a:r>
            <a:r>
              <a:rPr lang="en-US" sz="2800" dirty="0"/>
              <a:t>. This definitional question often turns on whether the </a:t>
            </a:r>
            <a:r>
              <a:rPr lang="en-US" sz="2800" dirty="0" smtClean="0"/>
              <a:t>developer–owner </a:t>
            </a:r>
            <a:r>
              <a:rPr lang="en-US" sz="2800" dirty="0"/>
              <a:t>in a third-party PPA is regarded as furnishing or </a:t>
            </a:r>
            <a:r>
              <a:rPr lang="en-US" sz="2800" dirty="0" smtClean="0"/>
              <a:t>supplying </a:t>
            </a:r>
            <a:r>
              <a:rPr lang="en-US" sz="2800" dirty="0"/>
              <a:t>electricity “to the public.”</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Iowa Supreme Court, p. 23</a:t>
            </a:r>
            <a:endParaRPr lang="en-US" dirty="0"/>
          </a:p>
        </p:txBody>
      </p:sp>
      <p:sp>
        <p:nvSpPr>
          <p:cNvPr id="3" name="Content Placeholder 2"/>
          <p:cNvSpPr>
            <a:spLocks noGrp="1"/>
          </p:cNvSpPr>
          <p:nvPr>
            <p:ph idx="1"/>
          </p:nvPr>
        </p:nvSpPr>
        <p:spPr/>
        <p:txBody>
          <a:bodyPr/>
          <a:lstStyle/>
          <a:p>
            <a:pPr marL="119062" indent="0">
              <a:buNone/>
            </a:pPr>
            <a:r>
              <a:rPr lang="en-US" dirty="0"/>
              <a:t>The consequences of this threshold </a:t>
            </a:r>
            <a:r>
              <a:rPr lang="en-US" dirty="0" smtClean="0"/>
              <a:t>determination </a:t>
            </a:r>
            <a:r>
              <a:rPr lang="en-US" dirty="0"/>
              <a:t>are critical to </a:t>
            </a:r>
            <a:r>
              <a:rPr lang="en-US" dirty="0" smtClean="0"/>
              <a:t>the </a:t>
            </a:r>
            <a:r>
              <a:rPr lang="en-US" dirty="0"/>
              <a:t>viability of third-party PPAs. In states where public utilities </a:t>
            </a:r>
            <a:r>
              <a:rPr lang="en-US" dirty="0" smtClean="0"/>
              <a:t>have exclusive </a:t>
            </a:r>
            <a:r>
              <a:rPr lang="en-US" dirty="0"/>
              <a:t>service areas, a finding that a PPA is a public utility generally </a:t>
            </a:r>
            <a:r>
              <a:rPr lang="en-US" dirty="0" smtClean="0"/>
              <a:t>means </a:t>
            </a:r>
            <a:r>
              <a:rPr lang="en-US" dirty="0"/>
              <a:t>that a PPA violates the exclusive territory provisions of state law </a:t>
            </a:r>
            <a:r>
              <a:rPr lang="en-US" dirty="0" smtClean="0"/>
              <a:t>and </a:t>
            </a:r>
            <a:r>
              <a:rPr lang="en-US" dirty="0"/>
              <a:t>is thus </a:t>
            </a:r>
            <a:r>
              <a:rPr lang="en-US" dirty="0" smtClean="0"/>
              <a:t>unlawful.</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Mission Statement</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
        <p:nvSpPr>
          <p:cNvPr id="6" name="Content Placeholder 5"/>
          <p:cNvSpPr>
            <a:spLocks noGrp="1"/>
          </p:cNvSpPr>
          <p:nvPr>
            <p:ph idx="1"/>
          </p:nvPr>
        </p:nvSpPr>
        <p:spPr/>
        <p:txBody>
          <a:bodyPr/>
          <a:lstStyle/>
          <a:p>
            <a:r>
              <a:rPr lang="en-US" dirty="0" smtClean="0"/>
              <a:t>To be the voice of the renewable energy (RE) and distributed generation (DG) business, educational and public sectors in Indiana to advocate public policies and to foster economic growth which fosters this business sector, creates jobs, promotes national security, provides stabilized energy resources and improves the quality of the environment.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Supreme Court, p. 42</a:t>
            </a:r>
            <a:endParaRPr lang="en-US" dirty="0"/>
          </a:p>
        </p:txBody>
      </p:sp>
      <p:sp>
        <p:nvSpPr>
          <p:cNvPr id="3" name="Content Placeholder 2"/>
          <p:cNvSpPr>
            <a:spLocks noGrp="1"/>
          </p:cNvSpPr>
          <p:nvPr>
            <p:ph idx="1"/>
          </p:nvPr>
        </p:nvSpPr>
        <p:spPr/>
        <p:txBody>
          <a:bodyPr/>
          <a:lstStyle/>
          <a:p>
            <a:pPr marL="119062" indent="0">
              <a:buNone/>
            </a:pPr>
            <a:r>
              <a:rPr lang="en-US" sz="2800" dirty="0" smtClean="0"/>
              <a:t>“Eagle </a:t>
            </a:r>
            <a:r>
              <a:rPr lang="en-US" sz="2800" dirty="0"/>
              <a:t>Point asserts that the third-party PPA structure should be </a:t>
            </a:r>
            <a:r>
              <a:rPr lang="en-US" sz="2800" dirty="0" smtClean="0"/>
              <a:t>regarded </a:t>
            </a:r>
            <a:r>
              <a:rPr lang="en-US" sz="2800" dirty="0"/>
              <a:t>as a long-term financing arrangement rather than a transaction </a:t>
            </a:r>
            <a:r>
              <a:rPr lang="en-US" sz="2800" dirty="0" smtClean="0"/>
              <a:t>involving </a:t>
            </a:r>
            <a:r>
              <a:rPr lang="en-US" sz="2800" dirty="0"/>
              <a:t>the furnishing of </a:t>
            </a:r>
            <a:r>
              <a:rPr lang="en-US" sz="2800" dirty="0" smtClean="0"/>
              <a:t>electricity.”</a:t>
            </a:r>
          </a:p>
          <a:p>
            <a:pPr marL="119062" indent="0">
              <a:buNone/>
            </a:pPr>
            <a:endParaRPr lang="en-US" sz="2800" dirty="0" smtClean="0"/>
          </a:p>
          <a:p>
            <a:pPr marL="119062" indent="0">
              <a:buNone/>
            </a:pPr>
            <a:r>
              <a:rPr lang="en-US" sz="2800" dirty="0" smtClean="0"/>
              <a:t>“Eagle </a:t>
            </a:r>
            <a:r>
              <a:rPr lang="en-US" sz="2800" dirty="0"/>
              <a:t>Point argues that it </a:t>
            </a:r>
            <a:r>
              <a:rPr lang="en-US" sz="2800" dirty="0" smtClean="0"/>
              <a:t>would </a:t>
            </a:r>
            <a:r>
              <a:rPr lang="en-US" sz="2800" dirty="0"/>
              <a:t>be absurd to hold that public utilities cannot be required to </a:t>
            </a:r>
            <a:r>
              <a:rPr lang="en-US" sz="2800" dirty="0" smtClean="0"/>
              <a:t>provide </a:t>
            </a:r>
            <a:r>
              <a:rPr lang="en-US" sz="2800" dirty="0"/>
              <a:t>financing for energy conservation and renewal resource </a:t>
            </a:r>
            <a:r>
              <a:rPr lang="en-US" sz="2800" dirty="0" smtClean="0"/>
              <a:t>measures</a:t>
            </a:r>
            <a:r>
              <a:rPr lang="en-US" sz="2800" dirty="0"/>
              <a:t>, and then say that Eagle Point is a public utility when it </a:t>
            </a:r>
            <a:r>
              <a:rPr lang="en-US" sz="2800" dirty="0" smtClean="0"/>
              <a:t>provides </a:t>
            </a:r>
            <a:r>
              <a:rPr lang="en-US" sz="2800" dirty="0"/>
              <a:t>such services</a:t>
            </a:r>
            <a:r>
              <a:rPr lang="en-US" sz="2800" dirty="0" smtClean="0"/>
              <a:t>.”</a:t>
            </a:r>
            <a:endParaRPr lang="en-US" sz="2800"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Iowa Supreme Court, p. 47</a:t>
            </a:r>
            <a:endParaRPr lang="en-US" dirty="0">
              <a:solidFill>
                <a:schemeClr val="accent1">
                  <a:satMod val="150000"/>
                </a:schemeClr>
              </a:solidFill>
            </a:endParaRPr>
          </a:p>
        </p:txBody>
      </p:sp>
      <p:sp>
        <p:nvSpPr>
          <p:cNvPr id="11267" name="Content Placeholder 2"/>
          <p:cNvSpPr>
            <a:spLocks noGrp="1"/>
          </p:cNvSpPr>
          <p:nvPr>
            <p:ph idx="1"/>
          </p:nvPr>
        </p:nvSpPr>
        <p:spPr/>
        <p:txBody>
          <a:bodyPr/>
          <a:lstStyle/>
          <a:p>
            <a:pPr lvl="1">
              <a:buNone/>
            </a:pPr>
            <a:r>
              <a:rPr lang="en-US" dirty="0" smtClean="0"/>
              <a:t>“With </a:t>
            </a:r>
            <a:r>
              <a:rPr lang="en-US" dirty="0"/>
              <a:t>respect to </a:t>
            </a:r>
            <a:r>
              <a:rPr lang="en-US" dirty="0" smtClean="0"/>
              <a:t>the second </a:t>
            </a:r>
            <a:r>
              <a:rPr lang="en-US" dirty="0" err="1"/>
              <a:t>Serv</a:t>
            </a:r>
            <a:r>
              <a:rPr lang="en-US" dirty="0"/>
              <a:t>-Yu factor, we agree with the </a:t>
            </a:r>
            <a:r>
              <a:rPr lang="en-US" dirty="0" smtClean="0"/>
              <a:t>district court </a:t>
            </a:r>
            <a:r>
              <a:rPr lang="en-US" dirty="0"/>
              <a:t>that it cannot be said that the solar panels on the city’s </a:t>
            </a:r>
            <a:r>
              <a:rPr lang="en-US" dirty="0" smtClean="0"/>
              <a:t>rooftop </a:t>
            </a:r>
            <a:r>
              <a:rPr lang="en-US" dirty="0"/>
              <a:t>are dedicated to public use</a:t>
            </a:r>
            <a:r>
              <a:rPr lang="en-US" dirty="0" smtClean="0"/>
              <a:t>.”</a:t>
            </a:r>
          </a:p>
          <a:p>
            <a:pPr lvl="1">
              <a:buNone/>
            </a:pPr>
            <a:r>
              <a:rPr lang="en-US" dirty="0" smtClean="0"/>
              <a:t>“The </a:t>
            </a:r>
            <a:r>
              <a:rPr lang="en-US" dirty="0"/>
              <a:t>installation is no more dedicated to public use than the </a:t>
            </a:r>
            <a:r>
              <a:rPr lang="en-US" dirty="0" smtClean="0"/>
              <a:t>thermal </a:t>
            </a:r>
            <a:r>
              <a:rPr lang="en-US" dirty="0"/>
              <a:t>windows or extra layers of insulation in the building itself. The </a:t>
            </a:r>
            <a:r>
              <a:rPr lang="en-US" dirty="0" smtClean="0"/>
              <a:t>behind-the-meter </a:t>
            </a:r>
            <a:r>
              <a:rPr lang="en-US" dirty="0"/>
              <a:t>solar generating facility represents a private </a:t>
            </a:r>
            <a:r>
              <a:rPr lang="en-US" dirty="0" smtClean="0"/>
              <a:t>transaction </a:t>
            </a:r>
            <a:r>
              <a:rPr lang="en-US" dirty="0"/>
              <a:t>between Eagle Point and the </a:t>
            </a:r>
            <a:r>
              <a:rPr lang="en-US" dirty="0" smtClean="0"/>
              <a:t>city.”</a:t>
            </a:r>
          </a:p>
        </p:txBody>
      </p:sp>
      <p:pic>
        <p:nvPicPr>
          <p:cNvPr id="11268"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 Do we have 3</a:t>
            </a:r>
            <a:r>
              <a:rPr lang="en-US" baseline="30000" dirty="0" smtClean="0"/>
              <a:t>rd</a:t>
            </a:r>
            <a:r>
              <a:rPr lang="en-US" dirty="0" smtClean="0"/>
              <a:t> party solar </a:t>
            </a:r>
            <a:br>
              <a:rPr lang="en-US" dirty="0" smtClean="0"/>
            </a:br>
            <a:r>
              <a:rPr lang="en-US" dirty="0" smtClean="0"/>
              <a:t>PPAs in Indiana?</a:t>
            </a:r>
            <a:endParaRPr lang="en-US" dirty="0"/>
          </a:p>
        </p:txBody>
      </p:sp>
      <p:sp>
        <p:nvSpPr>
          <p:cNvPr id="3" name="Content Placeholder 2"/>
          <p:cNvSpPr>
            <a:spLocks noGrp="1"/>
          </p:cNvSpPr>
          <p:nvPr>
            <p:ph idx="1"/>
          </p:nvPr>
        </p:nvSpPr>
        <p:spPr/>
        <p:txBody>
          <a:bodyPr/>
          <a:lstStyle/>
          <a:p>
            <a:r>
              <a:rPr lang="en-US" dirty="0" smtClean="0"/>
              <a:t>A: Yes and no</a:t>
            </a:r>
          </a:p>
          <a:p>
            <a:pPr lvl="1"/>
            <a:r>
              <a:rPr lang="en-US" u="sng" dirty="0" smtClean="0"/>
              <a:t>Yes</a:t>
            </a:r>
            <a:r>
              <a:rPr lang="en-US" dirty="0" smtClean="0"/>
              <a:t>, IPL and NIPSCO have 3</a:t>
            </a:r>
            <a:r>
              <a:rPr lang="en-US" baseline="30000" dirty="0" smtClean="0"/>
              <a:t>rd</a:t>
            </a:r>
            <a:r>
              <a:rPr lang="en-US" dirty="0" smtClean="0"/>
              <a:t> party solar PPAs now under their respective voluntary feed-in tariff (VFITs), however, these PPAs are only between the customer and the utility.</a:t>
            </a:r>
          </a:p>
          <a:p>
            <a:pPr lvl="1"/>
            <a:r>
              <a:rPr lang="en-US" u="sng" dirty="0" smtClean="0"/>
              <a:t>No</a:t>
            </a:r>
            <a:r>
              <a:rPr lang="en-US" dirty="0" smtClean="0"/>
              <a:t>, we do not currently have 3</a:t>
            </a:r>
            <a:r>
              <a:rPr lang="en-US" baseline="30000" dirty="0" smtClean="0"/>
              <a:t>rd</a:t>
            </a:r>
            <a:r>
              <a:rPr lang="en-US" dirty="0" smtClean="0"/>
              <a:t> party solar PPAs like in the Eagle Point Solar case.</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2247587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SEIA: Impact of 3</a:t>
            </a:r>
            <a:r>
              <a:rPr lang="en-US" baseline="30000" dirty="0" smtClean="0"/>
              <a:t>rd</a:t>
            </a:r>
            <a:r>
              <a:rPr lang="en-US" dirty="0" smtClean="0"/>
              <a:t> Party Solar Financing</a:t>
            </a:r>
            <a:endParaRPr lang="en-US" dirty="0"/>
          </a:p>
        </p:txBody>
      </p:sp>
      <p:sp>
        <p:nvSpPr>
          <p:cNvPr id="3" name="Content Placeholder 2"/>
          <p:cNvSpPr>
            <a:spLocks noGrp="1"/>
          </p:cNvSpPr>
          <p:nvPr>
            <p:ph idx="1"/>
          </p:nvPr>
        </p:nvSpPr>
        <p:spPr/>
        <p:txBody>
          <a:bodyPr/>
          <a:lstStyle/>
          <a:p>
            <a:r>
              <a:rPr lang="en-US" dirty="0"/>
              <a:t>More than 90 percent of New Jersey’s residential solar market has consisted of third-party owned systems since Q2 2013.</a:t>
            </a:r>
          </a:p>
          <a:p>
            <a:r>
              <a:rPr lang="en-US" dirty="0"/>
              <a:t>In Q1 2014, more than 50 percent of New York’s distributed generation systems were third-party owned, and in California, Arizona and Colorado, 69 to 81 </a:t>
            </a:r>
            <a:r>
              <a:rPr lang="en-US" dirty="0" smtClean="0"/>
              <a:t>% </a:t>
            </a:r>
            <a:r>
              <a:rPr lang="en-US" dirty="0"/>
              <a:t>of installed distributed generation systems were third-party owned.</a:t>
            </a:r>
          </a:p>
          <a:p>
            <a:pPr marL="457200" lvl="1" indent="0">
              <a:buNone/>
            </a:pP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a:t>
            </a:r>
            <a:r>
              <a:rPr lang="en-US" baseline="30000" dirty="0"/>
              <a:t>rd</a:t>
            </a:r>
            <a:r>
              <a:rPr lang="en-US" dirty="0"/>
              <a:t> party Financing is $3.34</a:t>
            </a:r>
            <a:br>
              <a:rPr lang="en-US" dirty="0"/>
            </a:br>
            <a:r>
              <a:rPr lang="en-US" dirty="0"/>
              <a:t>billion dollar business in US</a:t>
            </a:r>
          </a:p>
        </p:txBody>
      </p:sp>
      <p:sp>
        <p:nvSpPr>
          <p:cNvPr id="3" name="Content Placeholder 2"/>
          <p:cNvSpPr>
            <a:spLocks noGrp="1"/>
          </p:cNvSpPr>
          <p:nvPr>
            <p:ph idx="1"/>
          </p:nvPr>
        </p:nvSpPr>
        <p:spPr/>
        <p:txBody>
          <a:bodyPr/>
          <a:lstStyle/>
          <a:p>
            <a:pPr lvl="1"/>
            <a:endParaRPr lang="en-US" dirty="0" smtClean="0"/>
          </a:p>
          <a:p>
            <a:pPr lvl="1"/>
            <a:endParaRPr lang="en-US" dirty="0" smtClean="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2819400"/>
            <a:ext cx="638175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Peter Kelly-</a:t>
            </a:r>
            <a:r>
              <a:rPr lang="en-US" dirty="0" err="1"/>
              <a:t>Detwiler</a:t>
            </a:r>
            <a:r>
              <a:rPr lang="en-US" dirty="0"/>
              <a:t> </a:t>
            </a:r>
            <a:r>
              <a:rPr lang="en-US" dirty="0" smtClean="0"/>
              <a:t/>
            </a:r>
            <a:br>
              <a:rPr lang="en-US" dirty="0" smtClean="0"/>
            </a:br>
            <a:r>
              <a:rPr lang="en-US" dirty="0" smtClean="0"/>
              <a:t>in Forbes 2/10/14</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19300" y="2102802"/>
            <a:ext cx="5105400" cy="3970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804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3" name="Content Placeholder 2"/>
          <p:cNvSpPr>
            <a:spLocks noGrp="1"/>
          </p:cNvSpPr>
          <p:nvPr>
            <p:ph idx="1"/>
          </p:nvPr>
        </p:nvSpPr>
        <p:spPr/>
        <p:txBody>
          <a:bodyPr/>
          <a:lstStyle/>
          <a:p>
            <a:r>
              <a:rPr lang="en-US" dirty="0" smtClean="0"/>
              <a:t>Additional documents can be found at:</a:t>
            </a:r>
          </a:p>
          <a:p>
            <a:endParaRPr lang="en-US" dirty="0"/>
          </a:p>
          <a:p>
            <a:pPr marL="119062" indent="0">
              <a:buNone/>
            </a:pPr>
            <a:r>
              <a:rPr lang="en-US" dirty="0">
                <a:hlinkClick r:id="rId2"/>
              </a:rPr>
              <a:t>http://www.indianadg.net/iowa-supreme-court-and-3rd-party-ppas</a:t>
            </a:r>
            <a:r>
              <a:rPr lang="en-US" dirty="0" smtClean="0">
                <a:hlinkClick r:id="rId2"/>
              </a:rPr>
              <a:t>/</a:t>
            </a:r>
            <a:r>
              <a:rPr lang="en-US" dirty="0" smtClean="0"/>
              <a:t> </a:t>
            </a:r>
          </a:p>
        </p:txBody>
      </p:sp>
      <p:pic>
        <p:nvPicPr>
          <p:cNvPr id="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Laura Ann Arnold, President</a:t>
            </a:r>
          </a:p>
          <a:p>
            <a:pPr lvl="1">
              <a:buNone/>
            </a:pPr>
            <a:r>
              <a:rPr lang="en-US" dirty="0" smtClean="0"/>
              <a:t>Indiana Distributed Energy Alliance</a:t>
            </a:r>
          </a:p>
          <a:p>
            <a:pPr lvl="1">
              <a:buNone/>
            </a:pPr>
            <a:r>
              <a:rPr lang="en-US" dirty="0" smtClean="0"/>
              <a:t>545 E. Eleventh Street</a:t>
            </a:r>
          </a:p>
          <a:p>
            <a:pPr lvl="1">
              <a:buNone/>
            </a:pPr>
            <a:r>
              <a:rPr lang="en-US" dirty="0" smtClean="0"/>
              <a:t>Indianapolis, IN 46202</a:t>
            </a:r>
          </a:p>
          <a:p>
            <a:pPr lvl="1">
              <a:buNone/>
            </a:pPr>
            <a:r>
              <a:rPr lang="en-US" dirty="0" smtClean="0"/>
              <a:t>(317) 635-1701</a:t>
            </a:r>
          </a:p>
          <a:p>
            <a:pPr lvl="1">
              <a:buNone/>
            </a:pPr>
            <a:r>
              <a:rPr lang="en-US" dirty="0" smtClean="0"/>
              <a:t>(317) 502-5123 cell</a:t>
            </a:r>
          </a:p>
          <a:p>
            <a:pPr lvl="1">
              <a:buNone/>
            </a:pPr>
            <a:r>
              <a:rPr lang="en-US" dirty="0" smtClean="0">
                <a:hlinkClick r:id="rId2"/>
              </a:rPr>
              <a:t>Laura.Arnold@IndianaDG.net</a:t>
            </a:r>
            <a:r>
              <a:rPr lang="en-US" dirty="0" smtClean="0"/>
              <a:t> or</a:t>
            </a:r>
          </a:p>
          <a:p>
            <a:pPr lvl="1">
              <a:buNone/>
            </a:pPr>
            <a:r>
              <a:rPr lang="en-US" dirty="0" smtClean="0">
                <a:hlinkClick r:id="rId3"/>
              </a:rPr>
              <a:t>Laura.Arnold@thearnoldgroup.biz</a:t>
            </a:r>
            <a:r>
              <a:rPr lang="en-US" dirty="0" smtClean="0"/>
              <a:t> </a:t>
            </a:r>
          </a:p>
          <a:p>
            <a:pPr lvl="1">
              <a:buNone/>
            </a:pPr>
            <a:endParaRPr lang="en-US" dirty="0"/>
          </a:p>
        </p:txBody>
      </p:sp>
      <p:pic>
        <p:nvPicPr>
          <p:cNvPr id="4" name="Picture 3" descr="solar-eclipse_2 (2).jpg"/>
          <p:cNvPicPr>
            <a:picLocks noChangeAspect="1"/>
          </p:cNvPicPr>
          <p:nvPr/>
        </p:nvPicPr>
        <p:blipFill>
          <a:blip r:embed="rId4"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IndianaDG</a:t>
            </a:r>
            <a:r>
              <a:rPr lang="en-US" dirty="0" smtClean="0"/>
              <a:t> Members</a:t>
            </a:r>
            <a:endParaRPr lang="en-US" dirty="0"/>
          </a:p>
        </p:txBody>
      </p:sp>
      <p:sp>
        <p:nvSpPr>
          <p:cNvPr id="3" name="Content Placeholder 2"/>
          <p:cNvSpPr>
            <a:spLocks noGrp="1"/>
          </p:cNvSpPr>
          <p:nvPr>
            <p:ph idx="1"/>
          </p:nvPr>
        </p:nvSpPr>
        <p:spPr/>
        <p:txBody>
          <a:bodyPr/>
          <a:lstStyle/>
          <a:p>
            <a:r>
              <a:rPr lang="en-US" dirty="0" smtClean="0"/>
              <a:t>Developers of renewable energy and  distributed generation (RE&amp;DG) both located in Indiana doing projects here and elsewhere across the country</a:t>
            </a:r>
          </a:p>
          <a:p>
            <a:r>
              <a:rPr lang="en-US" dirty="0" smtClean="0"/>
              <a:t>Manufacturers of RE/DG systems</a:t>
            </a:r>
          </a:p>
          <a:p>
            <a:r>
              <a:rPr lang="en-US" dirty="0" smtClean="0"/>
              <a:t>Supporting non-profits and individuals wanting to develop RE/DG projects</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SR 52 (2014)</a:t>
            </a:r>
            <a:endParaRPr lang="en-US" dirty="0"/>
          </a:p>
        </p:txBody>
      </p:sp>
      <p:sp>
        <p:nvSpPr>
          <p:cNvPr id="3" name="Content Placeholder 2"/>
          <p:cNvSpPr>
            <a:spLocks noGrp="1"/>
          </p:cNvSpPr>
          <p:nvPr>
            <p:ph idx="1"/>
          </p:nvPr>
        </p:nvSpPr>
        <p:spPr/>
        <p:txBody>
          <a:bodyPr/>
          <a:lstStyle/>
          <a:p>
            <a:r>
              <a:rPr lang="en-US" dirty="0" smtClean="0"/>
              <a:t>To assign </a:t>
            </a:r>
            <a:r>
              <a:rPr lang="en-US" dirty="0"/>
              <a:t>the topic of service areas of electric </a:t>
            </a:r>
            <a:r>
              <a:rPr lang="en-US" dirty="0" smtClean="0"/>
              <a:t>utilities. </a:t>
            </a:r>
          </a:p>
          <a:p>
            <a:r>
              <a:rPr lang="en-US" dirty="0" smtClean="0"/>
              <a:t>In 1980, </a:t>
            </a:r>
            <a:r>
              <a:rPr lang="en-US" dirty="0"/>
              <a:t>legislation was passed that required </a:t>
            </a:r>
            <a:r>
              <a:rPr lang="en-US" dirty="0" smtClean="0"/>
              <a:t>that Indiana </a:t>
            </a:r>
            <a:r>
              <a:rPr lang="en-US" dirty="0"/>
              <a:t>be divided into designated geographic </a:t>
            </a:r>
            <a:r>
              <a:rPr lang="en-US" dirty="0" smtClean="0"/>
              <a:t>areas; and, within </a:t>
            </a:r>
            <a:r>
              <a:rPr lang="en-US" dirty="0"/>
              <a:t>each geographic </a:t>
            </a:r>
            <a:r>
              <a:rPr lang="en-US" dirty="0" smtClean="0"/>
              <a:t>area, </a:t>
            </a:r>
            <a:r>
              <a:rPr lang="en-US" dirty="0"/>
              <a:t>only one electricity </a:t>
            </a:r>
            <a:r>
              <a:rPr lang="en-US" dirty="0" smtClean="0"/>
              <a:t>supplier would </a:t>
            </a:r>
            <a:r>
              <a:rPr lang="en-US" dirty="0"/>
              <a:t>have the right to furnish retail electric service to </a:t>
            </a:r>
            <a:r>
              <a:rPr lang="en-US" dirty="0" smtClean="0"/>
              <a:t>the public.</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extLst>
      <p:ext uri="{BB962C8B-B14F-4D97-AF65-F5344CB8AC3E}">
        <p14:creationId xmlns:p14="http://schemas.microsoft.com/office/powerpoint/2010/main" val="109392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Iowa Supreme Court</a:t>
            </a:r>
            <a:br>
              <a:rPr lang="en-US" sz="3200" dirty="0" smtClean="0"/>
            </a:br>
            <a:r>
              <a:rPr lang="en-US" sz="3200" dirty="0" smtClean="0"/>
              <a:t>No. 13-0642, Filed July 11, 2014</a:t>
            </a:r>
            <a:endParaRPr lang="en-US" sz="3200" dirty="0"/>
          </a:p>
        </p:txBody>
      </p:sp>
      <p:sp>
        <p:nvSpPr>
          <p:cNvPr id="3" name="Content Placeholder 2"/>
          <p:cNvSpPr>
            <a:spLocks noGrp="1"/>
          </p:cNvSpPr>
          <p:nvPr>
            <p:ph idx="1"/>
          </p:nvPr>
        </p:nvSpPr>
        <p:spPr/>
        <p:txBody>
          <a:bodyPr/>
          <a:lstStyle/>
          <a:p>
            <a:pPr marL="119062" indent="0" algn="ctr">
              <a:buNone/>
            </a:pPr>
            <a:r>
              <a:rPr lang="en-US" sz="1600" b="1" dirty="0"/>
              <a:t>IN THE SUPREME COURT OF IOWA</a:t>
            </a:r>
          </a:p>
          <a:p>
            <a:pPr marL="119062" indent="0" algn="ctr">
              <a:buNone/>
            </a:pPr>
            <a:r>
              <a:rPr lang="en-US" sz="1600" dirty="0"/>
              <a:t>No. 13–0642</a:t>
            </a:r>
          </a:p>
          <a:p>
            <a:pPr marL="119062" indent="0" algn="ctr">
              <a:buNone/>
            </a:pPr>
            <a:r>
              <a:rPr lang="en-US" sz="1600" dirty="0"/>
              <a:t>Filed July 11, 2014</a:t>
            </a:r>
          </a:p>
          <a:p>
            <a:pPr marL="119062" indent="0">
              <a:buNone/>
            </a:pPr>
            <a:endParaRPr lang="en-US" sz="1600" dirty="0" smtClean="0"/>
          </a:p>
          <a:p>
            <a:pPr marL="119062" indent="0">
              <a:buNone/>
            </a:pPr>
            <a:r>
              <a:rPr lang="en-US" sz="1600" b="1" dirty="0" smtClean="0"/>
              <a:t>SZ </a:t>
            </a:r>
            <a:r>
              <a:rPr lang="en-US" sz="1600" b="1" dirty="0"/>
              <a:t>ENTERPRISES, LLC d/b/a EAGLE POINT SOLAR</a:t>
            </a:r>
            <a:r>
              <a:rPr lang="en-US" sz="1600" dirty="0"/>
              <a:t>,</a:t>
            </a:r>
          </a:p>
          <a:p>
            <a:pPr marL="411162" lvl="1" indent="0">
              <a:buNone/>
            </a:pPr>
            <a:r>
              <a:rPr lang="en-US" sz="1200" dirty="0"/>
              <a:t>Appellee,</a:t>
            </a:r>
          </a:p>
          <a:p>
            <a:pPr marL="119062" indent="0">
              <a:buNone/>
            </a:pPr>
            <a:r>
              <a:rPr lang="en-US" sz="1600" dirty="0"/>
              <a:t>vs.</a:t>
            </a:r>
          </a:p>
          <a:p>
            <a:pPr marL="119062" indent="0">
              <a:buNone/>
            </a:pPr>
            <a:r>
              <a:rPr lang="en-US" sz="1600" b="1" dirty="0"/>
              <a:t>IOWA UTILITIES BOARD, A DIVISION OF THE DEPARTMENT OF </a:t>
            </a:r>
            <a:r>
              <a:rPr lang="en-US" sz="1600" b="1" dirty="0" smtClean="0"/>
              <a:t>COMMERCE</a:t>
            </a:r>
            <a:r>
              <a:rPr lang="en-US" sz="1600" b="1" dirty="0"/>
              <a:t>, STATE OF IOWA,</a:t>
            </a:r>
          </a:p>
          <a:p>
            <a:pPr marL="411162" lvl="1" indent="0">
              <a:buNone/>
            </a:pPr>
            <a:r>
              <a:rPr lang="en-US" sz="1200" dirty="0"/>
              <a:t>Appellant,</a:t>
            </a:r>
          </a:p>
          <a:p>
            <a:pPr marL="119062" indent="0">
              <a:buNone/>
            </a:pPr>
            <a:r>
              <a:rPr lang="en-US" sz="1600" b="1" dirty="0"/>
              <a:t>INTERSTATE POWER AND LIGHT COMPANY, IOWA ASSOCIATION </a:t>
            </a:r>
            <a:r>
              <a:rPr lang="en-US" sz="1600" b="1" dirty="0" smtClean="0"/>
              <a:t>OF </a:t>
            </a:r>
            <a:r>
              <a:rPr lang="en-US" sz="1600" b="1" dirty="0"/>
              <a:t>ELECTRIC COOPERATIVES, and MIDAMERICAN ENERGY </a:t>
            </a:r>
            <a:r>
              <a:rPr lang="en-US" sz="1600" b="1" dirty="0" smtClean="0"/>
              <a:t>COMPANY</a:t>
            </a:r>
            <a:r>
              <a:rPr lang="en-US" sz="1600" dirty="0"/>
              <a:t>, </a:t>
            </a:r>
          </a:p>
          <a:p>
            <a:pPr marL="411162" lvl="1" indent="0">
              <a:buNone/>
            </a:pPr>
            <a:r>
              <a:rPr lang="en-US" sz="1200" dirty="0"/>
              <a:t>Intervenors-Appellants,</a:t>
            </a:r>
          </a:p>
          <a:p>
            <a:pPr marL="119062" indent="0">
              <a:buNone/>
            </a:pPr>
            <a:r>
              <a:rPr lang="en-US" sz="1600" b="1" dirty="0"/>
              <a:t>OFFICE OF CONSUMER ADVOCATE, ENVIRONMENTAL LAW &amp; </a:t>
            </a:r>
            <a:r>
              <a:rPr lang="en-US" sz="1600" b="1" dirty="0" smtClean="0"/>
              <a:t>POLICY </a:t>
            </a:r>
            <a:r>
              <a:rPr lang="en-US" sz="1600" b="1" dirty="0"/>
              <a:t>CENTER, IOWA ENVIRONMENTAL COUNCIL, IOWA </a:t>
            </a:r>
            <a:r>
              <a:rPr lang="en-US" sz="1600" b="1" dirty="0" smtClean="0"/>
              <a:t>SOLAR/SMALL </a:t>
            </a:r>
            <a:r>
              <a:rPr lang="en-US" sz="1600" b="1" dirty="0"/>
              <a:t>WIND ENERGY TRADE ASSOCIATION, IOWA </a:t>
            </a:r>
            <a:r>
              <a:rPr lang="en-US" sz="1600" b="1" dirty="0" smtClean="0"/>
              <a:t>RENEWABLE </a:t>
            </a:r>
            <a:r>
              <a:rPr lang="en-US" sz="1600" b="1" dirty="0"/>
              <a:t>ENERGY ASSOCIATION, SOLAR ENERGY INDUSTRIES </a:t>
            </a:r>
            <a:r>
              <a:rPr lang="en-US" sz="1600" b="1" dirty="0" smtClean="0"/>
              <a:t>ASSOCIATION, and </a:t>
            </a:r>
            <a:r>
              <a:rPr lang="en-US" sz="1600" b="1" dirty="0"/>
              <a:t>VOTE SOLAR INITIATIVE</a:t>
            </a:r>
            <a:r>
              <a:rPr lang="en-US" sz="1600" dirty="0" smtClean="0"/>
              <a:t>,</a:t>
            </a:r>
          </a:p>
          <a:p>
            <a:pPr marL="119062" indent="0">
              <a:buNone/>
            </a:pPr>
            <a:r>
              <a:rPr lang="en-US" sz="1600" dirty="0" smtClean="0"/>
              <a:t>	</a:t>
            </a:r>
            <a:r>
              <a:rPr lang="en-US" sz="1200" dirty="0" smtClean="0"/>
              <a:t>Intervenors-Appellees</a:t>
            </a:r>
            <a:endParaRPr lang="en-US" sz="1200" dirty="0"/>
          </a:p>
        </p:txBody>
      </p:sp>
      <p:pic>
        <p:nvPicPr>
          <p:cNvPr id="4" name="Picture 3" descr="solar-eclipse_2 (2).jpg"/>
          <p:cNvPicPr>
            <a:picLocks noChangeAspect="1"/>
          </p:cNvPicPr>
          <p:nvPr/>
        </p:nvPicPr>
        <p:blipFill>
          <a:blip r:embed="rId2" cstate="print"/>
          <a:srcRect/>
          <a:stretch>
            <a:fillRect/>
          </a:stretch>
        </p:blipFill>
        <p:spPr bwMode="auto">
          <a:xfrm>
            <a:off x="7629351" y="76200"/>
            <a:ext cx="1511300" cy="1365250"/>
          </a:xfrm>
          <a:prstGeom prst="rect">
            <a:avLst/>
          </a:prstGeom>
          <a:noFill/>
          <a:ln w="9525">
            <a:noFill/>
            <a:miter lim="800000"/>
            <a:headEnd/>
            <a:tailEnd/>
          </a:ln>
        </p:spPr>
      </p:pic>
    </p:spTree>
    <p:extLst>
      <p:ext uri="{BB962C8B-B14F-4D97-AF65-F5344CB8AC3E}">
        <p14:creationId xmlns:p14="http://schemas.microsoft.com/office/powerpoint/2010/main" val="418081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Iowa Supreme Court Decision </a:t>
            </a:r>
            <a:br>
              <a:rPr lang="en-US" dirty="0" smtClean="0"/>
            </a:br>
            <a:r>
              <a:rPr lang="en-US" dirty="0" smtClean="0"/>
              <a:t>on Eagle Point Solar </a:t>
            </a:r>
            <a:endParaRPr lang="en-US" dirty="0"/>
          </a:p>
        </p:txBody>
      </p:sp>
      <p:sp>
        <p:nvSpPr>
          <p:cNvPr id="3" name="Content Placeholder 2"/>
          <p:cNvSpPr>
            <a:spLocks noGrp="1"/>
          </p:cNvSpPr>
          <p:nvPr>
            <p:ph idx="1"/>
          </p:nvPr>
        </p:nvSpPr>
        <p:spPr/>
        <p:txBody>
          <a:bodyPr/>
          <a:lstStyle/>
          <a:p>
            <a:r>
              <a:rPr lang="en-US" dirty="0"/>
              <a:t> On July 11, 2014, the Iowa Supreme Court issued a long-awaited ruling on the legality of a power purchase agreement (“PPA”) between Eagle Point Solar and its customer, City of Dubuque, for the sale of electricity </a:t>
            </a:r>
            <a:r>
              <a:rPr lang="en-US" dirty="0" smtClean="0"/>
              <a:t>from solar panels.</a:t>
            </a:r>
          </a:p>
        </p:txBody>
      </p:sp>
      <p:pic>
        <p:nvPicPr>
          <p:cNvPr id="4" name="Picture 3" descr="solar-eclipse_2 (2).jpg"/>
          <p:cNvPicPr>
            <a:picLocks noChangeAspect="1"/>
          </p:cNvPicPr>
          <p:nvPr/>
        </p:nvPicPr>
        <p:blipFill>
          <a:blip r:embed="rId3"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Iowa Decision</a:t>
            </a:r>
            <a:endParaRPr lang="en-US" dirty="0"/>
          </a:p>
        </p:txBody>
      </p:sp>
      <p:sp>
        <p:nvSpPr>
          <p:cNvPr id="3" name="Content Placeholder 2"/>
          <p:cNvSpPr>
            <a:spLocks noGrp="1"/>
          </p:cNvSpPr>
          <p:nvPr>
            <p:ph idx="1"/>
          </p:nvPr>
        </p:nvSpPr>
        <p:spPr/>
        <p:txBody>
          <a:bodyPr/>
          <a:lstStyle/>
          <a:p>
            <a:r>
              <a:rPr lang="en-US" dirty="0" smtClean="0"/>
              <a:t>The Iowa Supreme Court held that the “behind the meter” direct sale of electricity from solar PV and using a purchase power agreement or PPA that sold electricity on a cents/kWh basis did not automatically render the seller a “public utility”.</a:t>
            </a:r>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588669" y="0"/>
            <a:ext cx="1511300" cy="1365250"/>
          </a:xfrm>
          <a:prstGeom prst="rect">
            <a:avLst/>
          </a:prstGeom>
          <a:noFill/>
          <a:ln w="9525">
            <a:noFill/>
            <a:miter lim="800000"/>
            <a:headEnd/>
            <a:tailEnd/>
          </a:ln>
        </p:spPr>
      </p:pic>
    </p:spTree>
    <p:extLst>
      <p:ext uri="{BB962C8B-B14F-4D97-AF65-F5344CB8AC3E}">
        <p14:creationId xmlns:p14="http://schemas.microsoft.com/office/powerpoint/2010/main" val="336583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i="1" dirty="0" smtClean="0">
                <a:latin typeface="Tahoma" pitchFamily="34" charset="0"/>
              </a:rPr>
              <a:t/>
            </a:r>
            <a:br>
              <a:rPr lang="en-US" sz="2700" i="1" dirty="0" smtClean="0">
                <a:latin typeface="Tahoma" pitchFamily="34" charset="0"/>
              </a:rPr>
            </a:br>
            <a:r>
              <a:rPr lang="en-US" sz="2700" i="1" dirty="0" smtClean="0">
                <a:latin typeface="Tahoma" pitchFamily="34" charset="0"/>
              </a:rPr>
              <a:t>Status of 3</a:t>
            </a:r>
            <a:r>
              <a:rPr lang="en-US" sz="2700" i="1" baseline="30000" dirty="0" smtClean="0">
                <a:latin typeface="Tahoma" pitchFamily="34" charset="0"/>
              </a:rPr>
              <a:t>rd</a:t>
            </a:r>
            <a:r>
              <a:rPr lang="en-US" sz="2700" i="1" dirty="0" smtClean="0">
                <a:latin typeface="Tahoma" pitchFamily="34" charset="0"/>
              </a:rPr>
              <a:t>-Party </a:t>
            </a:r>
            <a:r>
              <a:rPr lang="en-US" sz="2700" i="1" dirty="0">
                <a:latin typeface="Tahoma" pitchFamily="34" charset="0"/>
              </a:rPr>
              <a:t>Solar PV </a:t>
            </a:r>
            <a:r>
              <a:rPr lang="en-US" sz="2700" i="1" dirty="0" smtClean="0">
                <a:latin typeface="Tahoma" pitchFamily="34" charset="0"/>
              </a:rPr>
              <a:t/>
            </a:r>
            <a:br>
              <a:rPr lang="en-US" sz="2700" i="1" dirty="0" smtClean="0">
                <a:latin typeface="Tahoma" pitchFamily="34" charset="0"/>
              </a:rPr>
            </a:br>
            <a:r>
              <a:rPr lang="en-US" sz="2700" i="1" dirty="0" smtClean="0">
                <a:latin typeface="Tahoma" pitchFamily="34" charset="0"/>
              </a:rPr>
              <a:t>Power </a:t>
            </a:r>
            <a:r>
              <a:rPr lang="en-US" sz="2700" i="1" dirty="0">
                <a:latin typeface="Tahoma" pitchFamily="34" charset="0"/>
              </a:rPr>
              <a:t>Purchase Agreements (PPAs</a:t>
            </a:r>
            <a:r>
              <a:rPr lang="en-US" sz="2700" i="1" dirty="0" smtClean="0">
                <a:latin typeface="Tahoma" pitchFamily="34" charset="0"/>
              </a:rPr>
              <a:t>) in U.S.</a:t>
            </a:r>
            <a:r>
              <a:rPr lang="en-US" sz="4800" i="1" dirty="0">
                <a:solidFill>
                  <a:schemeClr val="bg1"/>
                </a:solidFill>
                <a:latin typeface="Tahoma" pitchFamily="34" charset="0"/>
              </a:rPr>
              <a:t/>
            </a:r>
            <a:br>
              <a:rPr lang="en-US" sz="4800" i="1" dirty="0">
                <a:solidFill>
                  <a:schemeClr val="bg1"/>
                </a:solidFill>
                <a:latin typeface="Tahoma" pitchFamily="34" charset="0"/>
              </a:rPr>
            </a:br>
            <a:endParaRPr lang="en-US" dirty="0"/>
          </a:p>
        </p:txBody>
      </p:sp>
      <p:sp>
        <p:nvSpPr>
          <p:cNvPr id="3" name="Content Placeholder 2"/>
          <p:cNvSpPr>
            <a:spLocks noGrp="1"/>
          </p:cNvSpPr>
          <p:nvPr>
            <p:ph idx="1"/>
          </p:nvPr>
        </p:nvSpPr>
        <p:spPr/>
        <p:txBody>
          <a:bodyPr/>
          <a:lstStyle/>
          <a:p>
            <a:r>
              <a:rPr lang="en-US" dirty="0" smtClean="0"/>
              <a:t>DSIREUSA.org website shows the status of 3</a:t>
            </a:r>
            <a:r>
              <a:rPr lang="en-US" baseline="30000" dirty="0" smtClean="0"/>
              <a:t>rd</a:t>
            </a:r>
            <a:r>
              <a:rPr lang="en-US" dirty="0" smtClean="0"/>
              <a:t>-Party Solar PV Purchase Power Agreements (PPAs) across the United States.</a:t>
            </a:r>
          </a:p>
          <a:p>
            <a:r>
              <a:rPr lang="en-US" dirty="0" smtClean="0"/>
              <a:t>They indicate the status of 3</a:t>
            </a:r>
            <a:r>
              <a:rPr lang="en-US" baseline="30000" dirty="0" smtClean="0"/>
              <a:t>rd</a:t>
            </a:r>
            <a:r>
              <a:rPr lang="en-US" dirty="0" smtClean="0"/>
              <a:t>-party PPAs in Indiana is unclear or uncertain.</a:t>
            </a:r>
          </a:p>
          <a:p>
            <a:endParaRPr lang="en-US" dirty="0" smtClean="0"/>
          </a:p>
          <a:p>
            <a:endParaRPr lang="en-US" dirty="0"/>
          </a:p>
        </p:txBody>
      </p:sp>
      <p:pic>
        <p:nvPicPr>
          <p:cNvPr id="4" name="Picture 3" descr="solar-eclipse_2 (2).jpg"/>
          <p:cNvPicPr>
            <a:picLocks noChangeAspect="1"/>
          </p:cNvPicPr>
          <p:nvPr/>
        </p:nvPicPr>
        <p:blipFill>
          <a:blip r:embed="rId2" cstate="print"/>
          <a:srcRect/>
          <a:stretch>
            <a:fillRect/>
          </a:stretch>
        </p:blipFill>
        <p:spPr bwMode="auto">
          <a:xfrm>
            <a:off x="7632700" y="0"/>
            <a:ext cx="1511300" cy="1365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Text Box"/>
          <p:cNvSpPr txBox="1">
            <a:spLocks noChangeArrowheads="1"/>
          </p:cNvSpPr>
          <p:nvPr/>
        </p:nvSpPr>
        <p:spPr bwMode="auto">
          <a:xfrm>
            <a:off x="533400" y="1066800"/>
            <a:ext cx="8077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i="1" dirty="0">
                <a:solidFill>
                  <a:prstClr val="black"/>
                </a:solidFill>
                <a:latin typeface="Tahoma" pitchFamily="34" charset="0"/>
              </a:rPr>
              <a:t>3</a:t>
            </a:r>
            <a:r>
              <a:rPr lang="en-US" sz="2000" b="1" i="1" baseline="30000" dirty="0">
                <a:solidFill>
                  <a:prstClr val="black"/>
                </a:solidFill>
                <a:latin typeface="Tahoma" pitchFamily="34" charset="0"/>
              </a:rPr>
              <a:t>rd</a:t>
            </a:r>
            <a:r>
              <a:rPr lang="en-US" sz="2000" b="1" i="1" dirty="0">
                <a:solidFill>
                  <a:prstClr val="black"/>
                </a:solidFill>
                <a:latin typeface="Tahoma" pitchFamily="34" charset="0"/>
              </a:rPr>
              <a:t>-Party Solar PV Power Purchase Agreements (PPAs</a:t>
            </a:r>
            <a:r>
              <a:rPr lang="en-US" sz="2000" b="1" i="1" dirty="0" smtClean="0">
                <a:solidFill>
                  <a:prstClr val="black"/>
                </a:solidFill>
                <a:latin typeface="Tahoma" pitchFamily="34" charset="0"/>
              </a:rPr>
              <a:t>)</a:t>
            </a:r>
            <a:r>
              <a:rPr lang="en-US" sz="2000" b="1" i="1" dirty="0" smtClean="0">
                <a:solidFill>
                  <a:prstClr val="white"/>
                </a:solidFill>
                <a:latin typeface="Tahoma" pitchFamily="34" charset="0"/>
              </a:rPr>
              <a:t>.</a:t>
            </a:r>
            <a:endParaRPr lang="en-US" sz="2000" b="1" i="1" dirty="0">
              <a:solidFill>
                <a:prstClr val="white"/>
              </a:solidFill>
              <a:latin typeface="Tahoma" pitchFamily="34" charset="0"/>
            </a:endParaRPr>
          </a:p>
        </p:txBody>
      </p:sp>
      <p:sp>
        <p:nvSpPr>
          <p:cNvPr id="98" name="DSIRE Review Date Text Box"/>
          <p:cNvSpPr txBox="1">
            <a:spLocks noChangeArrowheads="1"/>
          </p:cNvSpPr>
          <p:nvPr/>
        </p:nvSpPr>
        <p:spPr bwMode="auto">
          <a:xfrm>
            <a:off x="2971800" y="1536700"/>
            <a:ext cx="39624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300" b="1" dirty="0">
                <a:solidFill>
                  <a:prstClr val="black"/>
                </a:solidFill>
                <a:latin typeface="Tahoma" pitchFamily="34" charset="0"/>
              </a:rPr>
              <a:t>www.dsireusa.org / </a:t>
            </a:r>
            <a:r>
              <a:rPr lang="en-US" sz="1300" b="1" dirty="0" smtClean="0">
                <a:solidFill>
                  <a:prstClr val="black"/>
                </a:solidFill>
                <a:latin typeface="Tahoma" pitchFamily="34" charset="0"/>
              </a:rPr>
              <a:t>February 2013</a:t>
            </a:r>
            <a:r>
              <a:rPr lang="en-US" sz="1300" b="1" dirty="0" smtClean="0">
                <a:solidFill>
                  <a:prstClr val="white"/>
                </a:solidFill>
                <a:latin typeface="Tahoma" pitchFamily="34" charset="0"/>
              </a:rPr>
              <a:t>.</a:t>
            </a:r>
            <a:endParaRPr lang="en-US" sz="1300" b="1" dirty="0">
              <a:solidFill>
                <a:prstClr val="white"/>
              </a:solidFill>
              <a:latin typeface="Tahoma" pitchFamily="34" charset="0"/>
            </a:endParaRPr>
          </a:p>
        </p:txBody>
      </p:sp>
      <p:sp>
        <p:nvSpPr>
          <p:cNvPr id="100" name="Summary Text Box"/>
          <p:cNvSpPr txBox="1">
            <a:spLocks noChangeArrowheads="1"/>
          </p:cNvSpPr>
          <p:nvPr/>
        </p:nvSpPr>
        <p:spPr bwMode="auto">
          <a:xfrm>
            <a:off x="6992938" y="4114800"/>
            <a:ext cx="2057400" cy="1384995"/>
          </a:xfrm>
          <a:prstGeom prst="rect">
            <a:avLst/>
          </a:prstGeom>
          <a:solidFill>
            <a:schemeClr val="accent6"/>
          </a:solidFill>
          <a:ln w="9525">
            <a:solidFill>
              <a:schemeClr val="tx1"/>
            </a:solidFill>
            <a:miter lim="800000"/>
            <a:headEnd/>
            <a:tailEnd/>
          </a:ln>
          <a:effectLst>
            <a:outerShdw blurRad="50800" dist="38100" dir="5400000" algn="t" rotWithShape="0">
              <a:prstClr val="black">
                <a:alpha val="40000"/>
              </a:prstClr>
            </a:outerShdw>
          </a:effectLst>
        </p:spPr>
        <p:txBody>
          <a:bodyPr wrap="square">
            <a:spAutoFit/>
          </a:bodyPr>
          <a:lstStyle/>
          <a:p>
            <a:pPr algn="ctr" fontAlgn="auto">
              <a:spcBef>
                <a:spcPts val="0"/>
              </a:spcBef>
              <a:spcAft>
                <a:spcPts val="0"/>
              </a:spcAft>
              <a:defRPr/>
            </a:pPr>
            <a:r>
              <a:rPr lang="en-US" sz="1300" b="1" dirty="0">
                <a:solidFill>
                  <a:prstClr val="black"/>
                </a:solidFill>
                <a:latin typeface="Tahoma" pitchFamily="1" charset="0"/>
              </a:rPr>
              <a:t>At </a:t>
            </a:r>
            <a:r>
              <a:rPr lang="en-US" sz="1300" b="1" dirty="0" smtClean="0">
                <a:solidFill>
                  <a:prstClr val="black"/>
                </a:solidFill>
                <a:latin typeface="Tahoma" pitchFamily="1" charset="0"/>
              </a:rPr>
              <a:t>Least </a:t>
            </a:r>
            <a:r>
              <a:rPr lang="en-US" b="1" dirty="0" smtClean="0">
                <a:solidFill>
                  <a:prstClr val="black"/>
                </a:solidFill>
                <a:latin typeface="Tahoma" pitchFamily="1" charset="0"/>
              </a:rPr>
              <a:t>22 states</a:t>
            </a:r>
            <a:r>
              <a:rPr lang="en-US" b="1" dirty="0" smtClean="0">
                <a:solidFill>
                  <a:srgbClr val="7F7F7F"/>
                </a:solidFill>
                <a:latin typeface="Tahoma" pitchFamily="1" charset="0"/>
              </a:rPr>
              <a:t>,</a:t>
            </a:r>
            <a:r>
              <a:rPr lang="en-US" b="1" dirty="0" smtClean="0">
                <a:solidFill>
                  <a:prstClr val="black"/>
                </a:solidFill>
                <a:latin typeface="Tahoma" pitchFamily="1" charset="0"/>
              </a:rPr>
              <a:t> </a:t>
            </a:r>
          </a:p>
          <a:p>
            <a:pPr algn="ctr" fontAlgn="auto">
              <a:spcBef>
                <a:spcPts val="0"/>
              </a:spcBef>
              <a:spcAft>
                <a:spcPts val="0"/>
              </a:spcAft>
              <a:defRPr/>
            </a:pPr>
            <a:r>
              <a:rPr lang="en-US" sz="1300" b="1" dirty="0" smtClean="0">
                <a:solidFill>
                  <a:prstClr val="black"/>
                </a:solidFill>
                <a:latin typeface="Tahoma" pitchFamily="1" charset="0"/>
              </a:rPr>
              <a:t>+ Washington DC and Puerto </a:t>
            </a:r>
            <a:r>
              <a:rPr lang="en-US" sz="1300" b="1" dirty="0" err="1" smtClean="0">
                <a:solidFill>
                  <a:prstClr val="black"/>
                </a:solidFill>
                <a:latin typeface="Tahoma" pitchFamily="1" charset="0"/>
              </a:rPr>
              <a:t>Rico</a:t>
            </a:r>
            <a:r>
              <a:rPr lang="en-US" sz="1300" b="1" dirty="0" err="1" smtClean="0">
                <a:solidFill>
                  <a:srgbClr val="7F7F7F"/>
                </a:solidFill>
                <a:latin typeface="Tahoma" pitchFamily="1" charset="0"/>
              </a:rPr>
              <a:t>,</a:t>
            </a:r>
            <a:r>
              <a:rPr lang="en-US" sz="1300" b="1" dirty="0" err="1">
                <a:solidFill>
                  <a:prstClr val="black"/>
                </a:solidFill>
                <a:latin typeface="Tahoma" pitchFamily="1" charset="0"/>
              </a:rPr>
              <a:t>A</a:t>
            </a:r>
            <a:r>
              <a:rPr lang="en-US" sz="1300" b="1" dirty="0" err="1" smtClean="0">
                <a:solidFill>
                  <a:prstClr val="black"/>
                </a:solidFill>
                <a:latin typeface="Tahoma" pitchFamily="1" charset="0"/>
              </a:rPr>
              <a:t>uthorize</a:t>
            </a:r>
            <a:r>
              <a:rPr lang="en-US" sz="1300" b="1" dirty="0" smtClean="0">
                <a:solidFill>
                  <a:prstClr val="black"/>
                </a:solidFill>
                <a:latin typeface="Tahoma" pitchFamily="1" charset="0"/>
              </a:rPr>
              <a:t> </a:t>
            </a:r>
            <a:r>
              <a:rPr lang="en-US" sz="1300" b="1" dirty="0">
                <a:solidFill>
                  <a:prstClr val="black"/>
                </a:solidFill>
                <a:latin typeface="Tahoma" pitchFamily="1" charset="0"/>
              </a:rPr>
              <a:t>or </a:t>
            </a:r>
            <a:r>
              <a:rPr lang="en-US" sz="1300" b="1" dirty="0" smtClean="0">
                <a:solidFill>
                  <a:prstClr val="black"/>
                </a:solidFill>
                <a:latin typeface="Tahoma" pitchFamily="1" charset="0"/>
              </a:rPr>
              <a:t>Allow 3</a:t>
            </a:r>
            <a:r>
              <a:rPr lang="en-US" sz="1300" b="1" baseline="30000" dirty="0" smtClean="0">
                <a:solidFill>
                  <a:prstClr val="black"/>
                </a:solidFill>
                <a:latin typeface="Tahoma" pitchFamily="1" charset="0"/>
              </a:rPr>
              <a:t>rd</a:t>
            </a:r>
            <a:r>
              <a:rPr lang="en-US" sz="1300" b="1" dirty="0" smtClean="0">
                <a:solidFill>
                  <a:prstClr val="black"/>
                </a:solidFill>
                <a:latin typeface="Tahoma" pitchFamily="1" charset="0"/>
              </a:rPr>
              <a:t>-Party Solar </a:t>
            </a:r>
            <a:r>
              <a:rPr lang="en-US" sz="1300" b="1" dirty="0">
                <a:solidFill>
                  <a:prstClr val="black"/>
                </a:solidFill>
                <a:latin typeface="Tahoma" pitchFamily="1" charset="0"/>
              </a:rPr>
              <a:t>PV </a:t>
            </a:r>
            <a:r>
              <a:rPr lang="en-US" sz="1300" b="1" dirty="0" smtClean="0">
                <a:solidFill>
                  <a:prstClr val="black"/>
                </a:solidFill>
                <a:latin typeface="Tahoma" pitchFamily="1" charset="0"/>
              </a:rPr>
              <a:t>Purchase Power Agreements</a:t>
            </a:r>
            <a:r>
              <a:rPr lang="en-US" sz="1400" b="1" dirty="0" smtClean="0">
                <a:solidFill>
                  <a:srgbClr val="7F7F7F"/>
                </a:solidFill>
                <a:latin typeface="Tahoma" pitchFamily="1" charset="0"/>
              </a:rPr>
              <a:t>.</a:t>
            </a:r>
            <a:endParaRPr lang="en-US" sz="1400" b="1" dirty="0">
              <a:solidFill>
                <a:srgbClr val="7F7F7F"/>
              </a:solidFill>
              <a:latin typeface="Tahoma" pitchFamily="1" charset="0"/>
            </a:endParaRPr>
          </a:p>
        </p:txBody>
      </p:sp>
      <p:pic>
        <p:nvPicPr>
          <p:cNvPr id="1026" name="Orange--------------------------------------" descr="The following states currently allow 3rd party solar purchase power agreements, at least in certain jurisdictions." title="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2" y="5572919"/>
            <a:ext cx="72485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35" name="Arizona" descr="Arizona, In Arizona PPA's are limited to certain sectors," title="Arizona"/>
          <p:cNvSpPr>
            <a:spLocks/>
          </p:cNvSpPr>
          <p:nvPr/>
        </p:nvSpPr>
        <p:spPr bwMode="auto">
          <a:xfrm>
            <a:off x="1744663" y="3671888"/>
            <a:ext cx="900112" cy="992187"/>
          </a:xfrm>
          <a:custGeom>
            <a:avLst/>
            <a:gdLst>
              <a:gd name="T0" fmla="*/ 2147483647 w 570"/>
              <a:gd name="T1" fmla="*/ 2147483647 h 673"/>
              <a:gd name="T2" fmla="*/ 2147483647 w 570"/>
              <a:gd name="T3" fmla="*/ 2147483647 h 673"/>
              <a:gd name="T4" fmla="*/ 2147483647 w 570"/>
              <a:gd name="T5" fmla="*/ 2147483647 h 673"/>
              <a:gd name="T6" fmla="*/ 2147483647 w 570"/>
              <a:gd name="T7" fmla="*/ 2147483647 h 673"/>
              <a:gd name="T8" fmla="*/ 2147483647 w 570"/>
              <a:gd name="T9" fmla="*/ 2147483647 h 673"/>
              <a:gd name="T10" fmla="*/ 2147483647 w 570"/>
              <a:gd name="T11" fmla="*/ 2147483647 h 673"/>
              <a:gd name="T12" fmla="*/ 2147483647 w 570"/>
              <a:gd name="T13" fmla="*/ 2147483647 h 673"/>
              <a:gd name="T14" fmla="*/ 2147483647 w 570"/>
              <a:gd name="T15" fmla="*/ 2147483647 h 673"/>
              <a:gd name="T16" fmla="*/ 2147483647 w 570"/>
              <a:gd name="T17" fmla="*/ 2147483647 h 673"/>
              <a:gd name="T18" fmla="*/ 2147483647 w 570"/>
              <a:gd name="T19" fmla="*/ 2147483647 h 673"/>
              <a:gd name="T20" fmla="*/ 2147483647 w 570"/>
              <a:gd name="T21" fmla="*/ 2147483647 h 673"/>
              <a:gd name="T22" fmla="*/ 2147483647 w 570"/>
              <a:gd name="T23" fmla="*/ 2147483647 h 673"/>
              <a:gd name="T24" fmla="*/ 2147483647 w 570"/>
              <a:gd name="T25" fmla="*/ 2147483647 h 673"/>
              <a:gd name="T26" fmla="*/ 2147483647 w 570"/>
              <a:gd name="T27" fmla="*/ 2147483647 h 673"/>
              <a:gd name="T28" fmla="*/ 2147483647 w 570"/>
              <a:gd name="T29" fmla="*/ 2147483647 h 673"/>
              <a:gd name="T30" fmla="*/ 2147483647 w 570"/>
              <a:gd name="T31" fmla="*/ 2147483647 h 673"/>
              <a:gd name="T32" fmla="*/ 2147483647 w 570"/>
              <a:gd name="T33" fmla="*/ 2147483647 h 673"/>
              <a:gd name="T34" fmla="*/ 2147483647 w 570"/>
              <a:gd name="T35" fmla="*/ 2147483647 h 673"/>
              <a:gd name="T36" fmla="*/ 2147483647 w 570"/>
              <a:gd name="T37" fmla="*/ 2147483647 h 673"/>
              <a:gd name="T38" fmla="*/ 2147483647 w 570"/>
              <a:gd name="T39" fmla="*/ 2147483647 h 673"/>
              <a:gd name="T40" fmla="*/ 2147483647 w 570"/>
              <a:gd name="T41" fmla="*/ 2147483647 h 673"/>
              <a:gd name="T42" fmla="*/ 2147483647 w 570"/>
              <a:gd name="T43" fmla="*/ 2147483647 h 673"/>
              <a:gd name="T44" fmla="*/ 2147483647 w 570"/>
              <a:gd name="T45" fmla="*/ 2147483647 h 673"/>
              <a:gd name="T46" fmla="*/ 2147483647 w 570"/>
              <a:gd name="T47" fmla="*/ 2147483647 h 673"/>
              <a:gd name="T48" fmla="*/ 2147483647 w 570"/>
              <a:gd name="T49" fmla="*/ 2147483647 h 673"/>
              <a:gd name="T50" fmla="*/ 2147483647 w 570"/>
              <a:gd name="T51" fmla="*/ 2147483647 h 673"/>
              <a:gd name="T52" fmla="*/ 2147483647 w 570"/>
              <a:gd name="T53" fmla="*/ 2147483647 h 673"/>
              <a:gd name="T54" fmla="*/ 2147483647 w 570"/>
              <a:gd name="T55" fmla="*/ 2147483647 h 673"/>
              <a:gd name="T56" fmla="*/ 2147483647 w 570"/>
              <a:gd name="T57" fmla="*/ 2147483647 h 673"/>
              <a:gd name="T58" fmla="*/ 2147483647 w 570"/>
              <a:gd name="T59" fmla="*/ 2147483647 h 673"/>
              <a:gd name="T60" fmla="*/ 2147483647 w 570"/>
              <a:gd name="T61" fmla="*/ 2147483647 h 673"/>
              <a:gd name="T62" fmla="*/ 2147483647 w 570"/>
              <a:gd name="T63" fmla="*/ 2147483647 h 673"/>
              <a:gd name="T64" fmla="*/ 2147483647 w 570"/>
              <a:gd name="T65" fmla="*/ 2147483647 h 673"/>
              <a:gd name="T66" fmla="*/ 2147483647 w 570"/>
              <a:gd name="T67" fmla="*/ 2147483647 h 673"/>
              <a:gd name="T68" fmla="*/ 2147483647 w 570"/>
              <a:gd name="T69" fmla="*/ 2147483647 h 673"/>
              <a:gd name="T70" fmla="*/ 2147483647 w 570"/>
              <a:gd name="T71" fmla="*/ 2147483647 h 673"/>
              <a:gd name="T72" fmla="*/ 2147483647 w 570"/>
              <a:gd name="T73" fmla="*/ 2147483647 h 673"/>
              <a:gd name="T74" fmla="*/ 2147483647 w 570"/>
              <a:gd name="T75" fmla="*/ 2147483647 h 673"/>
              <a:gd name="T76" fmla="*/ 2147483647 w 570"/>
              <a:gd name="T77" fmla="*/ 2147483647 h 67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70"/>
              <a:gd name="T118" fmla="*/ 0 h 673"/>
              <a:gd name="T119" fmla="*/ 570 w 570"/>
              <a:gd name="T120" fmla="*/ 673 h 67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70" h="673">
                <a:moveTo>
                  <a:pt x="0" y="465"/>
                </a:moveTo>
                <a:lnTo>
                  <a:pt x="11" y="451"/>
                </a:lnTo>
                <a:lnTo>
                  <a:pt x="27" y="451"/>
                </a:lnTo>
                <a:lnTo>
                  <a:pt x="36" y="423"/>
                </a:lnTo>
                <a:lnTo>
                  <a:pt x="29" y="421"/>
                </a:lnTo>
                <a:lnTo>
                  <a:pt x="19" y="411"/>
                </a:lnTo>
                <a:lnTo>
                  <a:pt x="23" y="381"/>
                </a:lnTo>
                <a:lnTo>
                  <a:pt x="31" y="376"/>
                </a:lnTo>
                <a:lnTo>
                  <a:pt x="47" y="350"/>
                </a:lnTo>
                <a:lnTo>
                  <a:pt x="52" y="321"/>
                </a:lnTo>
                <a:lnTo>
                  <a:pt x="56" y="318"/>
                </a:lnTo>
                <a:lnTo>
                  <a:pt x="61" y="308"/>
                </a:lnTo>
                <a:lnTo>
                  <a:pt x="77" y="302"/>
                </a:lnTo>
                <a:lnTo>
                  <a:pt x="87" y="295"/>
                </a:lnTo>
                <a:lnTo>
                  <a:pt x="90" y="289"/>
                </a:lnTo>
                <a:lnTo>
                  <a:pt x="72" y="270"/>
                </a:lnTo>
                <a:lnTo>
                  <a:pt x="72" y="264"/>
                </a:lnTo>
                <a:lnTo>
                  <a:pt x="66" y="238"/>
                </a:lnTo>
                <a:lnTo>
                  <a:pt x="58" y="223"/>
                </a:lnTo>
                <a:lnTo>
                  <a:pt x="59" y="206"/>
                </a:lnTo>
                <a:lnTo>
                  <a:pt x="68" y="181"/>
                </a:lnTo>
                <a:lnTo>
                  <a:pt x="68" y="126"/>
                </a:lnTo>
                <a:lnTo>
                  <a:pt x="72" y="112"/>
                </a:lnTo>
                <a:lnTo>
                  <a:pt x="69" y="88"/>
                </a:lnTo>
                <a:lnTo>
                  <a:pt x="91" y="85"/>
                </a:lnTo>
                <a:lnTo>
                  <a:pt x="111" y="102"/>
                </a:lnTo>
                <a:lnTo>
                  <a:pt x="130" y="87"/>
                </a:lnTo>
                <a:lnTo>
                  <a:pt x="141" y="16"/>
                </a:lnTo>
                <a:lnTo>
                  <a:pt x="145" y="0"/>
                </a:lnTo>
                <a:lnTo>
                  <a:pt x="172" y="4"/>
                </a:lnTo>
                <a:lnTo>
                  <a:pt x="201" y="8"/>
                </a:lnTo>
                <a:lnTo>
                  <a:pt x="241" y="15"/>
                </a:lnTo>
                <a:lnTo>
                  <a:pt x="244" y="15"/>
                </a:lnTo>
                <a:lnTo>
                  <a:pt x="255" y="16"/>
                </a:lnTo>
                <a:lnTo>
                  <a:pt x="272" y="19"/>
                </a:lnTo>
                <a:lnTo>
                  <a:pt x="338" y="27"/>
                </a:lnTo>
                <a:lnTo>
                  <a:pt x="360" y="31"/>
                </a:lnTo>
                <a:lnTo>
                  <a:pt x="367" y="31"/>
                </a:lnTo>
                <a:lnTo>
                  <a:pt x="381" y="33"/>
                </a:lnTo>
                <a:lnTo>
                  <a:pt x="403" y="36"/>
                </a:lnTo>
                <a:lnTo>
                  <a:pt x="424" y="38"/>
                </a:lnTo>
                <a:lnTo>
                  <a:pt x="446" y="41"/>
                </a:lnTo>
                <a:lnTo>
                  <a:pt x="448" y="42"/>
                </a:lnTo>
                <a:lnTo>
                  <a:pt x="487" y="47"/>
                </a:lnTo>
                <a:lnTo>
                  <a:pt x="519" y="51"/>
                </a:lnTo>
                <a:lnTo>
                  <a:pt x="530" y="52"/>
                </a:lnTo>
                <a:lnTo>
                  <a:pt x="569" y="56"/>
                </a:lnTo>
                <a:lnTo>
                  <a:pt x="566" y="83"/>
                </a:lnTo>
                <a:lnTo>
                  <a:pt x="563" y="110"/>
                </a:lnTo>
                <a:lnTo>
                  <a:pt x="556" y="164"/>
                </a:lnTo>
                <a:lnTo>
                  <a:pt x="550" y="216"/>
                </a:lnTo>
                <a:lnTo>
                  <a:pt x="550" y="218"/>
                </a:lnTo>
                <a:lnTo>
                  <a:pt x="544" y="277"/>
                </a:lnTo>
                <a:lnTo>
                  <a:pt x="541" y="296"/>
                </a:lnTo>
                <a:lnTo>
                  <a:pt x="541" y="297"/>
                </a:lnTo>
                <a:lnTo>
                  <a:pt x="539" y="320"/>
                </a:lnTo>
                <a:lnTo>
                  <a:pt x="537" y="340"/>
                </a:lnTo>
                <a:lnTo>
                  <a:pt x="532" y="382"/>
                </a:lnTo>
                <a:lnTo>
                  <a:pt x="530" y="405"/>
                </a:lnTo>
                <a:lnTo>
                  <a:pt x="530" y="408"/>
                </a:lnTo>
                <a:lnTo>
                  <a:pt x="530" y="410"/>
                </a:lnTo>
                <a:lnTo>
                  <a:pt x="523" y="468"/>
                </a:lnTo>
                <a:lnTo>
                  <a:pt x="523" y="473"/>
                </a:lnTo>
                <a:lnTo>
                  <a:pt x="520" y="490"/>
                </a:lnTo>
                <a:lnTo>
                  <a:pt x="517" y="515"/>
                </a:lnTo>
                <a:lnTo>
                  <a:pt x="517" y="518"/>
                </a:lnTo>
                <a:lnTo>
                  <a:pt x="514" y="544"/>
                </a:lnTo>
                <a:lnTo>
                  <a:pt x="513" y="552"/>
                </a:lnTo>
                <a:lnTo>
                  <a:pt x="503" y="648"/>
                </a:lnTo>
                <a:lnTo>
                  <a:pt x="503" y="651"/>
                </a:lnTo>
                <a:lnTo>
                  <a:pt x="500" y="672"/>
                </a:lnTo>
                <a:lnTo>
                  <a:pt x="371" y="656"/>
                </a:lnTo>
                <a:lnTo>
                  <a:pt x="316" y="649"/>
                </a:lnTo>
                <a:lnTo>
                  <a:pt x="294" y="637"/>
                </a:lnTo>
                <a:lnTo>
                  <a:pt x="291" y="635"/>
                </a:lnTo>
                <a:lnTo>
                  <a:pt x="278" y="630"/>
                </a:lnTo>
                <a:lnTo>
                  <a:pt x="123" y="544"/>
                </a:lnTo>
                <a:lnTo>
                  <a:pt x="11" y="480"/>
                </a:lnTo>
                <a:lnTo>
                  <a:pt x="0" y="46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 name="California" title="California"/>
          <p:cNvGrpSpPr>
            <a:grpSpLocks/>
          </p:cNvGrpSpPr>
          <p:nvPr/>
        </p:nvGrpSpPr>
        <p:grpSpPr bwMode="auto">
          <a:xfrm>
            <a:off x="758825" y="2627313"/>
            <a:ext cx="1133475" cy="1711325"/>
            <a:chOff x="514" y="1479"/>
            <a:chExt cx="717" cy="1163"/>
          </a:xfrm>
          <a:solidFill>
            <a:schemeClr val="accent3"/>
          </a:solidFill>
        </p:grpSpPr>
        <p:sp>
          <p:nvSpPr>
            <p:cNvPr id="4184" name="freeform"/>
            <p:cNvSpPr>
              <a:spLocks/>
            </p:cNvSpPr>
            <p:nvPr/>
          </p:nvSpPr>
          <p:spPr bwMode="auto">
            <a:xfrm>
              <a:off x="722" y="2406"/>
              <a:ext cx="32" cy="23"/>
            </a:xfrm>
            <a:custGeom>
              <a:avLst/>
              <a:gdLst>
                <a:gd name="T0" fmla="*/ 0 w 32"/>
                <a:gd name="T1" fmla="*/ 0 h 23"/>
                <a:gd name="T2" fmla="*/ 22 w 32"/>
                <a:gd name="T3" fmla="*/ 16 h 23"/>
                <a:gd name="T4" fmla="*/ 28 w 32"/>
                <a:gd name="T5" fmla="*/ 12 h 23"/>
                <a:gd name="T6" fmla="*/ 31 w 32"/>
                <a:gd name="T7" fmla="*/ 20 h 23"/>
                <a:gd name="T8" fmla="*/ 28 w 32"/>
                <a:gd name="T9" fmla="*/ 22 h 23"/>
                <a:gd name="T10" fmla="*/ 4 w 32"/>
                <a:gd name="T11" fmla="*/ 18 h 23"/>
                <a:gd name="T12" fmla="*/ 0 w 32"/>
                <a:gd name="T13" fmla="*/ 0 h 23"/>
                <a:gd name="T14" fmla="*/ 0 60000 65536"/>
                <a:gd name="T15" fmla="*/ 0 60000 65536"/>
                <a:gd name="T16" fmla="*/ 0 60000 65536"/>
                <a:gd name="T17" fmla="*/ 0 60000 65536"/>
                <a:gd name="T18" fmla="*/ 0 60000 65536"/>
                <a:gd name="T19" fmla="*/ 0 60000 65536"/>
                <a:gd name="T20" fmla="*/ 0 60000 65536"/>
                <a:gd name="T21" fmla="*/ 0 w 32"/>
                <a:gd name="T22" fmla="*/ 0 h 23"/>
                <a:gd name="T23" fmla="*/ 32 w 32"/>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3">
                  <a:moveTo>
                    <a:pt x="0" y="0"/>
                  </a:moveTo>
                  <a:lnTo>
                    <a:pt x="22" y="16"/>
                  </a:lnTo>
                  <a:lnTo>
                    <a:pt x="28" y="12"/>
                  </a:lnTo>
                  <a:lnTo>
                    <a:pt x="31" y="20"/>
                  </a:lnTo>
                  <a:lnTo>
                    <a:pt x="28" y="22"/>
                  </a:lnTo>
                  <a:lnTo>
                    <a:pt x="4" y="18"/>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5" name="Freeform 245"/>
            <p:cNvSpPr>
              <a:spLocks/>
            </p:cNvSpPr>
            <p:nvPr/>
          </p:nvSpPr>
          <p:spPr bwMode="auto">
            <a:xfrm>
              <a:off x="695" y="2409"/>
              <a:ext cx="24" cy="22"/>
            </a:xfrm>
            <a:custGeom>
              <a:avLst/>
              <a:gdLst>
                <a:gd name="T0" fmla="*/ 0 w 24"/>
                <a:gd name="T1" fmla="*/ 4 h 22"/>
                <a:gd name="T2" fmla="*/ 3 w 24"/>
                <a:gd name="T3" fmla="*/ 18 h 22"/>
                <a:gd name="T4" fmla="*/ 23 w 24"/>
                <a:gd name="T5" fmla="*/ 21 h 22"/>
                <a:gd name="T6" fmla="*/ 16 w 24"/>
                <a:gd name="T7" fmla="*/ 9 h 22"/>
                <a:gd name="T8" fmla="*/ 18 w 24"/>
                <a:gd name="T9" fmla="*/ 0 h 22"/>
                <a:gd name="T10" fmla="*/ 0 w 24"/>
                <a:gd name="T11" fmla="*/ 4 h 22"/>
                <a:gd name="T12" fmla="*/ 0 60000 65536"/>
                <a:gd name="T13" fmla="*/ 0 60000 65536"/>
                <a:gd name="T14" fmla="*/ 0 60000 65536"/>
                <a:gd name="T15" fmla="*/ 0 60000 65536"/>
                <a:gd name="T16" fmla="*/ 0 60000 65536"/>
                <a:gd name="T17" fmla="*/ 0 60000 65536"/>
                <a:gd name="T18" fmla="*/ 0 w 24"/>
                <a:gd name="T19" fmla="*/ 0 h 22"/>
                <a:gd name="T20" fmla="*/ 24 w 2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4" h="22">
                  <a:moveTo>
                    <a:pt x="0" y="4"/>
                  </a:moveTo>
                  <a:lnTo>
                    <a:pt x="3" y="18"/>
                  </a:lnTo>
                  <a:lnTo>
                    <a:pt x="23" y="21"/>
                  </a:lnTo>
                  <a:lnTo>
                    <a:pt x="16" y="9"/>
                  </a:lnTo>
                  <a:lnTo>
                    <a:pt x="18" y="0"/>
                  </a:lnTo>
                  <a:lnTo>
                    <a:pt x="0" y="4"/>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6" name="Freeform 246"/>
            <p:cNvSpPr>
              <a:spLocks/>
            </p:cNvSpPr>
            <p:nvPr/>
          </p:nvSpPr>
          <p:spPr bwMode="auto">
            <a:xfrm>
              <a:off x="826" y="2496"/>
              <a:ext cx="23" cy="23"/>
            </a:xfrm>
            <a:custGeom>
              <a:avLst/>
              <a:gdLst>
                <a:gd name="T0" fmla="*/ 1 w 23"/>
                <a:gd name="T1" fmla="*/ 0 h 23"/>
                <a:gd name="T2" fmla="*/ 0 w 23"/>
                <a:gd name="T3" fmla="*/ 6 h 23"/>
                <a:gd name="T4" fmla="*/ 6 w 23"/>
                <a:gd name="T5" fmla="*/ 7 h 23"/>
                <a:gd name="T6" fmla="*/ 11 w 23"/>
                <a:gd name="T7" fmla="*/ 22 h 23"/>
                <a:gd name="T8" fmla="*/ 22 w 23"/>
                <a:gd name="T9" fmla="*/ 20 h 23"/>
                <a:gd name="T10" fmla="*/ 18 w 23"/>
                <a:gd name="T11" fmla="*/ 12 h 23"/>
                <a:gd name="T12" fmla="*/ 1 w 23"/>
                <a:gd name="T13" fmla="*/ 0 h 23"/>
                <a:gd name="T14" fmla="*/ 0 60000 65536"/>
                <a:gd name="T15" fmla="*/ 0 60000 65536"/>
                <a:gd name="T16" fmla="*/ 0 60000 65536"/>
                <a:gd name="T17" fmla="*/ 0 60000 65536"/>
                <a:gd name="T18" fmla="*/ 0 60000 65536"/>
                <a:gd name="T19" fmla="*/ 0 60000 65536"/>
                <a:gd name="T20" fmla="*/ 0 60000 65536"/>
                <a:gd name="T21" fmla="*/ 0 w 23"/>
                <a:gd name="T22" fmla="*/ 0 h 23"/>
                <a:gd name="T23" fmla="*/ 23 w 23"/>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
                  <a:moveTo>
                    <a:pt x="1" y="0"/>
                  </a:moveTo>
                  <a:lnTo>
                    <a:pt x="0" y="6"/>
                  </a:lnTo>
                  <a:lnTo>
                    <a:pt x="6" y="7"/>
                  </a:lnTo>
                  <a:lnTo>
                    <a:pt x="11" y="22"/>
                  </a:lnTo>
                  <a:lnTo>
                    <a:pt x="22" y="20"/>
                  </a:lnTo>
                  <a:lnTo>
                    <a:pt x="18" y="12"/>
                  </a:lnTo>
                  <a:lnTo>
                    <a:pt x="1"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7" name="Freeform 247"/>
            <p:cNvSpPr>
              <a:spLocks/>
            </p:cNvSpPr>
            <p:nvPr/>
          </p:nvSpPr>
          <p:spPr bwMode="auto">
            <a:xfrm>
              <a:off x="815" y="2544"/>
              <a:ext cx="23" cy="25"/>
            </a:xfrm>
            <a:custGeom>
              <a:avLst/>
              <a:gdLst>
                <a:gd name="T0" fmla="*/ 0 w 23"/>
                <a:gd name="T1" fmla="*/ 0 h 25"/>
                <a:gd name="T2" fmla="*/ 10 w 23"/>
                <a:gd name="T3" fmla="*/ 24 h 25"/>
                <a:gd name="T4" fmla="*/ 22 w 23"/>
                <a:gd name="T5" fmla="*/ 24 h 25"/>
                <a:gd name="T6" fmla="*/ 0 w 23"/>
                <a:gd name="T7" fmla="*/ 0 h 25"/>
                <a:gd name="T8" fmla="*/ 0 60000 65536"/>
                <a:gd name="T9" fmla="*/ 0 60000 65536"/>
                <a:gd name="T10" fmla="*/ 0 60000 65536"/>
                <a:gd name="T11" fmla="*/ 0 60000 65536"/>
                <a:gd name="T12" fmla="*/ 0 w 23"/>
                <a:gd name="T13" fmla="*/ 0 h 25"/>
                <a:gd name="T14" fmla="*/ 23 w 23"/>
                <a:gd name="T15" fmla="*/ 25 h 25"/>
              </a:gdLst>
              <a:ahLst/>
              <a:cxnLst>
                <a:cxn ang="T8">
                  <a:pos x="T0" y="T1"/>
                </a:cxn>
                <a:cxn ang="T9">
                  <a:pos x="T2" y="T3"/>
                </a:cxn>
                <a:cxn ang="T10">
                  <a:pos x="T4" y="T5"/>
                </a:cxn>
                <a:cxn ang="T11">
                  <a:pos x="T6" y="T7"/>
                </a:cxn>
              </a:cxnLst>
              <a:rect l="T12" t="T13" r="T14" b="T15"/>
              <a:pathLst>
                <a:path w="23" h="25">
                  <a:moveTo>
                    <a:pt x="0" y="0"/>
                  </a:moveTo>
                  <a:lnTo>
                    <a:pt x="10" y="24"/>
                  </a:lnTo>
                  <a:lnTo>
                    <a:pt x="22" y="24"/>
                  </a:lnTo>
                  <a:lnTo>
                    <a:pt x="0" y="0"/>
                  </a:lnTo>
                </a:path>
              </a:pathLst>
            </a:custGeom>
            <a:grpFill/>
            <a:ln w="6350" cap="rnd">
              <a:solidFill>
                <a:schemeClr val="tx1"/>
              </a:solidFill>
              <a:round/>
              <a:headEnd/>
              <a:tailEnd/>
            </a:ln>
          </p:spPr>
          <p:txBody>
            <a:bodyPr/>
            <a:lstStyle/>
            <a:p>
              <a:pPr>
                <a:defRPr/>
              </a:pPr>
              <a:endParaRPr lang="en-US" dirty="0">
                <a:solidFill>
                  <a:prstClr val="black"/>
                </a:solidFill>
              </a:endParaRPr>
            </a:p>
          </p:txBody>
        </p:sp>
        <p:sp>
          <p:nvSpPr>
            <p:cNvPr id="4183" name="California Main" descr="California," title="California"/>
            <p:cNvSpPr>
              <a:spLocks/>
            </p:cNvSpPr>
            <p:nvPr/>
          </p:nvSpPr>
          <p:spPr bwMode="auto">
            <a:xfrm>
              <a:off x="514" y="1479"/>
              <a:ext cx="717" cy="1163"/>
            </a:xfrm>
            <a:custGeom>
              <a:avLst/>
              <a:gdLst>
                <a:gd name="T0" fmla="*/ 637 w 717"/>
                <a:gd name="T1" fmla="*/ 1162 h 1163"/>
                <a:gd name="T2" fmla="*/ 661 w 717"/>
                <a:gd name="T3" fmla="*/ 1134 h 1163"/>
                <a:gd name="T4" fmla="*/ 649 w 717"/>
                <a:gd name="T5" fmla="*/ 1091 h 1163"/>
                <a:gd name="T6" fmla="*/ 678 w 717"/>
                <a:gd name="T7" fmla="*/ 1031 h 1163"/>
                <a:gd name="T8" fmla="*/ 703 w 717"/>
                <a:gd name="T9" fmla="*/ 1011 h 1163"/>
                <a:gd name="T10" fmla="*/ 697 w 717"/>
                <a:gd name="T11" fmla="*/ 979 h 1163"/>
                <a:gd name="T12" fmla="*/ 684 w 717"/>
                <a:gd name="T13" fmla="*/ 932 h 1163"/>
                <a:gd name="T14" fmla="*/ 641 w 717"/>
                <a:gd name="T15" fmla="*/ 854 h 1163"/>
                <a:gd name="T16" fmla="*/ 596 w 717"/>
                <a:gd name="T17" fmla="*/ 789 h 1163"/>
                <a:gd name="T18" fmla="*/ 551 w 717"/>
                <a:gd name="T19" fmla="*/ 725 h 1163"/>
                <a:gd name="T20" fmla="*/ 477 w 717"/>
                <a:gd name="T21" fmla="*/ 622 h 1163"/>
                <a:gd name="T22" fmla="*/ 448 w 717"/>
                <a:gd name="T23" fmla="*/ 581 h 1163"/>
                <a:gd name="T24" fmla="*/ 390 w 717"/>
                <a:gd name="T25" fmla="*/ 498 h 1163"/>
                <a:gd name="T26" fmla="*/ 367 w 717"/>
                <a:gd name="T27" fmla="*/ 465 h 1163"/>
                <a:gd name="T28" fmla="*/ 346 w 717"/>
                <a:gd name="T29" fmla="*/ 437 h 1163"/>
                <a:gd name="T30" fmla="*/ 325 w 717"/>
                <a:gd name="T31" fmla="*/ 408 h 1163"/>
                <a:gd name="T32" fmla="*/ 321 w 717"/>
                <a:gd name="T33" fmla="*/ 391 h 1163"/>
                <a:gd name="T34" fmla="*/ 322 w 717"/>
                <a:gd name="T35" fmla="*/ 382 h 1163"/>
                <a:gd name="T36" fmla="*/ 328 w 717"/>
                <a:gd name="T37" fmla="*/ 359 h 1163"/>
                <a:gd name="T38" fmla="*/ 333 w 717"/>
                <a:gd name="T39" fmla="*/ 332 h 1163"/>
                <a:gd name="T40" fmla="*/ 354 w 717"/>
                <a:gd name="T41" fmla="*/ 239 h 1163"/>
                <a:gd name="T42" fmla="*/ 385 w 717"/>
                <a:gd name="T43" fmla="*/ 104 h 1163"/>
                <a:gd name="T44" fmla="*/ 369 w 717"/>
                <a:gd name="T45" fmla="*/ 76 h 1163"/>
                <a:gd name="T46" fmla="*/ 288 w 717"/>
                <a:gd name="T47" fmla="*/ 56 h 1163"/>
                <a:gd name="T48" fmla="*/ 221 w 717"/>
                <a:gd name="T49" fmla="*/ 40 h 1163"/>
                <a:gd name="T50" fmla="*/ 145 w 717"/>
                <a:gd name="T51" fmla="*/ 20 h 1163"/>
                <a:gd name="T52" fmla="*/ 123 w 717"/>
                <a:gd name="T53" fmla="*/ 15 h 1163"/>
                <a:gd name="T54" fmla="*/ 105 w 717"/>
                <a:gd name="T55" fmla="*/ 11 h 1163"/>
                <a:gd name="T56" fmla="*/ 69 w 717"/>
                <a:gd name="T57" fmla="*/ 2 h 1163"/>
                <a:gd name="T58" fmla="*/ 59 w 717"/>
                <a:gd name="T59" fmla="*/ 33 h 1163"/>
                <a:gd name="T60" fmla="*/ 44 w 717"/>
                <a:gd name="T61" fmla="*/ 93 h 1163"/>
                <a:gd name="T62" fmla="*/ 42 w 717"/>
                <a:gd name="T63" fmla="*/ 101 h 1163"/>
                <a:gd name="T64" fmla="*/ 6 w 717"/>
                <a:gd name="T65" fmla="*/ 154 h 1163"/>
                <a:gd name="T66" fmla="*/ 16 w 717"/>
                <a:gd name="T67" fmla="*/ 201 h 1163"/>
                <a:gd name="T68" fmla="*/ 30 w 717"/>
                <a:gd name="T69" fmla="*/ 259 h 1163"/>
                <a:gd name="T70" fmla="*/ 26 w 717"/>
                <a:gd name="T71" fmla="*/ 355 h 1163"/>
                <a:gd name="T72" fmla="*/ 52 w 717"/>
                <a:gd name="T73" fmla="*/ 415 h 1163"/>
                <a:gd name="T74" fmla="*/ 56 w 717"/>
                <a:gd name="T75" fmla="*/ 422 h 1163"/>
                <a:gd name="T76" fmla="*/ 56 w 717"/>
                <a:gd name="T77" fmla="*/ 447 h 1163"/>
                <a:gd name="T78" fmla="*/ 76 w 717"/>
                <a:gd name="T79" fmla="*/ 467 h 1163"/>
                <a:gd name="T80" fmla="*/ 85 w 717"/>
                <a:gd name="T81" fmla="*/ 480 h 1163"/>
                <a:gd name="T82" fmla="*/ 77 w 717"/>
                <a:gd name="T83" fmla="*/ 512 h 1163"/>
                <a:gd name="T84" fmla="*/ 77 w 717"/>
                <a:gd name="T85" fmla="*/ 540 h 1163"/>
                <a:gd name="T86" fmla="*/ 90 w 717"/>
                <a:gd name="T87" fmla="*/ 571 h 1163"/>
                <a:gd name="T88" fmla="*/ 117 w 717"/>
                <a:gd name="T89" fmla="*/ 594 h 1163"/>
                <a:gd name="T90" fmla="*/ 102 w 717"/>
                <a:gd name="T91" fmla="*/ 615 h 1163"/>
                <a:gd name="T92" fmla="*/ 106 w 717"/>
                <a:gd name="T93" fmla="*/ 664 h 1163"/>
                <a:gd name="T94" fmla="*/ 130 w 717"/>
                <a:gd name="T95" fmla="*/ 717 h 1163"/>
                <a:gd name="T96" fmla="*/ 148 w 717"/>
                <a:gd name="T97" fmla="*/ 754 h 1163"/>
                <a:gd name="T98" fmla="*/ 155 w 717"/>
                <a:gd name="T99" fmla="*/ 783 h 1163"/>
                <a:gd name="T100" fmla="*/ 168 w 717"/>
                <a:gd name="T101" fmla="*/ 818 h 1163"/>
                <a:gd name="T102" fmla="*/ 180 w 717"/>
                <a:gd name="T103" fmla="*/ 878 h 1163"/>
                <a:gd name="T104" fmla="*/ 243 w 717"/>
                <a:gd name="T105" fmla="*/ 896 h 1163"/>
                <a:gd name="T106" fmla="*/ 275 w 717"/>
                <a:gd name="T107" fmla="*/ 936 h 1163"/>
                <a:gd name="T108" fmla="*/ 330 w 717"/>
                <a:gd name="T109" fmla="*/ 961 h 1163"/>
                <a:gd name="T110" fmla="*/ 344 w 717"/>
                <a:gd name="T111" fmla="*/ 999 h 1163"/>
                <a:gd name="T112" fmla="*/ 376 w 717"/>
                <a:gd name="T113" fmla="*/ 1017 h 1163"/>
                <a:gd name="T114" fmla="*/ 414 w 717"/>
                <a:gd name="T115" fmla="*/ 1077 h 1163"/>
                <a:gd name="T116" fmla="*/ 421 w 717"/>
                <a:gd name="T117" fmla="*/ 1143 h 11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17"/>
                <a:gd name="T178" fmla="*/ 0 h 1163"/>
                <a:gd name="T179" fmla="*/ 717 w 717"/>
                <a:gd name="T180" fmla="*/ 1163 h 11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17" h="1163">
                  <a:moveTo>
                    <a:pt x="634" y="1162"/>
                  </a:moveTo>
                  <a:lnTo>
                    <a:pt x="637" y="1162"/>
                  </a:lnTo>
                  <a:lnTo>
                    <a:pt x="653" y="1162"/>
                  </a:lnTo>
                  <a:lnTo>
                    <a:pt x="661" y="1134"/>
                  </a:lnTo>
                  <a:lnTo>
                    <a:pt x="655" y="1131"/>
                  </a:lnTo>
                  <a:lnTo>
                    <a:pt x="645" y="1121"/>
                  </a:lnTo>
                  <a:lnTo>
                    <a:pt x="649" y="1091"/>
                  </a:lnTo>
                  <a:lnTo>
                    <a:pt x="657" y="1086"/>
                  </a:lnTo>
                  <a:lnTo>
                    <a:pt x="673" y="1060"/>
                  </a:lnTo>
                  <a:lnTo>
                    <a:pt x="678" y="1031"/>
                  </a:lnTo>
                  <a:lnTo>
                    <a:pt x="682" y="1028"/>
                  </a:lnTo>
                  <a:lnTo>
                    <a:pt x="686" y="1018"/>
                  </a:lnTo>
                  <a:lnTo>
                    <a:pt x="703" y="1011"/>
                  </a:lnTo>
                  <a:lnTo>
                    <a:pt x="713" y="1004"/>
                  </a:lnTo>
                  <a:lnTo>
                    <a:pt x="716" y="999"/>
                  </a:lnTo>
                  <a:lnTo>
                    <a:pt x="697" y="979"/>
                  </a:lnTo>
                  <a:lnTo>
                    <a:pt x="697" y="974"/>
                  </a:lnTo>
                  <a:lnTo>
                    <a:pt x="692" y="947"/>
                  </a:lnTo>
                  <a:lnTo>
                    <a:pt x="684" y="932"/>
                  </a:lnTo>
                  <a:lnTo>
                    <a:pt x="685" y="915"/>
                  </a:lnTo>
                  <a:lnTo>
                    <a:pt x="664" y="886"/>
                  </a:lnTo>
                  <a:lnTo>
                    <a:pt x="641" y="854"/>
                  </a:lnTo>
                  <a:lnTo>
                    <a:pt x="614" y="815"/>
                  </a:lnTo>
                  <a:lnTo>
                    <a:pt x="606" y="804"/>
                  </a:lnTo>
                  <a:lnTo>
                    <a:pt x="596" y="789"/>
                  </a:lnTo>
                  <a:lnTo>
                    <a:pt x="595" y="789"/>
                  </a:lnTo>
                  <a:lnTo>
                    <a:pt x="570" y="754"/>
                  </a:lnTo>
                  <a:lnTo>
                    <a:pt x="551" y="725"/>
                  </a:lnTo>
                  <a:lnTo>
                    <a:pt x="508" y="665"/>
                  </a:lnTo>
                  <a:lnTo>
                    <a:pt x="483" y="629"/>
                  </a:lnTo>
                  <a:lnTo>
                    <a:pt x="477" y="622"/>
                  </a:lnTo>
                  <a:lnTo>
                    <a:pt x="462" y="601"/>
                  </a:lnTo>
                  <a:lnTo>
                    <a:pt x="459" y="597"/>
                  </a:lnTo>
                  <a:lnTo>
                    <a:pt x="448" y="581"/>
                  </a:lnTo>
                  <a:lnTo>
                    <a:pt x="423" y="546"/>
                  </a:lnTo>
                  <a:lnTo>
                    <a:pt x="401" y="514"/>
                  </a:lnTo>
                  <a:lnTo>
                    <a:pt x="390" y="498"/>
                  </a:lnTo>
                  <a:lnTo>
                    <a:pt x="373" y="476"/>
                  </a:lnTo>
                  <a:lnTo>
                    <a:pt x="368" y="468"/>
                  </a:lnTo>
                  <a:lnTo>
                    <a:pt x="367" y="465"/>
                  </a:lnTo>
                  <a:lnTo>
                    <a:pt x="362" y="461"/>
                  </a:lnTo>
                  <a:lnTo>
                    <a:pt x="351" y="446"/>
                  </a:lnTo>
                  <a:lnTo>
                    <a:pt x="346" y="437"/>
                  </a:lnTo>
                  <a:lnTo>
                    <a:pt x="342" y="432"/>
                  </a:lnTo>
                  <a:lnTo>
                    <a:pt x="329" y="414"/>
                  </a:lnTo>
                  <a:lnTo>
                    <a:pt x="325" y="408"/>
                  </a:lnTo>
                  <a:lnTo>
                    <a:pt x="324" y="405"/>
                  </a:lnTo>
                  <a:lnTo>
                    <a:pt x="318" y="400"/>
                  </a:lnTo>
                  <a:lnTo>
                    <a:pt x="321" y="391"/>
                  </a:lnTo>
                  <a:lnTo>
                    <a:pt x="321" y="387"/>
                  </a:lnTo>
                  <a:lnTo>
                    <a:pt x="321" y="386"/>
                  </a:lnTo>
                  <a:lnTo>
                    <a:pt x="322" y="382"/>
                  </a:lnTo>
                  <a:lnTo>
                    <a:pt x="325" y="372"/>
                  </a:lnTo>
                  <a:lnTo>
                    <a:pt x="325" y="365"/>
                  </a:lnTo>
                  <a:lnTo>
                    <a:pt x="328" y="359"/>
                  </a:lnTo>
                  <a:lnTo>
                    <a:pt x="329" y="351"/>
                  </a:lnTo>
                  <a:lnTo>
                    <a:pt x="330" y="346"/>
                  </a:lnTo>
                  <a:lnTo>
                    <a:pt x="333" y="332"/>
                  </a:lnTo>
                  <a:lnTo>
                    <a:pt x="336" y="322"/>
                  </a:lnTo>
                  <a:lnTo>
                    <a:pt x="342" y="297"/>
                  </a:lnTo>
                  <a:lnTo>
                    <a:pt x="354" y="239"/>
                  </a:lnTo>
                  <a:lnTo>
                    <a:pt x="371" y="165"/>
                  </a:lnTo>
                  <a:lnTo>
                    <a:pt x="373" y="148"/>
                  </a:lnTo>
                  <a:lnTo>
                    <a:pt x="385" y="104"/>
                  </a:lnTo>
                  <a:lnTo>
                    <a:pt x="390" y="80"/>
                  </a:lnTo>
                  <a:lnTo>
                    <a:pt x="373" y="76"/>
                  </a:lnTo>
                  <a:lnTo>
                    <a:pt x="369" y="76"/>
                  </a:lnTo>
                  <a:lnTo>
                    <a:pt x="321" y="63"/>
                  </a:lnTo>
                  <a:lnTo>
                    <a:pt x="306" y="61"/>
                  </a:lnTo>
                  <a:lnTo>
                    <a:pt x="288" y="56"/>
                  </a:lnTo>
                  <a:lnTo>
                    <a:pt x="276" y="54"/>
                  </a:lnTo>
                  <a:lnTo>
                    <a:pt x="234" y="43"/>
                  </a:lnTo>
                  <a:lnTo>
                    <a:pt x="221" y="40"/>
                  </a:lnTo>
                  <a:lnTo>
                    <a:pt x="211" y="37"/>
                  </a:lnTo>
                  <a:lnTo>
                    <a:pt x="153" y="23"/>
                  </a:lnTo>
                  <a:lnTo>
                    <a:pt x="145" y="20"/>
                  </a:lnTo>
                  <a:lnTo>
                    <a:pt x="138" y="19"/>
                  </a:lnTo>
                  <a:lnTo>
                    <a:pt x="130" y="18"/>
                  </a:lnTo>
                  <a:lnTo>
                    <a:pt x="123" y="15"/>
                  </a:lnTo>
                  <a:lnTo>
                    <a:pt x="116" y="13"/>
                  </a:lnTo>
                  <a:lnTo>
                    <a:pt x="108" y="11"/>
                  </a:lnTo>
                  <a:lnTo>
                    <a:pt x="105" y="11"/>
                  </a:lnTo>
                  <a:lnTo>
                    <a:pt x="92" y="8"/>
                  </a:lnTo>
                  <a:lnTo>
                    <a:pt x="78" y="4"/>
                  </a:lnTo>
                  <a:lnTo>
                    <a:pt x="69" y="2"/>
                  </a:lnTo>
                  <a:lnTo>
                    <a:pt x="62" y="0"/>
                  </a:lnTo>
                  <a:lnTo>
                    <a:pt x="52" y="23"/>
                  </a:lnTo>
                  <a:lnTo>
                    <a:pt x="59" y="33"/>
                  </a:lnTo>
                  <a:lnTo>
                    <a:pt x="59" y="59"/>
                  </a:lnTo>
                  <a:lnTo>
                    <a:pt x="56" y="68"/>
                  </a:lnTo>
                  <a:lnTo>
                    <a:pt x="44" y="93"/>
                  </a:lnTo>
                  <a:lnTo>
                    <a:pt x="40" y="93"/>
                  </a:lnTo>
                  <a:lnTo>
                    <a:pt x="40" y="101"/>
                  </a:lnTo>
                  <a:lnTo>
                    <a:pt x="42" y="101"/>
                  </a:lnTo>
                  <a:lnTo>
                    <a:pt x="42" y="107"/>
                  </a:lnTo>
                  <a:lnTo>
                    <a:pt x="36" y="119"/>
                  </a:lnTo>
                  <a:lnTo>
                    <a:pt x="6" y="154"/>
                  </a:lnTo>
                  <a:lnTo>
                    <a:pt x="5" y="168"/>
                  </a:lnTo>
                  <a:lnTo>
                    <a:pt x="0" y="179"/>
                  </a:lnTo>
                  <a:lnTo>
                    <a:pt x="16" y="201"/>
                  </a:lnTo>
                  <a:lnTo>
                    <a:pt x="22" y="215"/>
                  </a:lnTo>
                  <a:lnTo>
                    <a:pt x="30" y="246"/>
                  </a:lnTo>
                  <a:lnTo>
                    <a:pt x="30" y="259"/>
                  </a:lnTo>
                  <a:lnTo>
                    <a:pt x="20" y="284"/>
                  </a:lnTo>
                  <a:lnTo>
                    <a:pt x="19" y="341"/>
                  </a:lnTo>
                  <a:lnTo>
                    <a:pt x="26" y="355"/>
                  </a:lnTo>
                  <a:lnTo>
                    <a:pt x="42" y="389"/>
                  </a:lnTo>
                  <a:lnTo>
                    <a:pt x="51" y="400"/>
                  </a:lnTo>
                  <a:lnTo>
                    <a:pt x="52" y="415"/>
                  </a:lnTo>
                  <a:lnTo>
                    <a:pt x="56" y="416"/>
                  </a:lnTo>
                  <a:lnTo>
                    <a:pt x="59" y="422"/>
                  </a:lnTo>
                  <a:lnTo>
                    <a:pt x="56" y="422"/>
                  </a:lnTo>
                  <a:lnTo>
                    <a:pt x="56" y="436"/>
                  </a:lnTo>
                  <a:lnTo>
                    <a:pt x="52" y="450"/>
                  </a:lnTo>
                  <a:lnTo>
                    <a:pt x="56" y="447"/>
                  </a:lnTo>
                  <a:lnTo>
                    <a:pt x="60" y="448"/>
                  </a:lnTo>
                  <a:lnTo>
                    <a:pt x="69" y="460"/>
                  </a:lnTo>
                  <a:lnTo>
                    <a:pt x="76" y="467"/>
                  </a:lnTo>
                  <a:lnTo>
                    <a:pt x="83" y="478"/>
                  </a:lnTo>
                  <a:lnTo>
                    <a:pt x="87" y="478"/>
                  </a:lnTo>
                  <a:lnTo>
                    <a:pt x="85" y="480"/>
                  </a:lnTo>
                  <a:lnTo>
                    <a:pt x="83" y="480"/>
                  </a:lnTo>
                  <a:lnTo>
                    <a:pt x="83" y="489"/>
                  </a:lnTo>
                  <a:lnTo>
                    <a:pt x="77" y="512"/>
                  </a:lnTo>
                  <a:lnTo>
                    <a:pt x="80" y="512"/>
                  </a:lnTo>
                  <a:lnTo>
                    <a:pt x="81" y="526"/>
                  </a:lnTo>
                  <a:lnTo>
                    <a:pt x="77" y="540"/>
                  </a:lnTo>
                  <a:lnTo>
                    <a:pt x="81" y="554"/>
                  </a:lnTo>
                  <a:lnTo>
                    <a:pt x="84" y="557"/>
                  </a:lnTo>
                  <a:lnTo>
                    <a:pt x="90" y="571"/>
                  </a:lnTo>
                  <a:lnTo>
                    <a:pt x="101" y="579"/>
                  </a:lnTo>
                  <a:lnTo>
                    <a:pt x="113" y="581"/>
                  </a:lnTo>
                  <a:lnTo>
                    <a:pt x="117" y="594"/>
                  </a:lnTo>
                  <a:lnTo>
                    <a:pt x="112" y="614"/>
                  </a:lnTo>
                  <a:lnTo>
                    <a:pt x="106" y="619"/>
                  </a:lnTo>
                  <a:lnTo>
                    <a:pt x="102" y="615"/>
                  </a:lnTo>
                  <a:lnTo>
                    <a:pt x="96" y="619"/>
                  </a:lnTo>
                  <a:lnTo>
                    <a:pt x="99" y="658"/>
                  </a:lnTo>
                  <a:lnTo>
                    <a:pt x="106" y="664"/>
                  </a:lnTo>
                  <a:lnTo>
                    <a:pt x="121" y="692"/>
                  </a:lnTo>
                  <a:lnTo>
                    <a:pt x="123" y="706"/>
                  </a:lnTo>
                  <a:lnTo>
                    <a:pt x="130" y="717"/>
                  </a:lnTo>
                  <a:lnTo>
                    <a:pt x="131" y="728"/>
                  </a:lnTo>
                  <a:lnTo>
                    <a:pt x="141" y="738"/>
                  </a:lnTo>
                  <a:lnTo>
                    <a:pt x="148" y="754"/>
                  </a:lnTo>
                  <a:lnTo>
                    <a:pt x="159" y="764"/>
                  </a:lnTo>
                  <a:lnTo>
                    <a:pt x="160" y="771"/>
                  </a:lnTo>
                  <a:lnTo>
                    <a:pt x="155" y="783"/>
                  </a:lnTo>
                  <a:lnTo>
                    <a:pt x="164" y="797"/>
                  </a:lnTo>
                  <a:lnTo>
                    <a:pt x="173" y="802"/>
                  </a:lnTo>
                  <a:lnTo>
                    <a:pt x="168" y="818"/>
                  </a:lnTo>
                  <a:lnTo>
                    <a:pt x="168" y="829"/>
                  </a:lnTo>
                  <a:lnTo>
                    <a:pt x="160" y="863"/>
                  </a:lnTo>
                  <a:lnTo>
                    <a:pt x="180" y="878"/>
                  </a:lnTo>
                  <a:lnTo>
                    <a:pt x="211" y="885"/>
                  </a:lnTo>
                  <a:lnTo>
                    <a:pt x="221" y="893"/>
                  </a:lnTo>
                  <a:lnTo>
                    <a:pt x="243" y="896"/>
                  </a:lnTo>
                  <a:lnTo>
                    <a:pt x="254" y="904"/>
                  </a:lnTo>
                  <a:lnTo>
                    <a:pt x="270" y="921"/>
                  </a:lnTo>
                  <a:lnTo>
                    <a:pt x="275" y="936"/>
                  </a:lnTo>
                  <a:lnTo>
                    <a:pt x="293" y="949"/>
                  </a:lnTo>
                  <a:lnTo>
                    <a:pt x="321" y="956"/>
                  </a:lnTo>
                  <a:lnTo>
                    <a:pt x="330" y="961"/>
                  </a:lnTo>
                  <a:lnTo>
                    <a:pt x="335" y="975"/>
                  </a:lnTo>
                  <a:lnTo>
                    <a:pt x="336" y="992"/>
                  </a:lnTo>
                  <a:lnTo>
                    <a:pt x="344" y="999"/>
                  </a:lnTo>
                  <a:lnTo>
                    <a:pt x="358" y="997"/>
                  </a:lnTo>
                  <a:lnTo>
                    <a:pt x="367" y="1007"/>
                  </a:lnTo>
                  <a:lnTo>
                    <a:pt x="376" y="1017"/>
                  </a:lnTo>
                  <a:lnTo>
                    <a:pt x="397" y="1043"/>
                  </a:lnTo>
                  <a:lnTo>
                    <a:pt x="404" y="1052"/>
                  </a:lnTo>
                  <a:lnTo>
                    <a:pt x="414" y="1077"/>
                  </a:lnTo>
                  <a:lnTo>
                    <a:pt x="414" y="1118"/>
                  </a:lnTo>
                  <a:lnTo>
                    <a:pt x="421" y="1134"/>
                  </a:lnTo>
                  <a:lnTo>
                    <a:pt x="421" y="1143"/>
                  </a:lnTo>
                  <a:lnTo>
                    <a:pt x="512" y="1150"/>
                  </a:lnTo>
                  <a:lnTo>
                    <a:pt x="634" y="1162"/>
                  </a:lnTo>
                </a:path>
              </a:pathLst>
            </a:custGeom>
            <a:grpFill/>
            <a:ln w="6350" cap="rnd">
              <a:solidFill>
                <a:schemeClr val="tx1"/>
              </a:solidFill>
              <a:round/>
              <a:headEnd/>
              <a:tailEnd/>
            </a:ln>
          </p:spPr>
          <p:txBody>
            <a:bodyPr/>
            <a:lstStyle/>
            <a:p>
              <a:pPr>
                <a:defRPr/>
              </a:pPr>
              <a:endParaRPr lang="en-US" dirty="0">
                <a:solidFill>
                  <a:prstClr val="black"/>
                </a:solidFill>
              </a:endParaRPr>
            </a:p>
          </p:txBody>
        </p:sp>
      </p:grpSp>
      <p:sp>
        <p:nvSpPr>
          <p:cNvPr id="4098" name="Colorado" descr="Colorado," title="Colorado"/>
          <p:cNvSpPr>
            <a:spLocks/>
          </p:cNvSpPr>
          <p:nvPr/>
        </p:nvSpPr>
        <p:spPr bwMode="auto">
          <a:xfrm>
            <a:off x="2646363" y="3114675"/>
            <a:ext cx="968375" cy="709613"/>
          </a:xfrm>
          <a:custGeom>
            <a:avLst/>
            <a:gdLst>
              <a:gd name="T0" fmla="*/ 2147483647 w 613"/>
              <a:gd name="T1" fmla="*/ 2147483647 h 481"/>
              <a:gd name="T2" fmla="*/ 2147483647 w 613"/>
              <a:gd name="T3" fmla="*/ 2147483647 h 481"/>
              <a:gd name="T4" fmla="*/ 2147483647 w 613"/>
              <a:gd name="T5" fmla="*/ 2147483647 h 481"/>
              <a:gd name="T6" fmla="*/ 2147483647 w 613"/>
              <a:gd name="T7" fmla="*/ 2147483647 h 481"/>
              <a:gd name="T8" fmla="*/ 2147483647 w 613"/>
              <a:gd name="T9" fmla="*/ 2147483647 h 481"/>
              <a:gd name="T10" fmla="*/ 2147483647 w 613"/>
              <a:gd name="T11" fmla="*/ 2147483647 h 481"/>
              <a:gd name="T12" fmla="*/ 2147483647 w 613"/>
              <a:gd name="T13" fmla="*/ 2147483647 h 481"/>
              <a:gd name="T14" fmla="*/ 2147483647 w 613"/>
              <a:gd name="T15" fmla="*/ 2147483647 h 481"/>
              <a:gd name="T16" fmla="*/ 2147483647 w 613"/>
              <a:gd name="T17" fmla="*/ 2147483647 h 481"/>
              <a:gd name="T18" fmla="*/ 2147483647 w 613"/>
              <a:gd name="T19" fmla="*/ 2147483647 h 481"/>
              <a:gd name="T20" fmla="*/ 2147483647 w 613"/>
              <a:gd name="T21" fmla="*/ 2147483647 h 481"/>
              <a:gd name="T22" fmla="*/ 2147483647 w 613"/>
              <a:gd name="T23" fmla="*/ 2147483647 h 481"/>
              <a:gd name="T24" fmla="*/ 2147483647 w 613"/>
              <a:gd name="T25" fmla="*/ 2147483647 h 481"/>
              <a:gd name="T26" fmla="*/ 2147483647 w 613"/>
              <a:gd name="T27" fmla="*/ 2147483647 h 481"/>
              <a:gd name="T28" fmla="*/ 2147483647 w 613"/>
              <a:gd name="T29" fmla="*/ 2147483647 h 481"/>
              <a:gd name="T30" fmla="*/ 2147483647 w 613"/>
              <a:gd name="T31" fmla="*/ 2147483647 h 481"/>
              <a:gd name="T32" fmla="*/ 2147483647 w 613"/>
              <a:gd name="T33" fmla="*/ 2147483647 h 481"/>
              <a:gd name="T34" fmla="*/ 2147483647 w 613"/>
              <a:gd name="T35" fmla="*/ 2147483647 h 481"/>
              <a:gd name="T36" fmla="*/ 2147483647 w 613"/>
              <a:gd name="T37" fmla="*/ 2147483647 h 481"/>
              <a:gd name="T38" fmla="*/ 2147483647 w 613"/>
              <a:gd name="T39" fmla="*/ 2147483647 h 481"/>
              <a:gd name="T40" fmla="*/ 2147483647 w 613"/>
              <a:gd name="T41" fmla="*/ 2147483647 h 481"/>
              <a:gd name="T42" fmla="*/ 2147483647 w 613"/>
              <a:gd name="T43" fmla="*/ 2147483647 h 481"/>
              <a:gd name="T44" fmla="*/ 2147483647 w 613"/>
              <a:gd name="T45" fmla="*/ 2147483647 h 481"/>
              <a:gd name="T46" fmla="*/ 2147483647 w 613"/>
              <a:gd name="T47" fmla="*/ 2147483647 h 481"/>
              <a:gd name="T48" fmla="*/ 2147483647 w 613"/>
              <a:gd name="T49" fmla="*/ 2147483647 h 481"/>
              <a:gd name="T50" fmla="*/ 0 w 613"/>
              <a:gd name="T51" fmla="*/ 2147483647 h 481"/>
              <a:gd name="T52" fmla="*/ 2147483647 w 613"/>
              <a:gd name="T53" fmla="*/ 2147483647 h 481"/>
              <a:gd name="T54" fmla="*/ 2147483647 w 613"/>
              <a:gd name="T55" fmla="*/ 2147483647 h 481"/>
              <a:gd name="T56" fmla="*/ 2147483647 w 613"/>
              <a:gd name="T57" fmla="*/ 2147483647 h 481"/>
              <a:gd name="T58" fmla="*/ 2147483647 w 613"/>
              <a:gd name="T59" fmla="*/ 2147483647 h 481"/>
              <a:gd name="T60" fmla="*/ 2147483647 w 613"/>
              <a:gd name="T61" fmla="*/ 2147483647 h 481"/>
              <a:gd name="T62" fmla="*/ 2147483647 w 613"/>
              <a:gd name="T63" fmla="*/ 2147483647 h 481"/>
              <a:gd name="T64" fmla="*/ 2147483647 w 613"/>
              <a:gd name="T65" fmla="*/ 2147483647 h 481"/>
              <a:gd name="T66" fmla="*/ 2147483647 w 613"/>
              <a:gd name="T67" fmla="*/ 2147483647 h 481"/>
              <a:gd name="T68" fmla="*/ 2147483647 w 613"/>
              <a:gd name="T69" fmla="*/ 2147483647 h 481"/>
              <a:gd name="T70" fmla="*/ 2147483647 w 613"/>
              <a:gd name="T71" fmla="*/ 2147483647 h 481"/>
              <a:gd name="T72" fmla="*/ 2147483647 w 613"/>
              <a:gd name="T73" fmla="*/ 2147483647 h 481"/>
              <a:gd name="T74" fmla="*/ 2147483647 w 613"/>
              <a:gd name="T75" fmla="*/ 2147483647 h 481"/>
              <a:gd name="T76" fmla="*/ 2147483647 w 613"/>
              <a:gd name="T77" fmla="*/ 2147483647 h 481"/>
              <a:gd name="T78" fmla="*/ 2147483647 w 613"/>
              <a:gd name="T79" fmla="*/ 2147483647 h 481"/>
              <a:gd name="T80" fmla="*/ 2147483647 w 613"/>
              <a:gd name="T81" fmla="*/ 2147483647 h 481"/>
              <a:gd name="T82" fmla="*/ 2147483647 w 613"/>
              <a:gd name="T83" fmla="*/ 2147483647 h 481"/>
              <a:gd name="T84" fmla="*/ 2147483647 w 613"/>
              <a:gd name="T85" fmla="*/ 2147483647 h 481"/>
              <a:gd name="T86" fmla="*/ 2147483647 w 613"/>
              <a:gd name="T87" fmla="*/ 2147483647 h 481"/>
              <a:gd name="T88" fmla="*/ 2147483647 w 613"/>
              <a:gd name="T89" fmla="*/ 2147483647 h 481"/>
              <a:gd name="T90" fmla="*/ 2147483647 w 613"/>
              <a:gd name="T91" fmla="*/ 2147483647 h 481"/>
              <a:gd name="T92" fmla="*/ 2147483647 w 613"/>
              <a:gd name="T93" fmla="*/ 2147483647 h 481"/>
              <a:gd name="T94" fmla="*/ 2147483647 w 613"/>
              <a:gd name="T95" fmla="*/ 2147483647 h 481"/>
              <a:gd name="T96" fmla="*/ 2147483647 w 613"/>
              <a:gd name="T97" fmla="*/ 2147483647 h 481"/>
              <a:gd name="T98" fmla="*/ 2147483647 w 613"/>
              <a:gd name="T99" fmla="*/ 2147483647 h 481"/>
              <a:gd name="T100" fmla="*/ 2147483647 w 613"/>
              <a:gd name="T101" fmla="*/ 2147483647 h 481"/>
              <a:gd name="T102" fmla="*/ 2147483647 w 613"/>
              <a:gd name="T103" fmla="*/ 2147483647 h 481"/>
              <a:gd name="T104" fmla="*/ 2147483647 w 613"/>
              <a:gd name="T105" fmla="*/ 2147483647 h 481"/>
              <a:gd name="T106" fmla="*/ 2147483647 w 613"/>
              <a:gd name="T107" fmla="*/ 2147483647 h 481"/>
              <a:gd name="T108" fmla="*/ 2147483647 w 613"/>
              <a:gd name="T109" fmla="*/ 2147483647 h 481"/>
              <a:gd name="T110" fmla="*/ 2147483647 w 613"/>
              <a:gd name="T111" fmla="*/ 2147483647 h 481"/>
              <a:gd name="T112" fmla="*/ 2147483647 w 613"/>
              <a:gd name="T113" fmla="*/ 2147483647 h 48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3"/>
              <a:gd name="T172" fmla="*/ 0 h 481"/>
              <a:gd name="T173" fmla="*/ 613 w 613"/>
              <a:gd name="T174" fmla="*/ 481 h 48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3" h="481">
                <a:moveTo>
                  <a:pt x="606" y="198"/>
                </a:moveTo>
                <a:lnTo>
                  <a:pt x="606" y="199"/>
                </a:lnTo>
                <a:lnTo>
                  <a:pt x="605" y="206"/>
                </a:lnTo>
                <a:lnTo>
                  <a:pt x="605" y="220"/>
                </a:lnTo>
                <a:lnTo>
                  <a:pt x="603" y="246"/>
                </a:lnTo>
                <a:lnTo>
                  <a:pt x="603" y="252"/>
                </a:lnTo>
                <a:lnTo>
                  <a:pt x="603" y="256"/>
                </a:lnTo>
                <a:lnTo>
                  <a:pt x="603" y="260"/>
                </a:lnTo>
                <a:lnTo>
                  <a:pt x="602" y="283"/>
                </a:lnTo>
                <a:lnTo>
                  <a:pt x="602" y="294"/>
                </a:lnTo>
                <a:lnTo>
                  <a:pt x="600" y="301"/>
                </a:lnTo>
                <a:lnTo>
                  <a:pt x="600" y="303"/>
                </a:lnTo>
                <a:lnTo>
                  <a:pt x="600" y="321"/>
                </a:lnTo>
                <a:lnTo>
                  <a:pt x="600" y="330"/>
                </a:lnTo>
                <a:lnTo>
                  <a:pt x="600" y="341"/>
                </a:lnTo>
                <a:lnTo>
                  <a:pt x="599" y="356"/>
                </a:lnTo>
                <a:lnTo>
                  <a:pt x="599" y="370"/>
                </a:lnTo>
                <a:lnTo>
                  <a:pt x="598" y="398"/>
                </a:lnTo>
                <a:lnTo>
                  <a:pt x="598" y="409"/>
                </a:lnTo>
                <a:lnTo>
                  <a:pt x="598" y="410"/>
                </a:lnTo>
                <a:lnTo>
                  <a:pt x="596" y="424"/>
                </a:lnTo>
                <a:lnTo>
                  <a:pt x="596" y="436"/>
                </a:lnTo>
                <a:lnTo>
                  <a:pt x="596" y="452"/>
                </a:lnTo>
                <a:lnTo>
                  <a:pt x="595" y="466"/>
                </a:lnTo>
                <a:lnTo>
                  <a:pt x="594" y="480"/>
                </a:lnTo>
                <a:lnTo>
                  <a:pt x="545" y="478"/>
                </a:lnTo>
                <a:lnTo>
                  <a:pt x="534" y="475"/>
                </a:lnTo>
                <a:lnTo>
                  <a:pt x="513" y="475"/>
                </a:lnTo>
                <a:lnTo>
                  <a:pt x="506" y="475"/>
                </a:lnTo>
                <a:lnTo>
                  <a:pt x="487" y="474"/>
                </a:lnTo>
                <a:lnTo>
                  <a:pt x="481" y="474"/>
                </a:lnTo>
                <a:lnTo>
                  <a:pt x="427" y="471"/>
                </a:lnTo>
                <a:lnTo>
                  <a:pt x="397" y="470"/>
                </a:lnTo>
                <a:lnTo>
                  <a:pt x="348" y="467"/>
                </a:lnTo>
                <a:lnTo>
                  <a:pt x="329" y="464"/>
                </a:lnTo>
                <a:lnTo>
                  <a:pt x="324" y="464"/>
                </a:lnTo>
                <a:lnTo>
                  <a:pt x="282" y="461"/>
                </a:lnTo>
                <a:lnTo>
                  <a:pt x="279" y="461"/>
                </a:lnTo>
                <a:lnTo>
                  <a:pt x="268" y="460"/>
                </a:lnTo>
                <a:lnTo>
                  <a:pt x="257" y="459"/>
                </a:lnTo>
                <a:lnTo>
                  <a:pt x="218" y="457"/>
                </a:lnTo>
                <a:lnTo>
                  <a:pt x="137" y="449"/>
                </a:lnTo>
                <a:lnTo>
                  <a:pt x="134" y="448"/>
                </a:lnTo>
                <a:lnTo>
                  <a:pt x="132" y="448"/>
                </a:lnTo>
                <a:lnTo>
                  <a:pt x="131" y="448"/>
                </a:lnTo>
                <a:lnTo>
                  <a:pt x="77" y="442"/>
                </a:lnTo>
                <a:lnTo>
                  <a:pt x="56" y="441"/>
                </a:lnTo>
                <a:lnTo>
                  <a:pt x="31" y="438"/>
                </a:lnTo>
                <a:lnTo>
                  <a:pt x="24" y="438"/>
                </a:lnTo>
                <a:lnTo>
                  <a:pt x="0" y="435"/>
                </a:lnTo>
                <a:lnTo>
                  <a:pt x="5" y="382"/>
                </a:lnTo>
                <a:lnTo>
                  <a:pt x="6" y="381"/>
                </a:lnTo>
                <a:lnTo>
                  <a:pt x="8" y="353"/>
                </a:lnTo>
                <a:lnTo>
                  <a:pt x="11" y="338"/>
                </a:lnTo>
                <a:lnTo>
                  <a:pt x="11" y="326"/>
                </a:lnTo>
                <a:lnTo>
                  <a:pt x="13" y="309"/>
                </a:lnTo>
                <a:lnTo>
                  <a:pt x="13" y="307"/>
                </a:lnTo>
                <a:lnTo>
                  <a:pt x="13" y="296"/>
                </a:lnTo>
                <a:lnTo>
                  <a:pt x="16" y="271"/>
                </a:lnTo>
                <a:lnTo>
                  <a:pt x="19" y="244"/>
                </a:lnTo>
                <a:lnTo>
                  <a:pt x="23" y="217"/>
                </a:lnTo>
                <a:lnTo>
                  <a:pt x="27" y="177"/>
                </a:lnTo>
                <a:lnTo>
                  <a:pt x="29" y="163"/>
                </a:lnTo>
                <a:lnTo>
                  <a:pt x="30" y="149"/>
                </a:lnTo>
                <a:lnTo>
                  <a:pt x="30" y="145"/>
                </a:lnTo>
                <a:lnTo>
                  <a:pt x="33" y="122"/>
                </a:lnTo>
                <a:lnTo>
                  <a:pt x="34" y="109"/>
                </a:lnTo>
                <a:lnTo>
                  <a:pt x="37" y="84"/>
                </a:lnTo>
                <a:lnTo>
                  <a:pt x="40" y="61"/>
                </a:lnTo>
                <a:lnTo>
                  <a:pt x="42" y="40"/>
                </a:lnTo>
                <a:lnTo>
                  <a:pt x="42" y="38"/>
                </a:lnTo>
                <a:lnTo>
                  <a:pt x="44" y="27"/>
                </a:lnTo>
                <a:lnTo>
                  <a:pt x="45" y="13"/>
                </a:lnTo>
                <a:lnTo>
                  <a:pt x="47" y="0"/>
                </a:lnTo>
                <a:lnTo>
                  <a:pt x="66" y="2"/>
                </a:lnTo>
                <a:lnTo>
                  <a:pt x="117" y="6"/>
                </a:lnTo>
                <a:lnTo>
                  <a:pt x="138" y="9"/>
                </a:lnTo>
                <a:lnTo>
                  <a:pt x="160" y="12"/>
                </a:lnTo>
                <a:lnTo>
                  <a:pt x="182" y="13"/>
                </a:lnTo>
                <a:lnTo>
                  <a:pt x="186" y="13"/>
                </a:lnTo>
                <a:lnTo>
                  <a:pt x="220" y="16"/>
                </a:lnTo>
                <a:lnTo>
                  <a:pt x="222" y="18"/>
                </a:lnTo>
                <a:lnTo>
                  <a:pt x="252" y="19"/>
                </a:lnTo>
                <a:lnTo>
                  <a:pt x="263" y="22"/>
                </a:lnTo>
                <a:lnTo>
                  <a:pt x="267" y="22"/>
                </a:lnTo>
                <a:lnTo>
                  <a:pt x="270" y="22"/>
                </a:lnTo>
                <a:lnTo>
                  <a:pt x="275" y="22"/>
                </a:lnTo>
                <a:lnTo>
                  <a:pt x="278" y="22"/>
                </a:lnTo>
                <a:lnTo>
                  <a:pt x="286" y="23"/>
                </a:lnTo>
                <a:lnTo>
                  <a:pt x="337" y="27"/>
                </a:lnTo>
                <a:lnTo>
                  <a:pt x="351" y="29"/>
                </a:lnTo>
                <a:lnTo>
                  <a:pt x="353" y="29"/>
                </a:lnTo>
                <a:lnTo>
                  <a:pt x="362" y="29"/>
                </a:lnTo>
                <a:lnTo>
                  <a:pt x="378" y="30"/>
                </a:lnTo>
                <a:lnTo>
                  <a:pt x="383" y="30"/>
                </a:lnTo>
                <a:lnTo>
                  <a:pt x="402" y="30"/>
                </a:lnTo>
                <a:lnTo>
                  <a:pt x="450" y="34"/>
                </a:lnTo>
                <a:lnTo>
                  <a:pt x="484" y="36"/>
                </a:lnTo>
                <a:lnTo>
                  <a:pt x="488" y="36"/>
                </a:lnTo>
                <a:lnTo>
                  <a:pt x="504" y="37"/>
                </a:lnTo>
                <a:lnTo>
                  <a:pt x="563" y="40"/>
                </a:lnTo>
                <a:lnTo>
                  <a:pt x="566" y="40"/>
                </a:lnTo>
                <a:lnTo>
                  <a:pt x="612" y="43"/>
                </a:lnTo>
                <a:lnTo>
                  <a:pt x="610" y="69"/>
                </a:lnTo>
                <a:lnTo>
                  <a:pt x="610" y="76"/>
                </a:lnTo>
                <a:lnTo>
                  <a:pt x="610" y="83"/>
                </a:lnTo>
                <a:lnTo>
                  <a:pt x="609" y="97"/>
                </a:lnTo>
                <a:lnTo>
                  <a:pt x="609" y="104"/>
                </a:lnTo>
                <a:lnTo>
                  <a:pt x="609" y="113"/>
                </a:lnTo>
                <a:lnTo>
                  <a:pt x="607" y="151"/>
                </a:lnTo>
                <a:lnTo>
                  <a:pt x="606" y="198"/>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4" name="Connecticut" descr="Connecticut," title="Connecticut"/>
          <p:cNvSpPr>
            <a:spLocks/>
          </p:cNvSpPr>
          <p:nvPr/>
        </p:nvSpPr>
        <p:spPr bwMode="auto">
          <a:xfrm>
            <a:off x="7197725" y="2624138"/>
            <a:ext cx="236538" cy="217487"/>
          </a:xfrm>
          <a:custGeom>
            <a:avLst/>
            <a:gdLst>
              <a:gd name="T0" fmla="*/ 2147483647 w 149"/>
              <a:gd name="T1" fmla="*/ 2147483647 h 148"/>
              <a:gd name="T2" fmla="*/ 2147483647 w 149"/>
              <a:gd name="T3" fmla="*/ 2147483647 h 148"/>
              <a:gd name="T4" fmla="*/ 2147483647 w 149"/>
              <a:gd name="T5" fmla="*/ 2147483647 h 148"/>
              <a:gd name="T6" fmla="*/ 2147483647 w 149"/>
              <a:gd name="T7" fmla="*/ 2147483647 h 148"/>
              <a:gd name="T8" fmla="*/ 2147483647 w 149"/>
              <a:gd name="T9" fmla="*/ 2147483647 h 148"/>
              <a:gd name="T10" fmla="*/ 2147483647 w 149"/>
              <a:gd name="T11" fmla="*/ 2147483647 h 148"/>
              <a:gd name="T12" fmla="*/ 2147483647 w 149"/>
              <a:gd name="T13" fmla="*/ 2147483647 h 148"/>
              <a:gd name="T14" fmla="*/ 2147483647 w 149"/>
              <a:gd name="T15" fmla="*/ 2147483647 h 148"/>
              <a:gd name="T16" fmla="*/ 2147483647 w 149"/>
              <a:gd name="T17" fmla="*/ 2147483647 h 148"/>
              <a:gd name="T18" fmla="*/ 2147483647 w 149"/>
              <a:gd name="T19" fmla="*/ 2147483647 h 148"/>
              <a:gd name="T20" fmla="*/ 2147483647 w 149"/>
              <a:gd name="T21" fmla="*/ 2147483647 h 148"/>
              <a:gd name="T22" fmla="*/ 2147483647 w 149"/>
              <a:gd name="T23" fmla="*/ 2147483647 h 148"/>
              <a:gd name="T24" fmla="*/ 2147483647 w 149"/>
              <a:gd name="T25" fmla="*/ 2147483647 h 148"/>
              <a:gd name="T26" fmla="*/ 2147483647 w 149"/>
              <a:gd name="T27" fmla="*/ 2147483647 h 148"/>
              <a:gd name="T28" fmla="*/ 2147483647 w 149"/>
              <a:gd name="T29" fmla="*/ 2147483647 h 148"/>
              <a:gd name="T30" fmla="*/ 2147483647 w 149"/>
              <a:gd name="T31" fmla="*/ 2147483647 h 148"/>
              <a:gd name="T32" fmla="*/ 2147483647 w 149"/>
              <a:gd name="T33" fmla="*/ 2147483647 h 148"/>
              <a:gd name="T34" fmla="*/ 2147483647 w 149"/>
              <a:gd name="T35" fmla="*/ 2147483647 h 148"/>
              <a:gd name="T36" fmla="*/ 2147483647 w 149"/>
              <a:gd name="T37" fmla="*/ 2147483647 h 148"/>
              <a:gd name="T38" fmla="*/ 2147483647 w 149"/>
              <a:gd name="T39" fmla="*/ 2147483647 h 148"/>
              <a:gd name="T40" fmla="*/ 2147483647 w 149"/>
              <a:gd name="T41" fmla="*/ 2147483647 h 148"/>
              <a:gd name="T42" fmla="*/ 2147483647 w 149"/>
              <a:gd name="T43" fmla="*/ 0 h 148"/>
              <a:gd name="T44" fmla="*/ 2147483647 w 149"/>
              <a:gd name="T45" fmla="*/ 2147483647 h 148"/>
              <a:gd name="T46" fmla="*/ 2147483647 w 149"/>
              <a:gd name="T47" fmla="*/ 2147483647 h 148"/>
              <a:gd name="T48" fmla="*/ 2147483647 w 149"/>
              <a:gd name="T49" fmla="*/ 2147483647 h 148"/>
              <a:gd name="T50" fmla="*/ 2147483647 w 149"/>
              <a:gd name="T51" fmla="*/ 2147483647 h 148"/>
              <a:gd name="T52" fmla="*/ 2147483647 w 149"/>
              <a:gd name="T53" fmla="*/ 2147483647 h 148"/>
              <a:gd name="T54" fmla="*/ 2147483647 w 149"/>
              <a:gd name="T55" fmla="*/ 2147483647 h 148"/>
              <a:gd name="T56" fmla="*/ 2147483647 w 149"/>
              <a:gd name="T57" fmla="*/ 2147483647 h 148"/>
              <a:gd name="T58" fmla="*/ 2147483647 w 149"/>
              <a:gd name="T59" fmla="*/ 2147483647 h 148"/>
              <a:gd name="T60" fmla="*/ 2147483647 w 149"/>
              <a:gd name="T61" fmla="*/ 2147483647 h 148"/>
              <a:gd name="T62" fmla="*/ 2147483647 w 149"/>
              <a:gd name="T63" fmla="*/ 2147483647 h 148"/>
              <a:gd name="T64" fmla="*/ 2147483647 w 149"/>
              <a:gd name="T65" fmla="*/ 2147483647 h 148"/>
              <a:gd name="T66" fmla="*/ 2147483647 w 149"/>
              <a:gd name="T67" fmla="*/ 2147483647 h 148"/>
              <a:gd name="T68" fmla="*/ 2147483647 w 149"/>
              <a:gd name="T69" fmla="*/ 2147483647 h 148"/>
              <a:gd name="T70" fmla="*/ 2147483647 w 149"/>
              <a:gd name="T71" fmla="*/ 2147483647 h 148"/>
              <a:gd name="T72" fmla="*/ 0 w 149"/>
              <a:gd name="T73" fmla="*/ 2147483647 h 148"/>
              <a:gd name="T74" fmla="*/ 2147483647 w 149"/>
              <a:gd name="T75" fmla="*/ 2147483647 h 148"/>
              <a:gd name="T76" fmla="*/ 2147483647 w 149"/>
              <a:gd name="T77" fmla="*/ 2147483647 h 148"/>
              <a:gd name="T78" fmla="*/ 2147483647 w 149"/>
              <a:gd name="T79" fmla="*/ 2147483647 h 148"/>
              <a:gd name="T80" fmla="*/ 2147483647 w 149"/>
              <a:gd name="T81" fmla="*/ 2147483647 h 148"/>
              <a:gd name="T82" fmla="*/ 2147483647 w 149"/>
              <a:gd name="T83" fmla="*/ 2147483647 h 148"/>
              <a:gd name="T84" fmla="*/ 2147483647 w 149"/>
              <a:gd name="T85" fmla="*/ 2147483647 h 148"/>
              <a:gd name="T86" fmla="*/ 2147483647 w 149"/>
              <a:gd name="T87" fmla="*/ 2147483647 h 148"/>
              <a:gd name="T88" fmla="*/ 2147483647 w 149"/>
              <a:gd name="T89" fmla="*/ 2147483647 h 148"/>
              <a:gd name="T90" fmla="*/ 2147483647 w 149"/>
              <a:gd name="T91" fmla="*/ 2147483647 h 148"/>
              <a:gd name="T92" fmla="*/ 2147483647 w 149"/>
              <a:gd name="T93" fmla="*/ 2147483647 h 148"/>
              <a:gd name="T94" fmla="*/ 2147483647 w 149"/>
              <a:gd name="T95" fmla="*/ 2147483647 h 148"/>
              <a:gd name="T96" fmla="*/ 2147483647 w 149"/>
              <a:gd name="T97" fmla="*/ 2147483647 h 148"/>
              <a:gd name="T98" fmla="*/ 2147483647 w 149"/>
              <a:gd name="T99" fmla="*/ 2147483647 h 148"/>
              <a:gd name="T100" fmla="*/ 2147483647 w 149"/>
              <a:gd name="T101" fmla="*/ 2147483647 h 148"/>
              <a:gd name="T102" fmla="*/ 2147483647 w 149"/>
              <a:gd name="T103" fmla="*/ 2147483647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9"/>
              <a:gd name="T157" fmla="*/ 0 h 148"/>
              <a:gd name="T158" fmla="*/ 149 w 149"/>
              <a:gd name="T159" fmla="*/ 148 h 14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9" h="148">
                <a:moveTo>
                  <a:pt x="52" y="117"/>
                </a:moveTo>
                <a:lnTo>
                  <a:pt x="62" y="105"/>
                </a:lnTo>
                <a:lnTo>
                  <a:pt x="78" y="102"/>
                </a:lnTo>
                <a:lnTo>
                  <a:pt x="87" y="97"/>
                </a:lnTo>
                <a:lnTo>
                  <a:pt x="95" y="97"/>
                </a:lnTo>
                <a:lnTo>
                  <a:pt x="96" y="95"/>
                </a:lnTo>
                <a:lnTo>
                  <a:pt x="110" y="90"/>
                </a:lnTo>
                <a:lnTo>
                  <a:pt x="135" y="80"/>
                </a:lnTo>
                <a:lnTo>
                  <a:pt x="141" y="76"/>
                </a:lnTo>
                <a:lnTo>
                  <a:pt x="143" y="76"/>
                </a:lnTo>
                <a:lnTo>
                  <a:pt x="145" y="76"/>
                </a:lnTo>
                <a:lnTo>
                  <a:pt x="148" y="63"/>
                </a:lnTo>
                <a:lnTo>
                  <a:pt x="143" y="45"/>
                </a:lnTo>
                <a:lnTo>
                  <a:pt x="143" y="42"/>
                </a:lnTo>
                <a:lnTo>
                  <a:pt x="142" y="40"/>
                </a:lnTo>
                <a:lnTo>
                  <a:pt x="142" y="38"/>
                </a:lnTo>
                <a:lnTo>
                  <a:pt x="141" y="38"/>
                </a:lnTo>
                <a:lnTo>
                  <a:pt x="139" y="31"/>
                </a:lnTo>
                <a:lnTo>
                  <a:pt x="138" y="29"/>
                </a:lnTo>
                <a:lnTo>
                  <a:pt x="134" y="9"/>
                </a:lnTo>
                <a:lnTo>
                  <a:pt x="131" y="2"/>
                </a:lnTo>
                <a:lnTo>
                  <a:pt x="131" y="0"/>
                </a:lnTo>
                <a:lnTo>
                  <a:pt x="110" y="5"/>
                </a:lnTo>
                <a:lnTo>
                  <a:pt x="107" y="6"/>
                </a:lnTo>
                <a:lnTo>
                  <a:pt x="106" y="6"/>
                </a:lnTo>
                <a:lnTo>
                  <a:pt x="105" y="6"/>
                </a:lnTo>
                <a:lnTo>
                  <a:pt x="91" y="9"/>
                </a:lnTo>
                <a:lnTo>
                  <a:pt x="87" y="11"/>
                </a:lnTo>
                <a:lnTo>
                  <a:pt x="76" y="13"/>
                </a:lnTo>
                <a:lnTo>
                  <a:pt x="52" y="23"/>
                </a:lnTo>
                <a:lnTo>
                  <a:pt x="52" y="19"/>
                </a:lnTo>
                <a:lnTo>
                  <a:pt x="37" y="23"/>
                </a:lnTo>
                <a:lnTo>
                  <a:pt x="34" y="23"/>
                </a:lnTo>
                <a:lnTo>
                  <a:pt x="8" y="29"/>
                </a:lnTo>
                <a:lnTo>
                  <a:pt x="2" y="30"/>
                </a:lnTo>
                <a:lnTo>
                  <a:pt x="0" y="30"/>
                </a:lnTo>
                <a:lnTo>
                  <a:pt x="1" y="36"/>
                </a:lnTo>
                <a:lnTo>
                  <a:pt x="5" y="63"/>
                </a:lnTo>
                <a:lnTo>
                  <a:pt x="8" y="72"/>
                </a:lnTo>
                <a:lnTo>
                  <a:pt x="8" y="76"/>
                </a:lnTo>
                <a:lnTo>
                  <a:pt x="8" y="79"/>
                </a:lnTo>
                <a:lnTo>
                  <a:pt x="9" y="87"/>
                </a:lnTo>
                <a:lnTo>
                  <a:pt x="12" y="97"/>
                </a:lnTo>
                <a:lnTo>
                  <a:pt x="12" y="99"/>
                </a:lnTo>
                <a:lnTo>
                  <a:pt x="12" y="104"/>
                </a:lnTo>
                <a:lnTo>
                  <a:pt x="22" y="119"/>
                </a:lnTo>
                <a:lnTo>
                  <a:pt x="5" y="135"/>
                </a:lnTo>
                <a:lnTo>
                  <a:pt x="15" y="147"/>
                </a:lnTo>
                <a:lnTo>
                  <a:pt x="34" y="134"/>
                </a:lnTo>
                <a:lnTo>
                  <a:pt x="42" y="123"/>
                </a:lnTo>
                <a:lnTo>
                  <a:pt x="52" y="117"/>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5" name="Delaware" descr="Delaware," title="Delaware"/>
          <p:cNvSpPr>
            <a:spLocks/>
          </p:cNvSpPr>
          <p:nvPr/>
        </p:nvSpPr>
        <p:spPr bwMode="auto">
          <a:xfrm>
            <a:off x="7004050" y="3071813"/>
            <a:ext cx="144463" cy="222250"/>
          </a:xfrm>
          <a:custGeom>
            <a:avLst/>
            <a:gdLst>
              <a:gd name="T0" fmla="*/ 2147483647 w 91"/>
              <a:gd name="T1" fmla="*/ 2147483647 h 151"/>
              <a:gd name="T2" fmla="*/ 2147483647 w 91"/>
              <a:gd name="T3" fmla="*/ 2147483647 h 151"/>
              <a:gd name="T4" fmla="*/ 2147483647 w 91"/>
              <a:gd name="T5" fmla="*/ 2147483647 h 151"/>
              <a:gd name="T6" fmla="*/ 2147483647 w 91"/>
              <a:gd name="T7" fmla="*/ 2147483647 h 151"/>
              <a:gd name="T8" fmla="*/ 2147483647 w 91"/>
              <a:gd name="T9" fmla="*/ 2147483647 h 151"/>
              <a:gd name="T10" fmla="*/ 2147483647 w 91"/>
              <a:gd name="T11" fmla="*/ 2147483647 h 151"/>
              <a:gd name="T12" fmla="*/ 2147483647 w 91"/>
              <a:gd name="T13" fmla="*/ 2147483647 h 151"/>
              <a:gd name="T14" fmla="*/ 2147483647 w 91"/>
              <a:gd name="T15" fmla="*/ 2147483647 h 151"/>
              <a:gd name="T16" fmla="*/ 2147483647 w 91"/>
              <a:gd name="T17" fmla="*/ 0 h 151"/>
              <a:gd name="T18" fmla="*/ 2147483647 w 91"/>
              <a:gd name="T19" fmla="*/ 2147483647 h 151"/>
              <a:gd name="T20" fmla="*/ 2147483647 w 91"/>
              <a:gd name="T21" fmla="*/ 2147483647 h 151"/>
              <a:gd name="T22" fmla="*/ 2147483647 w 91"/>
              <a:gd name="T23" fmla="*/ 2147483647 h 151"/>
              <a:gd name="T24" fmla="*/ 0 w 91"/>
              <a:gd name="T25" fmla="*/ 2147483647 h 151"/>
              <a:gd name="T26" fmla="*/ 0 w 91"/>
              <a:gd name="T27" fmla="*/ 2147483647 h 151"/>
              <a:gd name="T28" fmla="*/ 0 w 91"/>
              <a:gd name="T29" fmla="*/ 2147483647 h 151"/>
              <a:gd name="T30" fmla="*/ 2147483647 w 91"/>
              <a:gd name="T31" fmla="*/ 2147483647 h 151"/>
              <a:gd name="T32" fmla="*/ 2147483647 w 91"/>
              <a:gd name="T33" fmla="*/ 2147483647 h 151"/>
              <a:gd name="T34" fmla="*/ 2147483647 w 91"/>
              <a:gd name="T35" fmla="*/ 2147483647 h 151"/>
              <a:gd name="T36" fmla="*/ 2147483647 w 91"/>
              <a:gd name="T37" fmla="*/ 2147483647 h 151"/>
              <a:gd name="T38" fmla="*/ 2147483647 w 91"/>
              <a:gd name="T39" fmla="*/ 2147483647 h 151"/>
              <a:gd name="T40" fmla="*/ 2147483647 w 91"/>
              <a:gd name="T41" fmla="*/ 2147483647 h 151"/>
              <a:gd name="T42" fmla="*/ 2147483647 w 91"/>
              <a:gd name="T43" fmla="*/ 2147483647 h 151"/>
              <a:gd name="T44" fmla="*/ 2147483647 w 91"/>
              <a:gd name="T45" fmla="*/ 2147483647 h 151"/>
              <a:gd name="T46" fmla="*/ 2147483647 w 91"/>
              <a:gd name="T47" fmla="*/ 2147483647 h 151"/>
              <a:gd name="T48" fmla="*/ 2147483647 w 91"/>
              <a:gd name="T49" fmla="*/ 2147483647 h 151"/>
              <a:gd name="T50" fmla="*/ 2147483647 w 91"/>
              <a:gd name="T51" fmla="*/ 2147483647 h 151"/>
              <a:gd name="T52" fmla="*/ 2147483647 w 91"/>
              <a:gd name="T53" fmla="*/ 2147483647 h 151"/>
              <a:gd name="T54" fmla="*/ 2147483647 w 91"/>
              <a:gd name="T55" fmla="*/ 2147483647 h 151"/>
              <a:gd name="T56" fmla="*/ 2147483647 w 91"/>
              <a:gd name="T57" fmla="*/ 2147483647 h 151"/>
              <a:gd name="T58" fmla="*/ 2147483647 w 91"/>
              <a:gd name="T59" fmla="*/ 2147483647 h 151"/>
              <a:gd name="T60" fmla="*/ 2147483647 w 91"/>
              <a:gd name="T61" fmla="*/ 2147483647 h 151"/>
              <a:gd name="T62" fmla="*/ 2147483647 w 91"/>
              <a:gd name="T63" fmla="*/ 2147483647 h 151"/>
              <a:gd name="T64" fmla="*/ 2147483647 w 91"/>
              <a:gd name="T65" fmla="*/ 2147483647 h 151"/>
              <a:gd name="T66" fmla="*/ 2147483647 w 91"/>
              <a:gd name="T67" fmla="*/ 2147483647 h 151"/>
              <a:gd name="T68" fmla="*/ 2147483647 w 91"/>
              <a:gd name="T69" fmla="*/ 2147483647 h 151"/>
              <a:gd name="T70" fmla="*/ 2147483647 w 91"/>
              <a:gd name="T71" fmla="*/ 2147483647 h 151"/>
              <a:gd name="T72" fmla="*/ 2147483647 w 91"/>
              <a:gd name="T73" fmla="*/ 2147483647 h 151"/>
              <a:gd name="T74" fmla="*/ 2147483647 w 91"/>
              <a:gd name="T75" fmla="*/ 2147483647 h 151"/>
              <a:gd name="T76" fmla="*/ 2147483647 w 91"/>
              <a:gd name="T77" fmla="*/ 2147483647 h 151"/>
              <a:gd name="T78" fmla="*/ 2147483647 w 91"/>
              <a:gd name="T79" fmla="*/ 2147483647 h 151"/>
              <a:gd name="T80" fmla="*/ 2147483647 w 91"/>
              <a:gd name="T81" fmla="*/ 2147483647 h 151"/>
              <a:gd name="T82" fmla="*/ 2147483647 w 91"/>
              <a:gd name="T83" fmla="*/ 2147483647 h 151"/>
              <a:gd name="T84" fmla="*/ 2147483647 w 91"/>
              <a:gd name="T85" fmla="*/ 2147483647 h 151"/>
              <a:gd name="T86" fmla="*/ 2147483647 w 91"/>
              <a:gd name="T87" fmla="*/ 2147483647 h 151"/>
              <a:gd name="T88" fmla="*/ 2147483647 w 91"/>
              <a:gd name="T89" fmla="*/ 2147483647 h 151"/>
              <a:gd name="T90" fmla="*/ 2147483647 w 91"/>
              <a:gd name="T91" fmla="*/ 2147483647 h 151"/>
              <a:gd name="T92" fmla="*/ 2147483647 w 91"/>
              <a:gd name="T93" fmla="*/ 2147483647 h 15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
              <a:gd name="T142" fmla="*/ 0 h 151"/>
              <a:gd name="T143" fmla="*/ 91 w 91"/>
              <a:gd name="T144" fmla="*/ 151 h 15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 h="151">
                <a:moveTo>
                  <a:pt x="30" y="50"/>
                </a:moveTo>
                <a:lnTo>
                  <a:pt x="22" y="37"/>
                </a:lnTo>
                <a:lnTo>
                  <a:pt x="20" y="27"/>
                </a:lnTo>
                <a:lnTo>
                  <a:pt x="22" y="26"/>
                </a:lnTo>
                <a:lnTo>
                  <a:pt x="20" y="23"/>
                </a:lnTo>
                <a:lnTo>
                  <a:pt x="23" y="13"/>
                </a:lnTo>
                <a:lnTo>
                  <a:pt x="26" y="4"/>
                </a:lnTo>
                <a:lnTo>
                  <a:pt x="27" y="1"/>
                </a:lnTo>
                <a:lnTo>
                  <a:pt x="19" y="0"/>
                </a:lnTo>
                <a:lnTo>
                  <a:pt x="13" y="1"/>
                </a:lnTo>
                <a:lnTo>
                  <a:pt x="12" y="1"/>
                </a:lnTo>
                <a:lnTo>
                  <a:pt x="1" y="13"/>
                </a:lnTo>
                <a:lnTo>
                  <a:pt x="0" y="16"/>
                </a:lnTo>
                <a:lnTo>
                  <a:pt x="0" y="23"/>
                </a:lnTo>
                <a:lnTo>
                  <a:pt x="1" y="25"/>
                </a:lnTo>
                <a:lnTo>
                  <a:pt x="9" y="54"/>
                </a:lnTo>
                <a:lnTo>
                  <a:pt x="9" y="56"/>
                </a:lnTo>
                <a:lnTo>
                  <a:pt x="12" y="62"/>
                </a:lnTo>
                <a:lnTo>
                  <a:pt x="12" y="63"/>
                </a:lnTo>
                <a:lnTo>
                  <a:pt x="12" y="66"/>
                </a:lnTo>
                <a:lnTo>
                  <a:pt x="13" y="66"/>
                </a:lnTo>
                <a:lnTo>
                  <a:pt x="13" y="68"/>
                </a:lnTo>
                <a:lnTo>
                  <a:pt x="16" y="75"/>
                </a:lnTo>
                <a:lnTo>
                  <a:pt x="16" y="76"/>
                </a:lnTo>
                <a:lnTo>
                  <a:pt x="16" y="77"/>
                </a:lnTo>
                <a:lnTo>
                  <a:pt x="20" y="93"/>
                </a:lnTo>
                <a:lnTo>
                  <a:pt x="26" y="111"/>
                </a:lnTo>
                <a:lnTo>
                  <a:pt x="27" y="118"/>
                </a:lnTo>
                <a:lnTo>
                  <a:pt x="31" y="129"/>
                </a:lnTo>
                <a:lnTo>
                  <a:pt x="31" y="131"/>
                </a:lnTo>
                <a:lnTo>
                  <a:pt x="33" y="136"/>
                </a:lnTo>
                <a:lnTo>
                  <a:pt x="33" y="138"/>
                </a:lnTo>
                <a:lnTo>
                  <a:pt x="37" y="150"/>
                </a:lnTo>
                <a:lnTo>
                  <a:pt x="52" y="147"/>
                </a:lnTo>
                <a:lnTo>
                  <a:pt x="66" y="144"/>
                </a:lnTo>
                <a:lnTo>
                  <a:pt x="76" y="141"/>
                </a:lnTo>
                <a:lnTo>
                  <a:pt x="83" y="140"/>
                </a:lnTo>
                <a:lnTo>
                  <a:pt x="90" y="138"/>
                </a:lnTo>
                <a:lnTo>
                  <a:pt x="77" y="102"/>
                </a:lnTo>
                <a:lnTo>
                  <a:pt x="76" y="105"/>
                </a:lnTo>
                <a:lnTo>
                  <a:pt x="56" y="91"/>
                </a:lnTo>
                <a:lnTo>
                  <a:pt x="49" y="81"/>
                </a:lnTo>
                <a:lnTo>
                  <a:pt x="41" y="61"/>
                </a:lnTo>
                <a:lnTo>
                  <a:pt x="30" y="50"/>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3" name="Hawaii" descr="Hawaii" title="Hawaii"/>
          <p:cNvGrpSpPr>
            <a:grpSpLocks/>
          </p:cNvGrpSpPr>
          <p:nvPr/>
        </p:nvGrpSpPr>
        <p:grpSpPr bwMode="auto">
          <a:xfrm>
            <a:off x="1676400" y="4813300"/>
            <a:ext cx="885825" cy="579438"/>
            <a:chOff x="1710" y="3401"/>
            <a:chExt cx="498" cy="349"/>
          </a:xfrm>
          <a:solidFill>
            <a:schemeClr val="accent3"/>
          </a:solidFill>
        </p:grpSpPr>
        <p:sp>
          <p:nvSpPr>
            <p:cNvPr id="4207" name="Honolulu" descr="Hawaii," title="Hawaii"/>
            <p:cNvSpPr>
              <a:spLocks/>
            </p:cNvSpPr>
            <p:nvPr/>
          </p:nvSpPr>
          <p:spPr bwMode="auto">
            <a:xfrm>
              <a:off x="2101" y="3607"/>
              <a:ext cx="107" cy="143"/>
            </a:xfrm>
            <a:custGeom>
              <a:avLst/>
              <a:gdLst>
                <a:gd name="T0" fmla="*/ 21 w 120"/>
                <a:gd name="T1" fmla="*/ 102 h 160"/>
                <a:gd name="T2" fmla="*/ 40 w 120"/>
                <a:gd name="T3" fmla="*/ 77 h 160"/>
                <a:gd name="T4" fmla="*/ 76 w 120"/>
                <a:gd name="T5" fmla="*/ 62 h 160"/>
                <a:gd name="T6" fmla="*/ 66 w 120"/>
                <a:gd name="T7" fmla="*/ 46 h 160"/>
                <a:gd name="T8" fmla="*/ 66 w 120"/>
                <a:gd name="T9" fmla="*/ 41 h 160"/>
                <a:gd name="T10" fmla="*/ 55 w 120"/>
                <a:gd name="T11" fmla="*/ 41 h 160"/>
                <a:gd name="T12" fmla="*/ 50 w 120"/>
                <a:gd name="T13" fmla="*/ 30 h 160"/>
                <a:gd name="T14" fmla="*/ 45 w 120"/>
                <a:gd name="T15" fmla="*/ 21 h 160"/>
                <a:gd name="T16" fmla="*/ 21 w 120"/>
                <a:gd name="T17" fmla="*/ 4 h 160"/>
                <a:gd name="T18" fmla="*/ 10 w 120"/>
                <a:gd name="T19" fmla="*/ 0 h 160"/>
                <a:gd name="T20" fmla="*/ 4 w 120"/>
                <a:gd name="T21" fmla="*/ 4 h 160"/>
                <a:gd name="T22" fmla="*/ 0 w 120"/>
                <a:gd name="T23" fmla="*/ 41 h 160"/>
                <a:gd name="T24" fmla="*/ 0 w 120"/>
                <a:gd name="T25" fmla="*/ 66 h 160"/>
                <a:gd name="T26" fmla="*/ 0 w 120"/>
                <a:gd name="T27" fmla="*/ 77 h 160"/>
                <a:gd name="T28" fmla="*/ 0 w 120"/>
                <a:gd name="T29" fmla="*/ 87 h 160"/>
                <a:gd name="T30" fmla="*/ 10 w 120"/>
                <a:gd name="T31" fmla="*/ 92 h 160"/>
                <a:gd name="T32" fmla="*/ 15 w 120"/>
                <a:gd name="T33" fmla="*/ 102 h 160"/>
                <a:gd name="T34" fmla="*/ 21 w 120"/>
                <a:gd name="T35" fmla="*/ 10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60"/>
                <a:gd name="T56" fmla="*/ 120 w 120"/>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60">
                  <a:moveTo>
                    <a:pt x="32" y="160"/>
                  </a:moveTo>
                  <a:lnTo>
                    <a:pt x="64" y="120"/>
                  </a:lnTo>
                  <a:lnTo>
                    <a:pt x="120" y="96"/>
                  </a:lnTo>
                  <a:lnTo>
                    <a:pt x="104" y="72"/>
                  </a:lnTo>
                  <a:lnTo>
                    <a:pt x="104" y="64"/>
                  </a:lnTo>
                  <a:lnTo>
                    <a:pt x="88" y="64"/>
                  </a:lnTo>
                  <a:lnTo>
                    <a:pt x="80" y="48"/>
                  </a:lnTo>
                  <a:lnTo>
                    <a:pt x="72" y="32"/>
                  </a:lnTo>
                  <a:lnTo>
                    <a:pt x="32" y="8"/>
                  </a:lnTo>
                  <a:lnTo>
                    <a:pt x="16" y="0"/>
                  </a:lnTo>
                  <a:lnTo>
                    <a:pt x="8" y="8"/>
                  </a:lnTo>
                  <a:lnTo>
                    <a:pt x="0" y="64"/>
                  </a:lnTo>
                  <a:lnTo>
                    <a:pt x="0" y="104"/>
                  </a:lnTo>
                  <a:lnTo>
                    <a:pt x="0" y="120"/>
                  </a:lnTo>
                  <a:lnTo>
                    <a:pt x="0" y="136"/>
                  </a:lnTo>
                  <a:lnTo>
                    <a:pt x="16" y="144"/>
                  </a:lnTo>
                  <a:lnTo>
                    <a:pt x="24" y="160"/>
                  </a:lnTo>
                  <a:lnTo>
                    <a:pt x="32" y="16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8" name="Freeform 275"/>
            <p:cNvSpPr>
              <a:spLocks/>
            </p:cNvSpPr>
            <p:nvPr/>
          </p:nvSpPr>
          <p:spPr bwMode="auto">
            <a:xfrm>
              <a:off x="2037" y="3529"/>
              <a:ext cx="57" cy="43"/>
            </a:xfrm>
            <a:custGeom>
              <a:avLst/>
              <a:gdLst>
                <a:gd name="T0" fmla="*/ 15 w 64"/>
                <a:gd name="T1" fmla="*/ 11 h 48"/>
                <a:gd name="T2" fmla="*/ 0 w 64"/>
                <a:gd name="T3" fmla="*/ 0 h 48"/>
                <a:gd name="T4" fmla="*/ 0 w 64"/>
                <a:gd name="T5" fmla="*/ 16 h 48"/>
                <a:gd name="T6" fmla="*/ 10 w 64"/>
                <a:gd name="T7" fmla="*/ 21 h 48"/>
                <a:gd name="T8" fmla="*/ 10 w 64"/>
                <a:gd name="T9" fmla="*/ 26 h 48"/>
                <a:gd name="T10" fmla="*/ 20 w 64"/>
                <a:gd name="T11" fmla="*/ 31 h 48"/>
                <a:gd name="T12" fmla="*/ 40 w 64"/>
                <a:gd name="T13" fmla="*/ 26 h 48"/>
                <a:gd name="T14" fmla="*/ 40 w 64"/>
                <a:gd name="T15" fmla="*/ 16 h 48"/>
                <a:gd name="T16" fmla="*/ 36 w 64"/>
                <a:gd name="T17" fmla="*/ 16 h 48"/>
                <a:gd name="T18" fmla="*/ 26 w 64"/>
                <a:gd name="T19" fmla="*/ 11 h 48"/>
                <a:gd name="T20" fmla="*/ 15 w 64"/>
                <a:gd name="T21" fmla="*/ 11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4"/>
                <a:gd name="T34" fmla="*/ 0 h 48"/>
                <a:gd name="T35" fmla="*/ 64 w 64"/>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4" h="48">
                  <a:moveTo>
                    <a:pt x="24" y="16"/>
                  </a:moveTo>
                  <a:lnTo>
                    <a:pt x="0" y="0"/>
                  </a:lnTo>
                  <a:lnTo>
                    <a:pt x="0" y="24"/>
                  </a:lnTo>
                  <a:lnTo>
                    <a:pt x="16" y="32"/>
                  </a:lnTo>
                  <a:lnTo>
                    <a:pt x="16" y="40"/>
                  </a:lnTo>
                  <a:lnTo>
                    <a:pt x="32" y="48"/>
                  </a:lnTo>
                  <a:lnTo>
                    <a:pt x="64" y="40"/>
                  </a:lnTo>
                  <a:lnTo>
                    <a:pt x="64" y="24"/>
                  </a:lnTo>
                  <a:lnTo>
                    <a:pt x="56" y="24"/>
                  </a:lnTo>
                  <a:lnTo>
                    <a:pt x="40" y="16"/>
                  </a:lnTo>
                  <a:lnTo>
                    <a:pt x="24" y="16"/>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09" name="Freeform 276"/>
            <p:cNvSpPr>
              <a:spLocks/>
            </p:cNvSpPr>
            <p:nvPr/>
          </p:nvSpPr>
          <p:spPr bwMode="auto">
            <a:xfrm>
              <a:off x="2023" y="3579"/>
              <a:ext cx="21" cy="1"/>
            </a:xfrm>
            <a:custGeom>
              <a:avLst/>
              <a:gdLst>
                <a:gd name="T0" fmla="*/ 14 w 24"/>
                <a:gd name="T1" fmla="*/ 0 h 1"/>
                <a:gd name="T2" fmla="*/ 0 w 24"/>
                <a:gd name="T3" fmla="*/ 0 h 1"/>
                <a:gd name="T4" fmla="*/ 14 w 24"/>
                <a:gd name="T5" fmla="*/ 0 h 1"/>
                <a:gd name="T6" fmla="*/ 0 60000 65536"/>
                <a:gd name="T7" fmla="*/ 0 60000 65536"/>
                <a:gd name="T8" fmla="*/ 0 60000 65536"/>
                <a:gd name="T9" fmla="*/ 0 w 24"/>
                <a:gd name="T10" fmla="*/ 0 h 1"/>
                <a:gd name="T11" fmla="*/ 24 w 24"/>
                <a:gd name="T12" fmla="*/ 1 h 1"/>
              </a:gdLst>
              <a:ahLst/>
              <a:cxnLst>
                <a:cxn ang="T6">
                  <a:pos x="T0" y="T1"/>
                </a:cxn>
                <a:cxn ang="T7">
                  <a:pos x="T2" y="T3"/>
                </a:cxn>
                <a:cxn ang="T8">
                  <a:pos x="T4" y="T5"/>
                </a:cxn>
              </a:cxnLst>
              <a:rect l="T9" t="T10" r="T11" b="T12"/>
              <a:pathLst>
                <a:path w="24" h="1">
                  <a:moveTo>
                    <a:pt x="24" y="0"/>
                  </a:moveTo>
                  <a:lnTo>
                    <a:pt x="0" y="0"/>
                  </a:lnTo>
                  <a:lnTo>
                    <a:pt x="24"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0" name="Freeform 277"/>
            <p:cNvSpPr>
              <a:spLocks/>
            </p:cNvSpPr>
            <p:nvPr/>
          </p:nvSpPr>
          <p:spPr bwMode="auto">
            <a:xfrm>
              <a:off x="1973" y="3515"/>
              <a:ext cx="57" cy="14"/>
            </a:xfrm>
            <a:custGeom>
              <a:avLst/>
              <a:gdLst>
                <a:gd name="T0" fmla="*/ 40 w 64"/>
                <a:gd name="T1" fmla="*/ 0 h 16"/>
                <a:gd name="T2" fmla="*/ 4 w 64"/>
                <a:gd name="T3" fmla="*/ 0 h 16"/>
                <a:gd name="T4" fmla="*/ 0 w 64"/>
                <a:gd name="T5" fmla="*/ 4 h 16"/>
                <a:gd name="T6" fmla="*/ 4 w 64"/>
                <a:gd name="T7" fmla="*/ 9 h 16"/>
                <a:gd name="T8" fmla="*/ 40 w 64"/>
                <a:gd name="T9" fmla="*/ 4 h 16"/>
                <a:gd name="T10" fmla="*/ 36 w 64"/>
                <a:gd name="T11" fmla="*/ 0 h 16"/>
                <a:gd name="T12" fmla="*/ 0 60000 65536"/>
                <a:gd name="T13" fmla="*/ 0 60000 65536"/>
                <a:gd name="T14" fmla="*/ 0 60000 65536"/>
                <a:gd name="T15" fmla="*/ 0 60000 65536"/>
                <a:gd name="T16" fmla="*/ 0 60000 65536"/>
                <a:gd name="T17" fmla="*/ 0 60000 65536"/>
                <a:gd name="T18" fmla="*/ 0 w 64"/>
                <a:gd name="T19" fmla="*/ 0 h 16"/>
                <a:gd name="T20" fmla="*/ 64 w 6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64" h="16">
                  <a:moveTo>
                    <a:pt x="64" y="0"/>
                  </a:moveTo>
                  <a:lnTo>
                    <a:pt x="8" y="0"/>
                  </a:lnTo>
                  <a:lnTo>
                    <a:pt x="0" y="8"/>
                  </a:lnTo>
                  <a:lnTo>
                    <a:pt x="8" y="16"/>
                  </a:lnTo>
                  <a:lnTo>
                    <a:pt x="64" y="8"/>
                  </a:lnTo>
                  <a:lnTo>
                    <a:pt x="56" y="0"/>
                  </a:lnTo>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1" name="Freeform 278"/>
            <p:cNvSpPr>
              <a:spLocks/>
            </p:cNvSpPr>
            <p:nvPr/>
          </p:nvSpPr>
          <p:spPr bwMode="auto">
            <a:xfrm>
              <a:off x="1880" y="3465"/>
              <a:ext cx="64" cy="36"/>
            </a:xfrm>
            <a:custGeom>
              <a:avLst/>
              <a:gdLst>
                <a:gd name="T0" fmla="*/ 4 w 72"/>
                <a:gd name="T1" fmla="*/ 5 h 40"/>
                <a:gd name="T2" fmla="*/ 10 w 72"/>
                <a:gd name="T3" fmla="*/ 16 h 40"/>
                <a:gd name="T4" fmla="*/ 25 w 72"/>
                <a:gd name="T5" fmla="*/ 21 h 40"/>
                <a:gd name="T6" fmla="*/ 30 w 72"/>
                <a:gd name="T7" fmla="*/ 26 h 40"/>
                <a:gd name="T8" fmla="*/ 40 w 72"/>
                <a:gd name="T9" fmla="*/ 26 h 40"/>
                <a:gd name="T10" fmla="*/ 45 w 72"/>
                <a:gd name="T11" fmla="*/ 26 h 40"/>
                <a:gd name="T12" fmla="*/ 40 w 72"/>
                <a:gd name="T13" fmla="*/ 16 h 40"/>
                <a:gd name="T14" fmla="*/ 30 w 72"/>
                <a:gd name="T15" fmla="*/ 11 h 40"/>
                <a:gd name="T16" fmla="*/ 25 w 72"/>
                <a:gd name="T17" fmla="*/ 0 h 40"/>
                <a:gd name="T18" fmla="*/ 15 w 72"/>
                <a:gd name="T19" fmla="*/ 0 h 40"/>
                <a:gd name="T20" fmla="*/ 0 w 72"/>
                <a:gd name="T21" fmla="*/ 0 h 40"/>
                <a:gd name="T22" fmla="*/ 4 w 72"/>
                <a:gd name="T23" fmla="*/ 5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40"/>
                <a:gd name="T38" fmla="*/ 72 w 72"/>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40">
                  <a:moveTo>
                    <a:pt x="8" y="8"/>
                  </a:moveTo>
                  <a:lnTo>
                    <a:pt x="16" y="24"/>
                  </a:lnTo>
                  <a:lnTo>
                    <a:pt x="40" y="32"/>
                  </a:lnTo>
                  <a:lnTo>
                    <a:pt x="48" y="40"/>
                  </a:lnTo>
                  <a:lnTo>
                    <a:pt x="64" y="40"/>
                  </a:lnTo>
                  <a:lnTo>
                    <a:pt x="72" y="40"/>
                  </a:lnTo>
                  <a:lnTo>
                    <a:pt x="64" y="24"/>
                  </a:lnTo>
                  <a:lnTo>
                    <a:pt x="48" y="16"/>
                  </a:lnTo>
                  <a:lnTo>
                    <a:pt x="40" y="0"/>
                  </a:lnTo>
                  <a:lnTo>
                    <a:pt x="24" y="0"/>
                  </a:lnTo>
                  <a:lnTo>
                    <a:pt x="0" y="0"/>
                  </a:lnTo>
                  <a:lnTo>
                    <a:pt x="8" y="8"/>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2" name="Freeform 279"/>
            <p:cNvSpPr>
              <a:spLocks/>
            </p:cNvSpPr>
            <p:nvPr/>
          </p:nvSpPr>
          <p:spPr bwMode="auto">
            <a:xfrm>
              <a:off x="2001" y="3543"/>
              <a:ext cx="22" cy="15"/>
            </a:xfrm>
            <a:custGeom>
              <a:avLst/>
              <a:gdLst>
                <a:gd name="T0" fmla="*/ 0 w 24"/>
                <a:gd name="T1" fmla="*/ 0 h 16"/>
                <a:gd name="T2" fmla="*/ 17 w 24"/>
                <a:gd name="T3" fmla="*/ 8 h 16"/>
                <a:gd name="T4" fmla="*/ 6 w 24"/>
                <a:gd name="T5" fmla="*/ 12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3" name="Freeform 280"/>
            <p:cNvSpPr>
              <a:spLocks/>
            </p:cNvSpPr>
            <p:nvPr/>
          </p:nvSpPr>
          <p:spPr bwMode="auto">
            <a:xfrm>
              <a:off x="1752" y="3401"/>
              <a:ext cx="50" cy="36"/>
            </a:xfrm>
            <a:custGeom>
              <a:avLst/>
              <a:gdLst>
                <a:gd name="T0" fmla="*/ 30 w 56"/>
                <a:gd name="T1" fmla="*/ 21 h 40"/>
                <a:gd name="T2" fmla="*/ 30 w 56"/>
                <a:gd name="T3" fmla="*/ 11 h 40"/>
                <a:gd name="T4" fmla="*/ 36 w 56"/>
                <a:gd name="T5" fmla="*/ 5 h 40"/>
                <a:gd name="T6" fmla="*/ 30 w 56"/>
                <a:gd name="T7" fmla="*/ 0 h 40"/>
                <a:gd name="T8" fmla="*/ 4 w 56"/>
                <a:gd name="T9" fmla="*/ 0 h 40"/>
                <a:gd name="T10" fmla="*/ 0 w 56"/>
                <a:gd name="T11" fmla="*/ 5 h 40"/>
                <a:gd name="T12" fmla="*/ 4 w 56"/>
                <a:gd name="T13" fmla="*/ 21 h 40"/>
                <a:gd name="T14" fmla="*/ 15 w 56"/>
                <a:gd name="T15" fmla="*/ 26 h 40"/>
                <a:gd name="T16" fmla="*/ 30 w 56"/>
                <a:gd name="T17" fmla="*/ 21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40"/>
                <a:gd name="T29" fmla="*/ 56 w 56"/>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40">
                  <a:moveTo>
                    <a:pt x="48" y="32"/>
                  </a:moveTo>
                  <a:lnTo>
                    <a:pt x="48" y="16"/>
                  </a:lnTo>
                  <a:lnTo>
                    <a:pt x="56" y="8"/>
                  </a:lnTo>
                  <a:lnTo>
                    <a:pt x="48" y="0"/>
                  </a:lnTo>
                  <a:lnTo>
                    <a:pt x="8" y="0"/>
                  </a:lnTo>
                  <a:lnTo>
                    <a:pt x="0" y="8"/>
                  </a:lnTo>
                  <a:lnTo>
                    <a:pt x="8" y="32"/>
                  </a:lnTo>
                  <a:lnTo>
                    <a:pt x="24" y="40"/>
                  </a:lnTo>
                  <a:lnTo>
                    <a:pt x="48" y="32"/>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4214" name="Freeform 281"/>
            <p:cNvSpPr>
              <a:spLocks/>
            </p:cNvSpPr>
            <p:nvPr/>
          </p:nvSpPr>
          <p:spPr bwMode="auto">
            <a:xfrm>
              <a:off x="1710" y="3422"/>
              <a:ext cx="28" cy="22"/>
            </a:xfrm>
            <a:custGeom>
              <a:avLst/>
              <a:gdLst>
                <a:gd name="T0" fmla="*/ 18 w 32"/>
                <a:gd name="T1" fmla="*/ 6 h 24"/>
                <a:gd name="T2" fmla="*/ 9 w 32"/>
                <a:gd name="T3" fmla="*/ 0 h 24"/>
                <a:gd name="T4" fmla="*/ 0 w 32"/>
                <a:gd name="T5" fmla="*/ 12 h 24"/>
                <a:gd name="T6" fmla="*/ 0 w 32"/>
                <a:gd name="T7" fmla="*/ 17 h 24"/>
                <a:gd name="T8" fmla="*/ 9 w 32"/>
                <a:gd name="T9" fmla="*/ 17 h 24"/>
                <a:gd name="T10" fmla="*/ 18 w 32"/>
                <a:gd name="T11" fmla="*/ 12 h 24"/>
                <a:gd name="T12" fmla="*/ 18 w 32"/>
                <a:gd name="T13" fmla="*/ 6 h 24"/>
                <a:gd name="T14" fmla="*/ 0 60000 65536"/>
                <a:gd name="T15" fmla="*/ 0 60000 65536"/>
                <a:gd name="T16" fmla="*/ 0 60000 65536"/>
                <a:gd name="T17" fmla="*/ 0 60000 65536"/>
                <a:gd name="T18" fmla="*/ 0 60000 65536"/>
                <a:gd name="T19" fmla="*/ 0 60000 65536"/>
                <a:gd name="T20" fmla="*/ 0 60000 65536"/>
                <a:gd name="T21" fmla="*/ 0 w 32"/>
                <a:gd name="T22" fmla="*/ 0 h 24"/>
                <a:gd name="T23" fmla="*/ 32 w 32"/>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
                  <a:moveTo>
                    <a:pt x="32" y="8"/>
                  </a:moveTo>
                  <a:lnTo>
                    <a:pt x="16" y="0"/>
                  </a:lnTo>
                  <a:lnTo>
                    <a:pt x="0" y="16"/>
                  </a:lnTo>
                  <a:lnTo>
                    <a:pt x="0" y="24"/>
                  </a:lnTo>
                  <a:lnTo>
                    <a:pt x="16" y="24"/>
                  </a:lnTo>
                  <a:lnTo>
                    <a:pt x="32" y="16"/>
                  </a:lnTo>
                  <a:lnTo>
                    <a:pt x="32" y="8"/>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sp>
        <p:nvSpPr>
          <p:cNvPr id="4124" name="Illinois" descr="Illinois," title="Illinois"/>
          <p:cNvSpPr>
            <a:spLocks/>
          </p:cNvSpPr>
          <p:nvPr/>
        </p:nvSpPr>
        <p:spPr bwMode="auto">
          <a:xfrm>
            <a:off x="4970463" y="2889250"/>
            <a:ext cx="546100" cy="896938"/>
          </a:xfrm>
          <a:custGeom>
            <a:avLst/>
            <a:gdLst>
              <a:gd name="T0" fmla="*/ 2147483647 w 346"/>
              <a:gd name="T1" fmla="*/ 2147483647 h 609"/>
              <a:gd name="T2" fmla="*/ 2147483647 w 346"/>
              <a:gd name="T3" fmla="*/ 2147483647 h 609"/>
              <a:gd name="T4" fmla="*/ 2147483647 w 346"/>
              <a:gd name="T5" fmla="*/ 2147483647 h 609"/>
              <a:gd name="T6" fmla="*/ 2147483647 w 346"/>
              <a:gd name="T7" fmla="*/ 2147483647 h 609"/>
              <a:gd name="T8" fmla="*/ 2147483647 w 346"/>
              <a:gd name="T9" fmla="*/ 2147483647 h 609"/>
              <a:gd name="T10" fmla="*/ 2147483647 w 346"/>
              <a:gd name="T11" fmla="*/ 2147483647 h 609"/>
              <a:gd name="T12" fmla="*/ 2147483647 w 346"/>
              <a:gd name="T13" fmla="*/ 2147483647 h 609"/>
              <a:gd name="T14" fmla="*/ 2147483647 w 346"/>
              <a:gd name="T15" fmla="*/ 2147483647 h 609"/>
              <a:gd name="T16" fmla="*/ 2147483647 w 346"/>
              <a:gd name="T17" fmla="*/ 2147483647 h 609"/>
              <a:gd name="T18" fmla="*/ 2147483647 w 346"/>
              <a:gd name="T19" fmla="*/ 2147483647 h 609"/>
              <a:gd name="T20" fmla="*/ 2147483647 w 346"/>
              <a:gd name="T21" fmla="*/ 2147483647 h 609"/>
              <a:gd name="T22" fmla="*/ 2147483647 w 346"/>
              <a:gd name="T23" fmla="*/ 2147483647 h 609"/>
              <a:gd name="T24" fmla="*/ 2147483647 w 346"/>
              <a:gd name="T25" fmla="*/ 2147483647 h 609"/>
              <a:gd name="T26" fmla="*/ 2147483647 w 346"/>
              <a:gd name="T27" fmla="*/ 2147483647 h 609"/>
              <a:gd name="T28" fmla="*/ 2147483647 w 346"/>
              <a:gd name="T29" fmla="*/ 2147483647 h 609"/>
              <a:gd name="T30" fmla="*/ 2147483647 w 346"/>
              <a:gd name="T31" fmla="*/ 2147483647 h 609"/>
              <a:gd name="T32" fmla="*/ 2147483647 w 346"/>
              <a:gd name="T33" fmla="*/ 2147483647 h 609"/>
              <a:gd name="T34" fmla="*/ 2147483647 w 346"/>
              <a:gd name="T35" fmla="*/ 2147483647 h 609"/>
              <a:gd name="T36" fmla="*/ 2147483647 w 346"/>
              <a:gd name="T37" fmla="*/ 2147483647 h 609"/>
              <a:gd name="T38" fmla="*/ 2147483647 w 346"/>
              <a:gd name="T39" fmla="*/ 2147483647 h 609"/>
              <a:gd name="T40" fmla="*/ 2147483647 w 346"/>
              <a:gd name="T41" fmla="*/ 2147483647 h 609"/>
              <a:gd name="T42" fmla="*/ 2147483647 w 346"/>
              <a:gd name="T43" fmla="*/ 2147483647 h 609"/>
              <a:gd name="T44" fmla="*/ 2147483647 w 346"/>
              <a:gd name="T45" fmla="*/ 2147483647 h 609"/>
              <a:gd name="T46" fmla="*/ 2147483647 w 346"/>
              <a:gd name="T47" fmla="*/ 2147483647 h 609"/>
              <a:gd name="T48" fmla="*/ 2147483647 w 346"/>
              <a:gd name="T49" fmla="*/ 2147483647 h 609"/>
              <a:gd name="T50" fmla="*/ 2147483647 w 346"/>
              <a:gd name="T51" fmla="*/ 2147483647 h 609"/>
              <a:gd name="T52" fmla="*/ 2147483647 w 346"/>
              <a:gd name="T53" fmla="*/ 2147483647 h 609"/>
              <a:gd name="T54" fmla="*/ 2147483647 w 346"/>
              <a:gd name="T55" fmla="*/ 2147483647 h 609"/>
              <a:gd name="T56" fmla="*/ 2147483647 w 346"/>
              <a:gd name="T57" fmla="*/ 2147483647 h 609"/>
              <a:gd name="T58" fmla="*/ 2147483647 w 346"/>
              <a:gd name="T59" fmla="*/ 2147483647 h 609"/>
              <a:gd name="T60" fmla="*/ 2147483647 w 346"/>
              <a:gd name="T61" fmla="*/ 2147483647 h 609"/>
              <a:gd name="T62" fmla="*/ 2147483647 w 346"/>
              <a:gd name="T63" fmla="*/ 2147483647 h 609"/>
              <a:gd name="T64" fmla="*/ 2147483647 w 346"/>
              <a:gd name="T65" fmla="*/ 2147483647 h 609"/>
              <a:gd name="T66" fmla="*/ 2147483647 w 346"/>
              <a:gd name="T67" fmla="*/ 2147483647 h 609"/>
              <a:gd name="T68" fmla="*/ 2147483647 w 346"/>
              <a:gd name="T69" fmla="*/ 2147483647 h 609"/>
              <a:gd name="T70" fmla="*/ 2147483647 w 346"/>
              <a:gd name="T71" fmla="*/ 2147483647 h 609"/>
              <a:gd name="T72" fmla="*/ 2147483647 w 346"/>
              <a:gd name="T73" fmla="*/ 2147483647 h 609"/>
              <a:gd name="T74" fmla="*/ 2147483647 w 346"/>
              <a:gd name="T75" fmla="*/ 2147483647 h 609"/>
              <a:gd name="T76" fmla="*/ 2147483647 w 346"/>
              <a:gd name="T77" fmla="*/ 2147483647 h 609"/>
              <a:gd name="T78" fmla="*/ 2147483647 w 346"/>
              <a:gd name="T79" fmla="*/ 2147483647 h 609"/>
              <a:gd name="T80" fmla="*/ 2147483647 w 346"/>
              <a:gd name="T81" fmla="*/ 2147483647 h 609"/>
              <a:gd name="T82" fmla="*/ 2147483647 w 346"/>
              <a:gd name="T83" fmla="*/ 2147483647 h 609"/>
              <a:gd name="T84" fmla="*/ 2147483647 w 346"/>
              <a:gd name="T85" fmla="*/ 2147483647 h 609"/>
              <a:gd name="T86" fmla="*/ 2147483647 w 346"/>
              <a:gd name="T87" fmla="*/ 2147483647 h 609"/>
              <a:gd name="T88" fmla="*/ 2147483647 w 346"/>
              <a:gd name="T89" fmla="*/ 2147483647 h 609"/>
              <a:gd name="T90" fmla="*/ 2147483647 w 346"/>
              <a:gd name="T91" fmla="*/ 2147483647 h 609"/>
              <a:gd name="T92" fmla="*/ 2147483647 w 346"/>
              <a:gd name="T93" fmla="*/ 2147483647 h 609"/>
              <a:gd name="T94" fmla="*/ 2147483647 w 346"/>
              <a:gd name="T95" fmla="*/ 2147483647 h 609"/>
              <a:gd name="T96" fmla="*/ 2147483647 w 346"/>
              <a:gd name="T97" fmla="*/ 2147483647 h 609"/>
              <a:gd name="T98" fmla="*/ 2147483647 w 346"/>
              <a:gd name="T99" fmla="*/ 2147483647 h 609"/>
              <a:gd name="T100" fmla="*/ 2147483647 w 346"/>
              <a:gd name="T101" fmla="*/ 2147483647 h 609"/>
              <a:gd name="T102" fmla="*/ 2147483647 w 346"/>
              <a:gd name="T103" fmla="*/ 2147483647 h 609"/>
              <a:gd name="T104" fmla="*/ 2147483647 w 346"/>
              <a:gd name="T105" fmla="*/ 2147483647 h 609"/>
              <a:gd name="T106" fmla="*/ 2147483647 w 346"/>
              <a:gd name="T107" fmla="*/ 2147483647 h 609"/>
              <a:gd name="T108" fmla="*/ 2147483647 w 346"/>
              <a:gd name="T109" fmla="*/ 2147483647 h 609"/>
              <a:gd name="T110" fmla="*/ 2147483647 w 346"/>
              <a:gd name="T111" fmla="*/ 2147483647 h 60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6"/>
              <a:gd name="T169" fmla="*/ 0 h 609"/>
              <a:gd name="T170" fmla="*/ 346 w 346"/>
              <a:gd name="T171" fmla="*/ 609 h 60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6" h="609">
                <a:moveTo>
                  <a:pt x="0" y="272"/>
                </a:moveTo>
                <a:lnTo>
                  <a:pt x="0" y="267"/>
                </a:lnTo>
                <a:lnTo>
                  <a:pt x="4" y="254"/>
                </a:lnTo>
                <a:lnTo>
                  <a:pt x="5" y="253"/>
                </a:lnTo>
                <a:lnTo>
                  <a:pt x="9" y="250"/>
                </a:lnTo>
                <a:lnTo>
                  <a:pt x="8" y="231"/>
                </a:lnTo>
                <a:lnTo>
                  <a:pt x="23" y="224"/>
                </a:lnTo>
                <a:lnTo>
                  <a:pt x="26" y="220"/>
                </a:lnTo>
                <a:lnTo>
                  <a:pt x="27" y="220"/>
                </a:lnTo>
                <a:lnTo>
                  <a:pt x="29" y="217"/>
                </a:lnTo>
                <a:lnTo>
                  <a:pt x="29" y="210"/>
                </a:lnTo>
                <a:lnTo>
                  <a:pt x="38" y="182"/>
                </a:lnTo>
                <a:lnTo>
                  <a:pt x="38" y="175"/>
                </a:lnTo>
                <a:lnTo>
                  <a:pt x="33" y="166"/>
                </a:lnTo>
                <a:lnTo>
                  <a:pt x="23" y="156"/>
                </a:lnTo>
                <a:lnTo>
                  <a:pt x="26" y="146"/>
                </a:lnTo>
                <a:lnTo>
                  <a:pt x="27" y="142"/>
                </a:lnTo>
                <a:lnTo>
                  <a:pt x="31" y="137"/>
                </a:lnTo>
                <a:lnTo>
                  <a:pt x="48" y="132"/>
                </a:lnTo>
                <a:lnTo>
                  <a:pt x="72" y="124"/>
                </a:lnTo>
                <a:lnTo>
                  <a:pt x="82" y="117"/>
                </a:lnTo>
                <a:lnTo>
                  <a:pt x="84" y="99"/>
                </a:lnTo>
                <a:lnTo>
                  <a:pt x="86" y="96"/>
                </a:lnTo>
                <a:lnTo>
                  <a:pt x="89" y="94"/>
                </a:lnTo>
                <a:lnTo>
                  <a:pt x="90" y="94"/>
                </a:lnTo>
                <a:lnTo>
                  <a:pt x="95" y="83"/>
                </a:lnTo>
                <a:lnTo>
                  <a:pt x="95" y="77"/>
                </a:lnTo>
                <a:lnTo>
                  <a:pt x="95" y="69"/>
                </a:lnTo>
                <a:lnTo>
                  <a:pt x="95" y="66"/>
                </a:lnTo>
                <a:lnTo>
                  <a:pt x="93" y="56"/>
                </a:lnTo>
                <a:lnTo>
                  <a:pt x="83" y="51"/>
                </a:lnTo>
                <a:lnTo>
                  <a:pt x="80" y="49"/>
                </a:lnTo>
                <a:lnTo>
                  <a:pt x="75" y="47"/>
                </a:lnTo>
                <a:lnTo>
                  <a:pt x="72" y="44"/>
                </a:lnTo>
                <a:lnTo>
                  <a:pt x="66" y="30"/>
                </a:lnTo>
                <a:lnTo>
                  <a:pt x="54" y="23"/>
                </a:lnTo>
                <a:lnTo>
                  <a:pt x="52" y="19"/>
                </a:lnTo>
                <a:lnTo>
                  <a:pt x="52" y="18"/>
                </a:lnTo>
                <a:lnTo>
                  <a:pt x="57" y="16"/>
                </a:lnTo>
                <a:lnTo>
                  <a:pt x="65" y="16"/>
                </a:lnTo>
                <a:lnTo>
                  <a:pt x="69" y="16"/>
                </a:lnTo>
                <a:lnTo>
                  <a:pt x="93" y="13"/>
                </a:lnTo>
                <a:lnTo>
                  <a:pt x="100" y="13"/>
                </a:lnTo>
                <a:lnTo>
                  <a:pt x="109" y="13"/>
                </a:lnTo>
                <a:lnTo>
                  <a:pt x="112" y="13"/>
                </a:lnTo>
                <a:lnTo>
                  <a:pt x="116" y="12"/>
                </a:lnTo>
                <a:lnTo>
                  <a:pt x="133" y="12"/>
                </a:lnTo>
                <a:lnTo>
                  <a:pt x="143" y="11"/>
                </a:lnTo>
                <a:lnTo>
                  <a:pt x="151" y="11"/>
                </a:lnTo>
                <a:lnTo>
                  <a:pt x="153" y="11"/>
                </a:lnTo>
                <a:lnTo>
                  <a:pt x="162" y="9"/>
                </a:lnTo>
                <a:lnTo>
                  <a:pt x="179" y="8"/>
                </a:lnTo>
                <a:lnTo>
                  <a:pt x="187" y="8"/>
                </a:lnTo>
                <a:lnTo>
                  <a:pt x="193" y="8"/>
                </a:lnTo>
                <a:lnTo>
                  <a:pt x="198" y="6"/>
                </a:lnTo>
                <a:lnTo>
                  <a:pt x="201" y="6"/>
                </a:lnTo>
                <a:lnTo>
                  <a:pt x="203" y="6"/>
                </a:lnTo>
                <a:lnTo>
                  <a:pt x="205" y="6"/>
                </a:lnTo>
                <a:lnTo>
                  <a:pt x="208" y="6"/>
                </a:lnTo>
                <a:lnTo>
                  <a:pt x="212" y="5"/>
                </a:lnTo>
                <a:lnTo>
                  <a:pt x="237" y="4"/>
                </a:lnTo>
                <a:lnTo>
                  <a:pt x="242" y="2"/>
                </a:lnTo>
                <a:lnTo>
                  <a:pt x="246" y="2"/>
                </a:lnTo>
                <a:lnTo>
                  <a:pt x="251" y="2"/>
                </a:lnTo>
                <a:lnTo>
                  <a:pt x="262" y="1"/>
                </a:lnTo>
                <a:lnTo>
                  <a:pt x="278" y="0"/>
                </a:lnTo>
                <a:lnTo>
                  <a:pt x="278" y="12"/>
                </a:lnTo>
                <a:lnTo>
                  <a:pt x="279" y="26"/>
                </a:lnTo>
                <a:lnTo>
                  <a:pt x="285" y="36"/>
                </a:lnTo>
                <a:lnTo>
                  <a:pt x="294" y="52"/>
                </a:lnTo>
                <a:lnTo>
                  <a:pt x="300" y="65"/>
                </a:lnTo>
                <a:lnTo>
                  <a:pt x="308" y="81"/>
                </a:lnTo>
                <a:lnTo>
                  <a:pt x="311" y="99"/>
                </a:lnTo>
                <a:lnTo>
                  <a:pt x="311" y="102"/>
                </a:lnTo>
                <a:lnTo>
                  <a:pt x="311" y="108"/>
                </a:lnTo>
                <a:lnTo>
                  <a:pt x="313" y="119"/>
                </a:lnTo>
                <a:lnTo>
                  <a:pt x="313" y="123"/>
                </a:lnTo>
                <a:lnTo>
                  <a:pt x="313" y="127"/>
                </a:lnTo>
                <a:lnTo>
                  <a:pt x="313" y="128"/>
                </a:lnTo>
                <a:lnTo>
                  <a:pt x="313" y="132"/>
                </a:lnTo>
                <a:lnTo>
                  <a:pt x="315" y="141"/>
                </a:lnTo>
                <a:lnTo>
                  <a:pt x="315" y="145"/>
                </a:lnTo>
                <a:lnTo>
                  <a:pt x="315" y="149"/>
                </a:lnTo>
                <a:lnTo>
                  <a:pt x="317" y="157"/>
                </a:lnTo>
                <a:lnTo>
                  <a:pt x="317" y="159"/>
                </a:lnTo>
                <a:lnTo>
                  <a:pt x="317" y="164"/>
                </a:lnTo>
                <a:lnTo>
                  <a:pt x="319" y="186"/>
                </a:lnTo>
                <a:lnTo>
                  <a:pt x="321" y="199"/>
                </a:lnTo>
                <a:lnTo>
                  <a:pt x="321" y="206"/>
                </a:lnTo>
                <a:lnTo>
                  <a:pt x="322" y="214"/>
                </a:lnTo>
                <a:lnTo>
                  <a:pt x="322" y="216"/>
                </a:lnTo>
                <a:lnTo>
                  <a:pt x="322" y="224"/>
                </a:lnTo>
                <a:lnTo>
                  <a:pt x="324" y="234"/>
                </a:lnTo>
                <a:lnTo>
                  <a:pt x="325" y="250"/>
                </a:lnTo>
                <a:lnTo>
                  <a:pt x="325" y="253"/>
                </a:lnTo>
                <a:lnTo>
                  <a:pt x="326" y="260"/>
                </a:lnTo>
                <a:lnTo>
                  <a:pt x="328" y="279"/>
                </a:lnTo>
                <a:lnTo>
                  <a:pt x="329" y="288"/>
                </a:lnTo>
                <a:lnTo>
                  <a:pt x="331" y="300"/>
                </a:lnTo>
                <a:lnTo>
                  <a:pt x="332" y="310"/>
                </a:lnTo>
                <a:lnTo>
                  <a:pt x="332" y="321"/>
                </a:lnTo>
                <a:lnTo>
                  <a:pt x="333" y="324"/>
                </a:lnTo>
                <a:lnTo>
                  <a:pt x="335" y="337"/>
                </a:lnTo>
                <a:lnTo>
                  <a:pt x="331" y="347"/>
                </a:lnTo>
                <a:lnTo>
                  <a:pt x="331" y="350"/>
                </a:lnTo>
                <a:lnTo>
                  <a:pt x="332" y="349"/>
                </a:lnTo>
                <a:lnTo>
                  <a:pt x="329" y="360"/>
                </a:lnTo>
                <a:lnTo>
                  <a:pt x="331" y="365"/>
                </a:lnTo>
                <a:lnTo>
                  <a:pt x="335" y="376"/>
                </a:lnTo>
                <a:lnTo>
                  <a:pt x="340" y="386"/>
                </a:lnTo>
                <a:lnTo>
                  <a:pt x="339" y="387"/>
                </a:lnTo>
                <a:lnTo>
                  <a:pt x="339" y="390"/>
                </a:lnTo>
                <a:lnTo>
                  <a:pt x="340" y="391"/>
                </a:lnTo>
                <a:lnTo>
                  <a:pt x="345" y="404"/>
                </a:lnTo>
                <a:lnTo>
                  <a:pt x="335" y="421"/>
                </a:lnTo>
                <a:lnTo>
                  <a:pt x="333" y="423"/>
                </a:lnTo>
                <a:lnTo>
                  <a:pt x="332" y="432"/>
                </a:lnTo>
                <a:lnTo>
                  <a:pt x="326" y="434"/>
                </a:lnTo>
                <a:lnTo>
                  <a:pt x="328" y="441"/>
                </a:lnTo>
                <a:lnTo>
                  <a:pt x="325" y="447"/>
                </a:lnTo>
                <a:lnTo>
                  <a:pt x="311" y="461"/>
                </a:lnTo>
                <a:lnTo>
                  <a:pt x="308" y="461"/>
                </a:lnTo>
                <a:lnTo>
                  <a:pt x="310" y="461"/>
                </a:lnTo>
                <a:lnTo>
                  <a:pt x="310" y="463"/>
                </a:lnTo>
                <a:lnTo>
                  <a:pt x="311" y="475"/>
                </a:lnTo>
                <a:lnTo>
                  <a:pt x="310" y="483"/>
                </a:lnTo>
                <a:lnTo>
                  <a:pt x="304" y="501"/>
                </a:lnTo>
                <a:lnTo>
                  <a:pt x="306" y="502"/>
                </a:lnTo>
                <a:lnTo>
                  <a:pt x="311" y="511"/>
                </a:lnTo>
                <a:lnTo>
                  <a:pt x="304" y="520"/>
                </a:lnTo>
                <a:lnTo>
                  <a:pt x="301" y="530"/>
                </a:lnTo>
                <a:lnTo>
                  <a:pt x="304" y="535"/>
                </a:lnTo>
                <a:lnTo>
                  <a:pt x="304" y="537"/>
                </a:lnTo>
                <a:lnTo>
                  <a:pt x="311" y="542"/>
                </a:lnTo>
                <a:lnTo>
                  <a:pt x="306" y="547"/>
                </a:lnTo>
                <a:lnTo>
                  <a:pt x="296" y="549"/>
                </a:lnTo>
                <a:lnTo>
                  <a:pt x="287" y="555"/>
                </a:lnTo>
                <a:lnTo>
                  <a:pt x="286" y="556"/>
                </a:lnTo>
                <a:lnTo>
                  <a:pt x="285" y="555"/>
                </a:lnTo>
                <a:lnTo>
                  <a:pt x="282" y="553"/>
                </a:lnTo>
                <a:lnTo>
                  <a:pt x="276" y="573"/>
                </a:lnTo>
                <a:lnTo>
                  <a:pt x="283" y="587"/>
                </a:lnTo>
                <a:lnTo>
                  <a:pt x="279" y="594"/>
                </a:lnTo>
                <a:lnTo>
                  <a:pt x="278" y="594"/>
                </a:lnTo>
                <a:lnTo>
                  <a:pt x="272" y="594"/>
                </a:lnTo>
                <a:lnTo>
                  <a:pt x="267" y="588"/>
                </a:lnTo>
                <a:lnTo>
                  <a:pt x="255" y="587"/>
                </a:lnTo>
                <a:lnTo>
                  <a:pt x="240" y="580"/>
                </a:lnTo>
                <a:lnTo>
                  <a:pt x="239" y="580"/>
                </a:lnTo>
                <a:lnTo>
                  <a:pt x="235" y="580"/>
                </a:lnTo>
                <a:lnTo>
                  <a:pt x="223" y="595"/>
                </a:lnTo>
                <a:lnTo>
                  <a:pt x="221" y="599"/>
                </a:lnTo>
                <a:lnTo>
                  <a:pt x="219" y="601"/>
                </a:lnTo>
                <a:lnTo>
                  <a:pt x="222" y="606"/>
                </a:lnTo>
                <a:lnTo>
                  <a:pt x="214" y="599"/>
                </a:lnTo>
                <a:lnTo>
                  <a:pt x="214" y="608"/>
                </a:lnTo>
                <a:lnTo>
                  <a:pt x="210" y="606"/>
                </a:lnTo>
                <a:lnTo>
                  <a:pt x="204" y="603"/>
                </a:lnTo>
                <a:lnTo>
                  <a:pt x="194" y="581"/>
                </a:lnTo>
                <a:lnTo>
                  <a:pt x="191" y="581"/>
                </a:lnTo>
                <a:lnTo>
                  <a:pt x="190" y="574"/>
                </a:lnTo>
                <a:lnTo>
                  <a:pt x="191" y="571"/>
                </a:lnTo>
                <a:lnTo>
                  <a:pt x="194" y="571"/>
                </a:lnTo>
                <a:lnTo>
                  <a:pt x="196" y="567"/>
                </a:lnTo>
                <a:lnTo>
                  <a:pt x="186" y="547"/>
                </a:lnTo>
                <a:lnTo>
                  <a:pt x="187" y="541"/>
                </a:lnTo>
                <a:lnTo>
                  <a:pt x="172" y="527"/>
                </a:lnTo>
                <a:lnTo>
                  <a:pt x="172" y="523"/>
                </a:lnTo>
                <a:lnTo>
                  <a:pt x="159" y="515"/>
                </a:lnTo>
                <a:lnTo>
                  <a:pt x="154" y="515"/>
                </a:lnTo>
                <a:lnTo>
                  <a:pt x="148" y="516"/>
                </a:lnTo>
                <a:lnTo>
                  <a:pt x="143" y="506"/>
                </a:lnTo>
                <a:lnTo>
                  <a:pt x="132" y="497"/>
                </a:lnTo>
                <a:lnTo>
                  <a:pt x="125" y="494"/>
                </a:lnTo>
                <a:lnTo>
                  <a:pt x="121" y="491"/>
                </a:lnTo>
                <a:lnTo>
                  <a:pt x="119" y="491"/>
                </a:lnTo>
                <a:lnTo>
                  <a:pt x="109" y="481"/>
                </a:lnTo>
                <a:lnTo>
                  <a:pt x="109" y="477"/>
                </a:lnTo>
                <a:lnTo>
                  <a:pt x="109" y="463"/>
                </a:lnTo>
                <a:lnTo>
                  <a:pt x="115" y="451"/>
                </a:lnTo>
                <a:lnTo>
                  <a:pt x="115" y="448"/>
                </a:lnTo>
                <a:lnTo>
                  <a:pt x="116" y="447"/>
                </a:lnTo>
                <a:lnTo>
                  <a:pt x="116" y="445"/>
                </a:lnTo>
                <a:lnTo>
                  <a:pt x="122" y="436"/>
                </a:lnTo>
                <a:lnTo>
                  <a:pt x="122" y="433"/>
                </a:lnTo>
                <a:lnTo>
                  <a:pt x="121" y="423"/>
                </a:lnTo>
                <a:lnTo>
                  <a:pt x="122" y="421"/>
                </a:lnTo>
                <a:lnTo>
                  <a:pt x="125" y="418"/>
                </a:lnTo>
                <a:lnTo>
                  <a:pt x="125" y="416"/>
                </a:lnTo>
                <a:lnTo>
                  <a:pt x="125" y="411"/>
                </a:lnTo>
                <a:lnTo>
                  <a:pt x="114" y="404"/>
                </a:lnTo>
                <a:lnTo>
                  <a:pt x="111" y="404"/>
                </a:lnTo>
                <a:lnTo>
                  <a:pt x="107" y="404"/>
                </a:lnTo>
                <a:lnTo>
                  <a:pt x="102" y="401"/>
                </a:lnTo>
                <a:lnTo>
                  <a:pt x="95" y="401"/>
                </a:lnTo>
                <a:lnTo>
                  <a:pt x="89" y="411"/>
                </a:lnTo>
                <a:lnTo>
                  <a:pt x="86" y="412"/>
                </a:lnTo>
                <a:lnTo>
                  <a:pt x="79" y="405"/>
                </a:lnTo>
                <a:lnTo>
                  <a:pt x="76" y="398"/>
                </a:lnTo>
                <a:lnTo>
                  <a:pt x="75" y="386"/>
                </a:lnTo>
                <a:lnTo>
                  <a:pt x="72" y="375"/>
                </a:lnTo>
                <a:lnTo>
                  <a:pt x="69" y="371"/>
                </a:lnTo>
                <a:lnTo>
                  <a:pt x="61" y="362"/>
                </a:lnTo>
                <a:lnTo>
                  <a:pt x="52" y="357"/>
                </a:lnTo>
                <a:lnTo>
                  <a:pt x="47" y="354"/>
                </a:lnTo>
                <a:lnTo>
                  <a:pt x="37" y="343"/>
                </a:lnTo>
                <a:lnTo>
                  <a:pt x="33" y="342"/>
                </a:lnTo>
                <a:lnTo>
                  <a:pt x="31" y="336"/>
                </a:lnTo>
                <a:lnTo>
                  <a:pt x="23" y="331"/>
                </a:lnTo>
                <a:lnTo>
                  <a:pt x="22" y="329"/>
                </a:lnTo>
                <a:lnTo>
                  <a:pt x="19" y="328"/>
                </a:lnTo>
                <a:lnTo>
                  <a:pt x="15" y="321"/>
                </a:lnTo>
                <a:lnTo>
                  <a:pt x="15" y="319"/>
                </a:lnTo>
                <a:lnTo>
                  <a:pt x="13" y="314"/>
                </a:lnTo>
                <a:lnTo>
                  <a:pt x="6" y="307"/>
                </a:lnTo>
                <a:lnTo>
                  <a:pt x="6" y="300"/>
                </a:lnTo>
                <a:lnTo>
                  <a:pt x="4" y="294"/>
                </a:lnTo>
                <a:lnTo>
                  <a:pt x="0" y="281"/>
                </a:lnTo>
                <a:lnTo>
                  <a:pt x="0" y="2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8" name="Maryland" descr="Maryland," title="Maryland"/>
          <p:cNvSpPr>
            <a:spLocks/>
          </p:cNvSpPr>
          <p:nvPr/>
        </p:nvSpPr>
        <p:spPr bwMode="auto">
          <a:xfrm>
            <a:off x="6530975" y="3098800"/>
            <a:ext cx="617538" cy="288925"/>
          </a:xfrm>
          <a:custGeom>
            <a:avLst/>
            <a:gdLst>
              <a:gd name="T0" fmla="*/ 2147483647 w 391"/>
              <a:gd name="T1" fmla="*/ 2147483647 h 196"/>
              <a:gd name="T2" fmla="*/ 2147483647 w 391"/>
              <a:gd name="T3" fmla="*/ 2147483647 h 196"/>
              <a:gd name="T4" fmla="*/ 2147483647 w 391"/>
              <a:gd name="T5" fmla="*/ 2147483647 h 196"/>
              <a:gd name="T6" fmla="*/ 2147483647 w 391"/>
              <a:gd name="T7" fmla="*/ 2147483647 h 196"/>
              <a:gd name="T8" fmla="*/ 2147483647 w 391"/>
              <a:gd name="T9" fmla="*/ 2147483647 h 196"/>
              <a:gd name="T10" fmla="*/ 2147483647 w 391"/>
              <a:gd name="T11" fmla="*/ 2147483647 h 196"/>
              <a:gd name="T12" fmla="*/ 2147483647 w 391"/>
              <a:gd name="T13" fmla="*/ 2147483647 h 196"/>
              <a:gd name="T14" fmla="*/ 2147483647 w 391"/>
              <a:gd name="T15" fmla="*/ 2147483647 h 196"/>
              <a:gd name="T16" fmla="*/ 2147483647 w 391"/>
              <a:gd name="T17" fmla="*/ 0 h 196"/>
              <a:gd name="T18" fmla="*/ 2147483647 w 391"/>
              <a:gd name="T19" fmla="*/ 2147483647 h 196"/>
              <a:gd name="T20" fmla="*/ 2147483647 w 391"/>
              <a:gd name="T21" fmla="*/ 2147483647 h 196"/>
              <a:gd name="T22" fmla="*/ 2147483647 w 391"/>
              <a:gd name="T23" fmla="*/ 2147483647 h 196"/>
              <a:gd name="T24" fmla="*/ 2147483647 w 391"/>
              <a:gd name="T25" fmla="*/ 2147483647 h 196"/>
              <a:gd name="T26" fmla="*/ 2147483647 w 391"/>
              <a:gd name="T27" fmla="*/ 2147483647 h 196"/>
              <a:gd name="T28" fmla="*/ 2147483647 w 391"/>
              <a:gd name="T29" fmla="*/ 2147483647 h 196"/>
              <a:gd name="T30" fmla="*/ 2147483647 w 391"/>
              <a:gd name="T31" fmla="*/ 2147483647 h 196"/>
              <a:gd name="T32" fmla="*/ 2147483647 w 391"/>
              <a:gd name="T33" fmla="*/ 2147483647 h 196"/>
              <a:gd name="T34" fmla="*/ 2147483647 w 391"/>
              <a:gd name="T35" fmla="*/ 2147483647 h 196"/>
              <a:gd name="T36" fmla="*/ 2147483647 w 391"/>
              <a:gd name="T37" fmla="*/ 2147483647 h 196"/>
              <a:gd name="T38" fmla="*/ 2147483647 w 391"/>
              <a:gd name="T39" fmla="*/ 2147483647 h 196"/>
              <a:gd name="T40" fmla="*/ 2147483647 w 391"/>
              <a:gd name="T41" fmla="*/ 2147483647 h 196"/>
              <a:gd name="T42" fmla="*/ 2147483647 w 391"/>
              <a:gd name="T43" fmla="*/ 2147483647 h 196"/>
              <a:gd name="T44" fmla="*/ 2147483647 w 391"/>
              <a:gd name="T45" fmla="*/ 2147483647 h 196"/>
              <a:gd name="T46" fmla="*/ 2147483647 w 391"/>
              <a:gd name="T47" fmla="*/ 2147483647 h 196"/>
              <a:gd name="T48" fmla="*/ 2147483647 w 391"/>
              <a:gd name="T49" fmla="*/ 2147483647 h 196"/>
              <a:gd name="T50" fmla="*/ 2147483647 w 391"/>
              <a:gd name="T51" fmla="*/ 2147483647 h 196"/>
              <a:gd name="T52" fmla="*/ 2147483647 w 391"/>
              <a:gd name="T53" fmla="*/ 2147483647 h 196"/>
              <a:gd name="T54" fmla="*/ 2147483647 w 391"/>
              <a:gd name="T55" fmla="*/ 2147483647 h 196"/>
              <a:gd name="T56" fmla="*/ 2147483647 w 391"/>
              <a:gd name="T57" fmla="*/ 2147483647 h 196"/>
              <a:gd name="T58" fmla="*/ 2147483647 w 391"/>
              <a:gd name="T59" fmla="*/ 2147483647 h 196"/>
              <a:gd name="T60" fmla="*/ 2147483647 w 391"/>
              <a:gd name="T61" fmla="*/ 2147483647 h 196"/>
              <a:gd name="T62" fmla="*/ 2147483647 w 391"/>
              <a:gd name="T63" fmla="*/ 2147483647 h 196"/>
              <a:gd name="T64" fmla="*/ 2147483647 w 391"/>
              <a:gd name="T65" fmla="*/ 2147483647 h 196"/>
              <a:gd name="T66" fmla="*/ 2147483647 w 391"/>
              <a:gd name="T67" fmla="*/ 2147483647 h 196"/>
              <a:gd name="T68" fmla="*/ 2147483647 w 391"/>
              <a:gd name="T69" fmla="*/ 2147483647 h 196"/>
              <a:gd name="T70" fmla="*/ 2147483647 w 391"/>
              <a:gd name="T71" fmla="*/ 2147483647 h 196"/>
              <a:gd name="T72" fmla="*/ 2147483647 w 391"/>
              <a:gd name="T73" fmla="*/ 2147483647 h 196"/>
              <a:gd name="T74" fmla="*/ 2147483647 w 391"/>
              <a:gd name="T75" fmla="*/ 2147483647 h 196"/>
              <a:gd name="T76" fmla="*/ 2147483647 w 391"/>
              <a:gd name="T77" fmla="*/ 2147483647 h 196"/>
              <a:gd name="T78" fmla="*/ 2147483647 w 391"/>
              <a:gd name="T79" fmla="*/ 2147483647 h 196"/>
              <a:gd name="T80" fmla="*/ 2147483647 w 391"/>
              <a:gd name="T81" fmla="*/ 2147483647 h 196"/>
              <a:gd name="T82" fmla="*/ 2147483647 w 391"/>
              <a:gd name="T83" fmla="*/ 2147483647 h 196"/>
              <a:gd name="T84" fmla="*/ 2147483647 w 391"/>
              <a:gd name="T85" fmla="*/ 2147483647 h 196"/>
              <a:gd name="T86" fmla="*/ 2147483647 w 391"/>
              <a:gd name="T87" fmla="*/ 2147483647 h 196"/>
              <a:gd name="T88" fmla="*/ 2147483647 w 391"/>
              <a:gd name="T89" fmla="*/ 2147483647 h 196"/>
              <a:gd name="T90" fmla="*/ 2147483647 w 391"/>
              <a:gd name="T91" fmla="*/ 2147483647 h 196"/>
              <a:gd name="T92" fmla="*/ 2147483647 w 391"/>
              <a:gd name="T93" fmla="*/ 2147483647 h 196"/>
              <a:gd name="T94" fmla="*/ 2147483647 w 391"/>
              <a:gd name="T95" fmla="*/ 2147483647 h 196"/>
              <a:gd name="T96" fmla="*/ 2147483647 w 391"/>
              <a:gd name="T97" fmla="*/ 2147483647 h 196"/>
              <a:gd name="T98" fmla="*/ 2147483647 w 391"/>
              <a:gd name="T99" fmla="*/ 2147483647 h 196"/>
              <a:gd name="T100" fmla="*/ 2147483647 w 391"/>
              <a:gd name="T101" fmla="*/ 2147483647 h 196"/>
              <a:gd name="T102" fmla="*/ 2147483647 w 391"/>
              <a:gd name="T103" fmla="*/ 2147483647 h 196"/>
              <a:gd name="T104" fmla="*/ 2147483647 w 391"/>
              <a:gd name="T105" fmla="*/ 2147483647 h 196"/>
              <a:gd name="T106" fmla="*/ 2147483647 w 391"/>
              <a:gd name="T107" fmla="*/ 2147483647 h 196"/>
              <a:gd name="T108" fmla="*/ 2147483647 w 391"/>
              <a:gd name="T109" fmla="*/ 2147483647 h 196"/>
              <a:gd name="T110" fmla="*/ 2147483647 w 391"/>
              <a:gd name="T111" fmla="*/ 2147483647 h 196"/>
              <a:gd name="T112" fmla="*/ 2147483647 w 391"/>
              <a:gd name="T113" fmla="*/ 2147483647 h 196"/>
              <a:gd name="T114" fmla="*/ 0 w 391"/>
              <a:gd name="T115" fmla="*/ 2147483647 h 196"/>
              <a:gd name="T116" fmla="*/ 2147483647 w 391"/>
              <a:gd name="T117" fmla="*/ 2147483647 h 196"/>
              <a:gd name="T118" fmla="*/ 2147483647 w 391"/>
              <a:gd name="T119" fmla="*/ 2147483647 h 196"/>
              <a:gd name="T120" fmla="*/ 2147483647 w 391"/>
              <a:gd name="T121" fmla="*/ 2147483647 h 196"/>
              <a:gd name="T122" fmla="*/ 2147483647 w 391"/>
              <a:gd name="T123" fmla="*/ 2147483647 h 1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196"/>
              <a:gd name="T188" fmla="*/ 391 w 391"/>
              <a:gd name="T189" fmla="*/ 196 h 1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196">
                <a:moveTo>
                  <a:pt x="91" y="42"/>
                </a:moveTo>
                <a:lnTo>
                  <a:pt x="98" y="41"/>
                </a:lnTo>
                <a:lnTo>
                  <a:pt x="99" y="41"/>
                </a:lnTo>
                <a:lnTo>
                  <a:pt x="111" y="40"/>
                </a:lnTo>
                <a:lnTo>
                  <a:pt x="119" y="37"/>
                </a:lnTo>
                <a:lnTo>
                  <a:pt x="159" y="30"/>
                </a:lnTo>
                <a:lnTo>
                  <a:pt x="162" y="30"/>
                </a:lnTo>
                <a:lnTo>
                  <a:pt x="162" y="29"/>
                </a:lnTo>
                <a:lnTo>
                  <a:pt x="165" y="29"/>
                </a:lnTo>
                <a:lnTo>
                  <a:pt x="174" y="27"/>
                </a:lnTo>
                <a:lnTo>
                  <a:pt x="183" y="24"/>
                </a:lnTo>
                <a:lnTo>
                  <a:pt x="195" y="23"/>
                </a:lnTo>
                <a:lnTo>
                  <a:pt x="201" y="22"/>
                </a:lnTo>
                <a:lnTo>
                  <a:pt x="206" y="20"/>
                </a:lnTo>
                <a:lnTo>
                  <a:pt x="208" y="20"/>
                </a:lnTo>
                <a:lnTo>
                  <a:pt x="217" y="17"/>
                </a:lnTo>
                <a:lnTo>
                  <a:pt x="222" y="16"/>
                </a:lnTo>
                <a:lnTo>
                  <a:pt x="231" y="15"/>
                </a:lnTo>
                <a:lnTo>
                  <a:pt x="234" y="13"/>
                </a:lnTo>
                <a:lnTo>
                  <a:pt x="238" y="13"/>
                </a:lnTo>
                <a:lnTo>
                  <a:pt x="241" y="13"/>
                </a:lnTo>
                <a:lnTo>
                  <a:pt x="260" y="8"/>
                </a:lnTo>
                <a:lnTo>
                  <a:pt x="262" y="8"/>
                </a:lnTo>
                <a:lnTo>
                  <a:pt x="270" y="6"/>
                </a:lnTo>
                <a:lnTo>
                  <a:pt x="281" y="4"/>
                </a:lnTo>
                <a:lnTo>
                  <a:pt x="291" y="1"/>
                </a:lnTo>
                <a:lnTo>
                  <a:pt x="298" y="0"/>
                </a:lnTo>
                <a:lnTo>
                  <a:pt x="298" y="6"/>
                </a:lnTo>
                <a:lnTo>
                  <a:pt x="299" y="8"/>
                </a:lnTo>
                <a:lnTo>
                  <a:pt x="308" y="37"/>
                </a:lnTo>
                <a:lnTo>
                  <a:pt x="308" y="40"/>
                </a:lnTo>
                <a:lnTo>
                  <a:pt x="310" y="45"/>
                </a:lnTo>
                <a:lnTo>
                  <a:pt x="310" y="47"/>
                </a:lnTo>
                <a:lnTo>
                  <a:pt x="310" y="49"/>
                </a:lnTo>
                <a:lnTo>
                  <a:pt x="312" y="49"/>
                </a:lnTo>
                <a:lnTo>
                  <a:pt x="312" y="51"/>
                </a:lnTo>
                <a:lnTo>
                  <a:pt x="315" y="58"/>
                </a:lnTo>
                <a:lnTo>
                  <a:pt x="315" y="59"/>
                </a:lnTo>
                <a:lnTo>
                  <a:pt x="315" y="60"/>
                </a:lnTo>
                <a:lnTo>
                  <a:pt x="319" y="76"/>
                </a:lnTo>
                <a:lnTo>
                  <a:pt x="324" y="94"/>
                </a:lnTo>
                <a:lnTo>
                  <a:pt x="326" y="100"/>
                </a:lnTo>
                <a:lnTo>
                  <a:pt x="330" y="112"/>
                </a:lnTo>
                <a:lnTo>
                  <a:pt x="330" y="114"/>
                </a:lnTo>
                <a:lnTo>
                  <a:pt x="331" y="118"/>
                </a:lnTo>
                <a:lnTo>
                  <a:pt x="331" y="121"/>
                </a:lnTo>
                <a:lnTo>
                  <a:pt x="335" y="132"/>
                </a:lnTo>
                <a:lnTo>
                  <a:pt x="351" y="130"/>
                </a:lnTo>
                <a:lnTo>
                  <a:pt x="365" y="127"/>
                </a:lnTo>
                <a:lnTo>
                  <a:pt x="374" y="124"/>
                </a:lnTo>
                <a:lnTo>
                  <a:pt x="381" y="123"/>
                </a:lnTo>
                <a:lnTo>
                  <a:pt x="388" y="121"/>
                </a:lnTo>
                <a:lnTo>
                  <a:pt x="390" y="130"/>
                </a:lnTo>
                <a:lnTo>
                  <a:pt x="383" y="170"/>
                </a:lnTo>
                <a:lnTo>
                  <a:pt x="370" y="175"/>
                </a:lnTo>
                <a:lnTo>
                  <a:pt x="365" y="177"/>
                </a:lnTo>
                <a:lnTo>
                  <a:pt x="352" y="181"/>
                </a:lnTo>
                <a:lnTo>
                  <a:pt x="351" y="186"/>
                </a:lnTo>
                <a:lnTo>
                  <a:pt x="342" y="186"/>
                </a:lnTo>
                <a:lnTo>
                  <a:pt x="331" y="195"/>
                </a:lnTo>
                <a:lnTo>
                  <a:pt x="331" y="171"/>
                </a:lnTo>
                <a:lnTo>
                  <a:pt x="321" y="172"/>
                </a:lnTo>
                <a:lnTo>
                  <a:pt x="327" y="160"/>
                </a:lnTo>
                <a:lnTo>
                  <a:pt x="321" y="157"/>
                </a:lnTo>
                <a:lnTo>
                  <a:pt x="320" y="157"/>
                </a:lnTo>
                <a:lnTo>
                  <a:pt x="320" y="160"/>
                </a:lnTo>
                <a:lnTo>
                  <a:pt x="315" y="156"/>
                </a:lnTo>
                <a:lnTo>
                  <a:pt x="312" y="149"/>
                </a:lnTo>
                <a:lnTo>
                  <a:pt x="312" y="161"/>
                </a:lnTo>
                <a:lnTo>
                  <a:pt x="301" y="164"/>
                </a:lnTo>
                <a:lnTo>
                  <a:pt x="294" y="159"/>
                </a:lnTo>
                <a:lnTo>
                  <a:pt x="281" y="141"/>
                </a:lnTo>
                <a:lnTo>
                  <a:pt x="288" y="136"/>
                </a:lnTo>
                <a:lnTo>
                  <a:pt x="283" y="125"/>
                </a:lnTo>
                <a:lnTo>
                  <a:pt x="294" y="123"/>
                </a:lnTo>
                <a:lnTo>
                  <a:pt x="284" y="113"/>
                </a:lnTo>
                <a:lnTo>
                  <a:pt x="277" y="121"/>
                </a:lnTo>
                <a:lnTo>
                  <a:pt x="276" y="113"/>
                </a:lnTo>
                <a:lnTo>
                  <a:pt x="284" y="100"/>
                </a:lnTo>
                <a:lnTo>
                  <a:pt x="278" y="91"/>
                </a:lnTo>
                <a:lnTo>
                  <a:pt x="278" y="95"/>
                </a:lnTo>
                <a:lnTo>
                  <a:pt x="273" y="100"/>
                </a:lnTo>
                <a:lnTo>
                  <a:pt x="272" y="81"/>
                </a:lnTo>
                <a:lnTo>
                  <a:pt x="277" y="87"/>
                </a:lnTo>
                <a:lnTo>
                  <a:pt x="284" y="84"/>
                </a:lnTo>
                <a:lnTo>
                  <a:pt x="283" y="73"/>
                </a:lnTo>
                <a:lnTo>
                  <a:pt x="274" y="71"/>
                </a:lnTo>
                <a:lnTo>
                  <a:pt x="272" y="63"/>
                </a:lnTo>
                <a:lnTo>
                  <a:pt x="278" y="45"/>
                </a:lnTo>
                <a:lnTo>
                  <a:pt x="288" y="41"/>
                </a:lnTo>
                <a:lnTo>
                  <a:pt x="284" y="20"/>
                </a:lnTo>
                <a:lnTo>
                  <a:pt x="278" y="24"/>
                </a:lnTo>
                <a:lnTo>
                  <a:pt x="277" y="38"/>
                </a:lnTo>
                <a:lnTo>
                  <a:pt x="269" y="47"/>
                </a:lnTo>
                <a:lnTo>
                  <a:pt x="267" y="53"/>
                </a:lnTo>
                <a:lnTo>
                  <a:pt x="262" y="49"/>
                </a:lnTo>
                <a:lnTo>
                  <a:pt x="260" y="55"/>
                </a:lnTo>
                <a:lnTo>
                  <a:pt x="260" y="60"/>
                </a:lnTo>
                <a:lnTo>
                  <a:pt x="249" y="67"/>
                </a:lnTo>
                <a:lnTo>
                  <a:pt x="259" y="74"/>
                </a:lnTo>
                <a:lnTo>
                  <a:pt x="263" y="88"/>
                </a:lnTo>
                <a:lnTo>
                  <a:pt x="258" y="116"/>
                </a:lnTo>
                <a:lnTo>
                  <a:pt x="260" y="121"/>
                </a:lnTo>
                <a:lnTo>
                  <a:pt x="267" y="143"/>
                </a:lnTo>
                <a:lnTo>
                  <a:pt x="280" y="154"/>
                </a:lnTo>
                <a:lnTo>
                  <a:pt x="278" y="161"/>
                </a:lnTo>
                <a:lnTo>
                  <a:pt x="284" y="161"/>
                </a:lnTo>
                <a:lnTo>
                  <a:pt x="283" y="167"/>
                </a:lnTo>
                <a:lnTo>
                  <a:pt x="291" y="179"/>
                </a:lnTo>
                <a:lnTo>
                  <a:pt x="294" y="189"/>
                </a:lnTo>
                <a:lnTo>
                  <a:pt x="283" y="181"/>
                </a:lnTo>
                <a:lnTo>
                  <a:pt x="280" y="185"/>
                </a:lnTo>
                <a:lnTo>
                  <a:pt x="265" y="174"/>
                </a:lnTo>
                <a:lnTo>
                  <a:pt x="249" y="177"/>
                </a:lnTo>
                <a:lnTo>
                  <a:pt x="244" y="168"/>
                </a:lnTo>
                <a:lnTo>
                  <a:pt x="242" y="174"/>
                </a:lnTo>
                <a:lnTo>
                  <a:pt x="238" y="172"/>
                </a:lnTo>
                <a:lnTo>
                  <a:pt x="229" y="160"/>
                </a:lnTo>
                <a:lnTo>
                  <a:pt x="219" y="163"/>
                </a:lnTo>
                <a:lnTo>
                  <a:pt x="216" y="167"/>
                </a:lnTo>
                <a:lnTo>
                  <a:pt x="210" y="168"/>
                </a:lnTo>
                <a:lnTo>
                  <a:pt x="206" y="153"/>
                </a:lnTo>
                <a:lnTo>
                  <a:pt x="213" y="139"/>
                </a:lnTo>
                <a:lnTo>
                  <a:pt x="212" y="135"/>
                </a:lnTo>
                <a:lnTo>
                  <a:pt x="213" y="134"/>
                </a:lnTo>
                <a:lnTo>
                  <a:pt x="216" y="131"/>
                </a:lnTo>
                <a:lnTo>
                  <a:pt x="219" y="125"/>
                </a:lnTo>
                <a:lnTo>
                  <a:pt x="217" y="123"/>
                </a:lnTo>
                <a:lnTo>
                  <a:pt x="217" y="121"/>
                </a:lnTo>
                <a:lnTo>
                  <a:pt x="222" y="114"/>
                </a:lnTo>
                <a:lnTo>
                  <a:pt x="226" y="107"/>
                </a:lnTo>
                <a:lnTo>
                  <a:pt x="216" y="100"/>
                </a:lnTo>
                <a:lnTo>
                  <a:pt x="210" y="102"/>
                </a:lnTo>
                <a:lnTo>
                  <a:pt x="210" y="105"/>
                </a:lnTo>
                <a:lnTo>
                  <a:pt x="208" y="107"/>
                </a:lnTo>
                <a:lnTo>
                  <a:pt x="205" y="105"/>
                </a:lnTo>
                <a:lnTo>
                  <a:pt x="195" y="103"/>
                </a:lnTo>
                <a:lnTo>
                  <a:pt x="195" y="99"/>
                </a:lnTo>
                <a:lnTo>
                  <a:pt x="188" y="98"/>
                </a:lnTo>
                <a:lnTo>
                  <a:pt x="184" y="98"/>
                </a:lnTo>
                <a:lnTo>
                  <a:pt x="170" y="94"/>
                </a:lnTo>
                <a:lnTo>
                  <a:pt x="174" y="82"/>
                </a:lnTo>
                <a:lnTo>
                  <a:pt x="170" y="80"/>
                </a:lnTo>
                <a:lnTo>
                  <a:pt x="158" y="76"/>
                </a:lnTo>
                <a:lnTo>
                  <a:pt x="154" y="74"/>
                </a:lnTo>
                <a:lnTo>
                  <a:pt x="151" y="76"/>
                </a:lnTo>
                <a:lnTo>
                  <a:pt x="148" y="74"/>
                </a:lnTo>
                <a:lnTo>
                  <a:pt x="145" y="66"/>
                </a:lnTo>
                <a:lnTo>
                  <a:pt x="138" y="59"/>
                </a:lnTo>
                <a:lnTo>
                  <a:pt x="131" y="47"/>
                </a:lnTo>
                <a:lnTo>
                  <a:pt x="122" y="51"/>
                </a:lnTo>
                <a:lnTo>
                  <a:pt x="119" y="49"/>
                </a:lnTo>
                <a:lnTo>
                  <a:pt x="109" y="44"/>
                </a:lnTo>
                <a:lnTo>
                  <a:pt x="99" y="52"/>
                </a:lnTo>
                <a:lnTo>
                  <a:pt x="94" y="52"/>
                </a:lnTo>
                <a:lnTo>
                  <a:pt x="91" y="53"/>
                </a:lnTo>
                <a:lnTo>
                  <a:pt x="91" y="56"/>
                </a:lnTo>
                <a:lnTo>
                  <a:pt x="86" y="67"/>
                </a:lnTo>
                <a:lnTo>
                  <a:pt x="83" y="67"/>
                </a:lnTo>
                <a:lnTo>
                  <a:pt x="72" y="67"/>
                </a:lnTo>
                <a:lnTo>
                  <a:pt x="69" y="67"/>
                </a:lnTo>
                <a:lnTo>
                  <a:pt x="56" y="60"/>
                </a:lnTo>
                <a:lnTo>
                  <a:pt x="43" y="81"/>
                </a:lnTo>
                <a:lnTo>
                  <a:pt x="38" y="80"/>
                </a:lnTo>
                <a:lnTo>
                  <a:pt x="29" y="94"/>
                </a:lnTo>
                <a:lnTo>
                  <a:pt x="24" y="96"/>
                </a:lnTo>
                <a:lnTo>
                  <a:pt x="23" y="99"/>
                </a:lnTo>
                <a:lnTo>
                  <a:pt x="16" y="107"/>
                </a:lnTo>
                <a:lnTo>
                  <a:pt x="9" y="116"/>
                </a:lnTo>
                <a:lnTo>
                  <a:pt x="2" y="81"/>
                </a:lnTo>
                <a:lnTo>
                  <a:pt x="0" y="60"/>
                </a:lnTo>
                <a:lnTo>
                  <a:pt x="2" y="60"/>
                </a:lnTo>
                <a:lnTo>
                  <a:pt x="5" y="59"/>
                </a:lnTo>
                <a:lnTo>
                  <a:pt x="6" y="59"/>
                </a:lnTo>
                <a:lnTo>
                  <a:pt x="31" y="55"/>
                </a:lnTo>
                <a:lnTo>
                  <a:pt x="34" y="53"/>
                </a:lnTo>
                <a:lnTo>
                  <a:pt x="45" y="52"/>
                </a:lnTo>
                <a:lnTo>
                  <a:pt x="48" y="51"/>
                </a:lnTo>
                <a:lnTo>
                  <a:pt x="49" y="51"/>
                </a:lnTo>
                <a:lnTo>
                  <a:pt x="54" y="51"/>
                </a:lnTo>
                <a:lnTo>
                  <a:pt x="76" y="47"/>
                </a:lnTo>
                <a:lnTo>
                  <a:pt x="79" y="45"/>
                </a:lnTo>
                <a:lnTo>
                  <a:pt x="88" y="44"/>
                </a:lnTo>
                <a:lnTo>
                  <a:pt x="91" y="4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6" name="Massachusetts" descr="Massachusetts," title="Massachusetts"/>
          <p:cNvSpPr>
            <a:spLocks/>
          </p:cNvSpPr>
          <p:nvPr/>
        </p:nvSpPr>
        <p:spPr bwMode="auto">
          <a:xfrm>
            <a:off x="7189788" y="2465388"/>
            <a:ext cx="458787" cy="233362"/>
          </a:xfrm>
          <a:custGeom>
            <a:avLst/>
            <a:gdLst>
              <a:gd name="T0" fmla="*/ 2147483647 w 290"/>
              <a:gd name="T1" fmla="*/ 2147483647 h 157"/>
              <a:gd name="T2" fmla="*/ 2147483647 w 290"/>
              <a:gd name="T3" fmla="*/ 2147483647 h 157"/>
              <a:gd name="T4" fmla="*/ 2147483647 w 290"/>
              <a:gd name="T5" fmla="*/ 2147483647 h 157"/>
              <a:gd name="T6" fmla="*/ 2147483647 w 290"/>
              <a:gd name="T7" fmla="*/ 2147483647 h 157"/>
              <a:gd name="T8" fmla="*/ 2147483647 w 290"/>
              <a:gd name="T9" fmla="*/ 2147483647 h 157"/>
              <a:gd name="T10" fmla="*/ 2147483647 w 290"/>
              <a:gd name="T11" fmla="*/ 2147483647 h 157"/>
              <a:gd name="T12" fmla="*/ 2147483647 w 290"/>
              <a:gd name="T13" fmla="*/ 2147483647 h 157"/>
              <a:gd name="T14" fmla="*/ 2147483647 w 290"/>
              <a:gd name="T15" fmla="*/ 2147483647 h 157"/>
              <a:gd name="T16" fmla="*/ 2147483647 w 290"/>
              <a:gd name="T17" fmla="*/ 2147483647 h 157"/>
              <a:gd name="T18" fmla="*/ 2147483647 w 290"/>
              <a:gd name="T19" fmla="*/ 2147483647 h 157"/>
              <a:gd name="T20" fmla="*/ 2147483647 w 290"/>
              <a:gd name="T21" fmla="*/ 2147483647 h 157"/>
              <a:gd name="T22" fmla="*/ 2147483647 w 290"/>
              <a:gd name="T23" fmla="*/ 2147483647 h 157"/>
              <a:gd name="T24" fmla="*/ 2147483647 w 290"/>
              <a:gd name="T25" fmla="*/ 2147483647 h 157"/>
              <a:gd name="T26" fmla="*/ 2147483647 w 290"/>
              <a:gd name="T27" fmla="*/ 2147483647 h 157"/>
              <a:gd name="T28" fmla="*/ 2147483647 w 290"/>
              <a:gd name="T29" fmla="*/ 2147483647 h 157"/>
              <a:gd name="T30" fmla="*/ 2147483647 w 290"/>
              <a:gd name="T31" fmla="*/ 2147483647 h 157"/>
              <a:gd name="T32" fmla="*/ 2147483647 w 290"/>
              <a:gd name="T33" fmla="*/ 2147483647 h 157"/>
              <a:gd name="T34" fmla="*/ 2147483647 w 290"/>
              <a:gd name="T35" fmla="*/ 2147483647 h 157"/>
              <a:gd name="T36" fmla="*/ 2147483647 w 290"/>
              <a:gd name="T37" fmla="*/ 2147483647 h 157"/>
              <a:gd name="T38" fmla="*/ 2147483647 w 290"/>
              <a:gd name="T39" fmla="*/ 2147483647 h 157"/>
              <a:gd name="T40" fmla="*/ 0 w 290"/>
              <a:gd name="T41" fmla="*/ 2147483647 h 157"/>
              <a:gd name="T42" fmla="*/ 2147483647 w 290"/>
              <a:gd name="T43" fmla="*/ 2147483647 h 157"/>
              <a:gd name="T44" fmla="*/ 2147483647 w 290"/>
              <a:gd name="T45" fmla="*/ 2147483647 h 157"/>
              <a:gd name="T46" fmla="*/ 2147483647 w 290"/>
              <a:gd name="T47" fmla="*/ 2147483647 h 157"/>
              <a:gd name="T48" fmla="*/ 2147483647 w 290"/>
              <a:gd name="T49" fmla="*/ 2147483647 h 157"/>
              <a:gd name="T50" fmla="*/ 2147483647 w 290"/>
              <a:gd name="T51" fmla="*/ 2147483647 h 157"/>
              <a:gd name="T52" fmla="*/ 2147483647 w 290"/>
              <a:gd name="T53" fmla="*/ 2147483647 h 157"/>
              <a:gd name="T54" fmla="*/ 2147483647 w 290"/>
              <a:gd name="T55" fmla="*/ 2147483647 h 157"/>
              <a:gd name="T56" fmla="*/ 2147483647 w 290"/>
              <a:gd name="T57" fmla="*/ 2147483647 h 157"/>
              <a:gd name="T58" fmla="*/ 2147483647 w 290"/>
              <a:gd name="T59" fmla="*/ 2147483647 h 157"/>
              <a:gd name="T60" fmla="*/ 2147483647 w 290"/>
              <a:gd name="T61" fmla="*/ 2147483647 h 157"/>
              <a:gd name="T62" fmla="*/ 2147483647 w 290"/>
              <a:gd name="T63" fmla="*/ 2147483647 h 157"/>
              <a:gd name="T64" fmla="*/ 2147483647 w 290"/>
              <a:gd name="T65" fmla="*/ 2147483647 h 157"/>
              <a:gd name="T66" fmla="*/ 2147483647 w 290"/>
              <a:gd name="T67" fmla="*/ 2147483647 h 157"/>
              <a:gd name="T68" fmla="*/ 2147483647 w 290"/>
              <a:gd name="T69" fmla="*/ 2147483647 h 157"/>
              <a:gd name="T70" fmla="*/ 2147483647 w 290"/>
              <a:gd name="T71" fmla="*/ 2147483647 h 157"/>
              <a:gd name="T72" fmla="*/ 2147483647 w 290"/>
              <a:gd name="T73" fmla="*/ 2147483647 h 157"/>
              <a:gd name="T74" fmla="*/ 2147483647 w 290"/>
              <a:gd name="T75" fmla="*/ 2147483647 h 157"/>
              <a:gd name="T76" fmla="*/ 2147483647 w 290"/>
              <a:gd name="T77" fmla="*/ 2147483647 h 157"/>
              <a:gd name="T78" fmla="*/ 2147483647 w 290"/>
              <a:gd name="T79" fmla="*/ 2147483647 h 157"/>
              <a:gd name="T80" fmla="*/ 2147483647 w 290"/>
              <a:gd name="T81" fmla="*/ 2147483647 h 157"/>
              <a:gd name="T82" fmla="*/ 2147483647 w 290"/>
              <a:gd name="T83" fmla="*/ 2147483647 h 157"/>
              <a:gd name="T84" fmla="*/ 2147483647 w 290"/>
              <a:gd name="T85" fmla="*/ 2147483647 h 157"/>
              <a:gd name="T86" fmla="*/ 2147483647 w 290"/>
              <a:gd name="T87" fmla="*/ 2147483647 h 157"/>
              <a:gd name="T88" fmla="*/ 2147483647 w 290"/>
              <a:gd name="T89" fmla="*/ 2147483647 h 157"/>
              <a:gd name="T90" fmla="*/ 2147483647 w 290"/>
              <a:gd name="T91" fmla="*/ 2147483647 h 157"/>
              <a:gd name="T92" fmla="*/ 2147483647 w 290"/>
              <a:gd name="T93" fmla="*/ 2147483647 h 157"/>
              <a:gd name="T94" fmla="*/ 2147483647 w 290"/>
              <a:gd name="T95" fmla="*/ 2147483647 h 157"/>
              <a:gd name="T96" fmla="*/ 2147483647 w 290"/>
              <a:gd name="T97" fmla="*/ 2147483647 h 157"/>
              <a:gd name="T98" fmla="*/ 2147483647 w 290"/>
              <a:gd name="T99" fmla="*/ 2147483647 h 157"/>
              <a:gd name="T100" fmla="*/ 2147483647 w 290"/>
              <a:gd name="T101" fmla="*/ 2147483647 h 157"/>
              <a:gd name="T102" fmla="*/ 2147483647 w 290"/>
              <a:gd name="T103" fmla="*/ 2147483647 h 157"/>
              <a:gd name="T104" fmla="*/ 2147483647 w 290"/>
              <a:gd name="T105" fmla="*/ 2147483647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57"/>
              <a:gd name="T161" fmla="*/ 290 w 290"/>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57">
                <a:moveTo>
                  <a:pt x="230" y="121"/>
                </a:moveTo>
                <a:lnTo>
                  <a:pt x="226" y="125"/>
                </a:lnTo>
                <a:lnTo>
                  <a:pt x="220" y="132"/>
                </a:lnTo>
                <a:lnTo>
                  <a:pt x="216" y="132"/>
                </a:lnTo>
                <a:lnTo>
                  <a:pt x="213" y="144"/>
                </a:lnTo>
                <a:lnTo>
                  <a:pt x="208" y="150"/>
                </a:lnTo>
                <a:lnTo>
                  <a:pt x="201" y="150"/>
                </a:lnTo>
                <a:lnTo>
                  <a:pt x="198" y="140"/>
                </a:lnTo>
                <a:lnTo>
                  <a:pt x="197" y="133"/>
                </a:lnTo>
                <a:lnTo>
                  <a:pt x="190" y="132"/>
                </a:lnTo>
                <a:lnTo>
                  <a:pt x="184" y="128"/>
                </a:lnTo>
                <a:lnTo>
                  <a:pt x="183" y="126"/>
                </a:lnTo>
                <a:lnTo>
                  <a:pt x="177" y="125"/>
                </a:lnTo>
                <a:lnTo>
                  <a:pt x="173" y="112"/>
                </a:lnTo>
                <a:lnTo>
                  <a:pt x="170" y="114"/>
                </a:lnTo>
                <a:lnTo>
                  <a:pt x="168" y="104"/>
                </a:lnTo>
                <a:lnTo>
                  <a:pt x="166" y="101"/>
                </a:lnTo>
                <a:lnTo>
                  <a:pt x="162" y="103"/>
                </a:lnTo>
                <a:lnTo>
                  <a:pt x="158" y="104"/>
                </a:lnTo>
                <a:lnTo>
                  <a:pt x="154" y="104"/>
                </a:lnTo>
                <a:lnTo>
                  <a:pt x="137" y="110"/>
                </a:lnTo>
                <a:lnTo>
                  <a:pt x="134" y="111"/>
                </a:lnTo>
                <a:lnTo>
                  <a:pt x="134" y="108"/>
                </a:lnTo>
                <a:lnTo>
                  <a:pt x="113" y="114"/>
                </a:lnTo>
                <a:lnTo>
                  <a:pt x="111" y="115"/>
                </a:lnTo>
                <a:lnTo>
                  <a:pt x="109" y="115"/>
                </a:lnTo>
                <a:lnTo>
                  <a:pt x="108" y="115"/>
                </a:lnTo>
                <a:lnTo>
                  <a:pt x="94" y="118"/>
                </a:lnTo>
                <a:lnTo>
                  <a:pt x="90" y="119"/>
                </a:lnTo>
                <a:lnTo>
                  <a:pt x="79" y="122"/>
                </a:lnTo>
                <a:lnTo>
                  <a:pt x="55" y="132"/>
                </a:lnTo>
                <a:lnTo>
                  <a:pt x="55" y="128"/>
                </a:lnTo>
                <a:lnTo>
                  <a:pt x="40" y="132"/>
                </a:lnTo>
                <a:lnTo>
                  <a:pt x="37" y="132"/>
                </a:lnTo>
                <a:lnTo>
                  <a:pt x="11" y="137"/>
                </a:lnTo>
                <a:lnTo>
                  <a:pt x="5" y="139"/>
                </a:lnTo>
                <a:lnTo>
                  <a:pt x="2" y="139"/>
                </a:lnTo>
                <a:lnTo>
                  <a:pt x="1" y="139"/>
                </a:lnTo>
                <a:lnTo>
                  <a:pt x="0" y="136"/>
                </a:lnTo>
                <a:lnTo>
                  <a:pt x="0" y="132"/>
                </a:lnTo>
                <a:lnTo>
                  <a:pt x="1" y="89"/>
                </a:lnTo>
                <a:lnTo>
                  <a:pt x="1" y="75"/>
                </a:lnTo>
                <a:lnTo>
                  <a:pt x="1" y="69"/>
                </a:lnTo>
                <a:lnTo>
                  <a:pt x="1" y="61"/>
                </a:lnTo>
                <a:lnTo>
                  <a:pt x="16" y="58"/>
                </a:lnTo>
                <a:lnTo>
                  <a:pt x="19" y="58"/>
                </a:lnTo>
                <a:lnTo>
                  <a:pt x="20" y="58"/>
                </a:lnTo>
                <a:lnTo>
                  <a:pt x="20" y="57"/>
                </a:lnTo>
                <a:lnTo>
                  <a:pt x="22" y="57"/>
                </a:lnTo>
                <a:lnTo>
                  <a:pt x="27" y="57"/>
                </a:lnTo>
                <a:lnTo>
                  <a:pt x="41" y="52"/>
                </a:lnTo>
                <a:lnTo>
                  <a:pt x="61" y="50"/>
                </a:lnTo>
                <a:lnTo>
                  <a:pt x="63" y="48"/>
                </a:lnTo>
                <a:lnTo>
                  <a:pt x="70" y="47"/>
                </a:lnTo>
                <a:lnTo>
                  <a:pt x="72" y="47"/>
                </a:lnTo>
                <a:lnTo>
                  <a:pt x="77" y="44"/>
                </a:lnTo>
                <a:lnTo>
                  <a:pt x="94" y="41"/>
                </a:lnTo>
                <a:lnTo>
                  <a:pt x="102" y="40"/>
                </a:lnTo>
                <a:lnTo>
                  <a:pt x="105" y="39"/>
                </a:lnTo>
                <a:lnTo>
                  <a:pt x="106" y="39"/>
                </a:lnTo>
                <a:lnTo>
                  <a:pt x="154" y="27"/>
                </a:lnTo>
                <a:lnTo>
                  <a:pt x="155" y="23"/>
                </a:lnTo>
                <a:lnTo>
                  <a:pt x="157" y="23"/>
                </a:lnTo>
                <a:lnTo>
                  <a:pt x="157" y="22"/>
                </a:lnTo>
                <a:lnTo>
                  <a:pt x="168" y="11"/>
                </a:lnTo>
                <a:lnTo>
                  <a:pt x="169" y="5"/>
                </a:lnTo>
                <a:lnTo>
                  <a:pt x="186" y="0"/>
                </a:lnTo>
                <a:lnTo>
                  <a:pt x="197" y="18"/>
                </a:lnTo>
                <a:lnTo>
                  <a:pt x="207" y="15"/>
                </a:lnTo>
                <a:lnTo>
                  <a:pt x="208" y="23"/>
                </a:lnTo>
                <a:lnTo>
                  <a:pt x="198" y="30"/>
                </a:lnTo>
                <a:lnTo>
                  <a:pt x="190" y="50"/>
                </a:lnTo>
                <a:lnTo>
                  <a:pt x="187" y="47"/>
                </a:lnTo>
                <a:lnTo>
                  <a:pt x="187" y="54"/>
                </a:lnTo>
                <a:lnTo>
                  <a:pt x="188" y="54"/>
                </a:lnTo>
                <a:lnTo>
                  <a:pt x="194" y="61"/>
                </a:lnTo>
                <a:lnTo>
                  <a:pt x="202" y="64"/>
                </a:lnTo>
                <a:lnTo>
                  <a:pt x="207" y="64"/>
                </a:lnTo>
                <a:lnTo>
                  <a:pt x="227" y="86"/>
                </a:lnTo>
                <a:lnTo>
                  <a:pt x="220" y="89"/>
                </a:lnTo>
                <a:lnTo>
                  <a:pt x="227" y="93"/>
                </a:lnTo>
                <a:lnTo>
                  <a:pt x="230" y="91"/>
                </a:lnTo>
                <a:lnTo>
                  <a:pt x="237" y="105"/>
                </a:lnTo>
                <a:lnTo>
                  <a:pt x="243" y="108"/>
                </a:lnTo>
                <a:lnTo>
                  <a:pt x="262" y="108"/>
                </a:lnTo>
                <a:lnTo>
                  <a:pt x="277" y="97"/>
                </a:lnTo>
                <a:lnTo>
                  <a:pt x="276" y="87"/>
                </a:lnTo>
                <a:lnTo>
                  <a:pt x="272" y="87"/>
                </a:lnTo>
                <a:lnTo>
                  <a:pt x="262" y="68"/>
                </a:lnTo>
                <a:lnTo>
                  <a:pt x="273" y="75"/>
                </a:lnTo>
                <a:lnTo>
                  <a:pt x="289" y="105"/>
                </a:lnTo>
                <a:lnTo>
                  <a:pt x="287" y="121"/>
                </a:lnTo>
                <a:lnTo>
                  <a:pt x="286" y="110"/>
                </a:lnTo>
                <a:lnTo>
                  <a:pt x="283" y="108"/>
                </a:lnTo>
                <a:lnTo>
                  <a:pt x="257" y="122"/>
                </a:lnTo>
                <a:lnTo>
                  <a:pt x="248" y="132"/>
                </a:lnTo>
                <a:lnTo>
                  <a:pt x="238" y="135"/>
                </a:lnTo>
                <a:lnTo>
                  <a:pt x="236" y="139"/>
                </a:lnTo>
                <a:lnTo>
                  <a:pt x="218" y="156"/>
                </a:lnTo>
                <a:lnTo>
                  <a:pt x="218" y="151"/>
                </a:lnTo>
                <a:lnTo>
                  <a:pt x="234" y="139"/>
                </a:lnTo>
                <a:lnTo>
                  <a:pt x="234" y="126"/>
                </a:lnTo>
                <a:lnTo>
                  <a:pt x="232" y="121"/>
                </a:lnTo>
                <a:lnTo>
                  <a:pt x="230"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22" name="Michigan" descr="Michigan" title="Michigan"/>
          <p:cNvGrpSpPr/>
          <p:nvPr/>
        </p:nvGrpSpPr>
        <p:grpSpPr>
          <a:xfrm>
            <a:off x="5033963" y="2028825"/>
            <a:ext cx="1035050" cy="965200"/>
            <a:chOff x="5033963" y="2028825"/>
            <a:chExt cx="1035050" cy="965200"/>
          </a:xfrm>
        </p:grpSpPr>
        <p:sp>
          <p:nvSpPr>
            <p:cNvPr id="4144" name="Michigan" descr="Michigan," title="Michigan"/>
            <p:cNvSpPr>
              <a:spLocks/>
            </p:cNvSpPr>
            <p:nvPr/>
          </p:nvSpPr>
          <p:spPr bwMode="auto">
            <a:xfrm>
              <a:off x="5540375" y="2324100"/>
              <a:ext cx="528638" cy="669925"/>
            </a:xfrm>
            <a:custGeom>
              <a:avLst/>
              <a:gdLst>
                <a:gd name="T0" fmla="*/ 2147483647 w 335"/>
                <a:gd name="T1" fmla="*/ 2147483647 h 455"/>
                <a:gd name="T2" fmla="*/ 2147483647 w 335"/>
                <a:gd name="T3" fmla="*/ 2147483647 h 455"/>
                <a:gd name="T4" fmla="*/ 2147483647 w 335"/>
                <a:gd name="T5" fmla="*/ 2147483647 h 455"/>
                <a:gd name="T6" fmla="*/ 2147483647 w 335"/>
                <a:gd name="T7" fmla="*/ 2147483647 h 455"/>
                <a:gd name="T8" fmla="*/ 2147483647 w 335"/>
                <a:gd name="T9" fmla="*/ 2147483647 h 455"/>
                <a:gd name="T10" fmla="*/ 2147483647 w 335"/>
                <a:gd name="T11" fmla="*/ 2147483647 h 455"/>
                <a:gd name="T12" fmla="*/ 2147483647 w 335"/>
                <a:gd name="T13" fmla="*/ 2147483647 h 455"/>
                <a:gd name="T14" fmla="*/ 2147483647 w 335"/>
                <a:gd name="T15" fmla="*/ 2147483647 h 455"/>
                <a:gd name="T16" fmla="*/ 2147483647 w 335"/>
                <a:gd name="T17" fmla="*/ 2147483647 h 455"/>
                <a:gd name="T18" fmla="*/ 2147483647 w 335"/>
                <a:gd name="T19" fmla="*/ 2147483647 h 455"/>
                <a:gd name="T20" fmla="*/ 2147483647 w 335"/>
                <a:gd name="T21" fmla="*/ 2147483647 h 455"/>
                <a:gd name="T22" fmla="*/ 2147483647 w 335"/>
                <a:gd name="T23" fmla="*/ 2147483647 h 455"/>
                <a:gd name="T24" fmla="*/ 2147483647 w 335"/>
                <a:gd name="T25" fmla="*/ 2147483647 h 455"/>
                <a:gd name="T26" fmla="*/ 2147483647 w 335"/>
                <a:gd name="T27" fmla="*/ 2147483647 h 455"/>
                <a:gd name="T28" fmla="*/ 2147483647 w 335"/>
                <a:gd name="T29" fmla="*/ 2147483647 h 455"/>
                <a:gd name="T30" fmla="*/ 2147483647 w 335"/>
                <a:gd name="T31" fmla="*/ 2147483647 h 455"/>
                <a:gd name="T32" fmla="*/ 2147483647 w 335"/>
                <a:gd name="T33" fmla="*/ 2147483647 h 455"/>
                <a:gd name="T34" fmla="*/ 2147483647 w 335"/>
                <a:gd name="T35" fmla="*/ 2147483647 h 455"/>
                <a:gd name="T36" fmla="*/ 2147483647 w 335"/>
                <a:gd name="T37" fmla="*/ 2147483647 h 455"/>
                <a:gd name="T38" fmla="*/ 2147483647 w 335"/>
                <a:gd name="T39" fmla="*/ 2147483647 h 455"/>
                <a:gd name="T40" fmla="*/ 2147483647 w 335"/>
                <a:gd name="T41" fmla="*/ 2147483647 h 455"/>
                <a:gd name="T42" fmla="*/ 2147483647 w 335"/>
                <a:gd name="T43" fmla="*/ 2147483647 h 455"/>
                <a:gd name="T44" fmla="*/ 2147483647 w 335"/>
                <a:gd name="T45" fmla="*/ 2147483647 h 455"/>
                <a:gd name="T46" fmla="*/ 2147483647 w 335"/>
                <a:gd name="T47" fmla="*/ 2147483647 h 455"/>
                <a:gd name="T48" fmla="*/ 2147483647 w 335"/>
                <a:gd name="T49" fmla="*/ 2147483647 h 455"/>
                <a:gd name="T50" fmla="*/ 2147483647 w 335"/>
                <a:gd name="T51" fmla="*/ 2147483647 h 455"/>
                <a:gd name="T52" fmla="*/ 2147483647 w 335"/>
                <a:gd name="T53" fmla="*/ 2147483647 h 455"/>
                <a:gd name="T54" fmla="*/ 2147483647 w 335"/>
                <a:gd name="T55" fmla="*/ 2147483647 h 455"/>
                <a:gd name="T56" fmla="*/ 2147483647 w 335"/>
                <a:gd name="T57" fmla="*/ 2147483647 h 455"/>
                <a:gd name="T58" fmla="*/ 2147483647 w 335"/>
                <a:gd name="T59" fmla="*/ 2147483647 h 455"/>
                <a:gd name="T60" fmla="*/ 2147483647 w 335"/>
                <a:gd name="T61" fmla="*/ 2147483647 h 455"/>
                <a:gd name="T62" fmla="*/ 2147483647 w 335"/>
                <a:gd name="T63" fmla="*/ 2147483647 h 455"/>
                <a:gd name="T64" fmla="*/ 2147483647 w 335"/>
                <a:gd name="T65" fmla="*/ 2147483647 h 455"/>
                <a:gd name="T66" fmla="*/ 2147483647 w 335"/>
                <a:gd name="T67" fmla="*/ 2147483647 h 455"/>
                <a:gd name="T68" fmla="*/ 2147483647 w 335"/>
                <a:gd name="T69" fmla="*/ 2147483647 h 455"/>
                <a:gd name="T70" fmla="*/ 2147483647 w 335"/>
                <a:gd name="T71" fmla="*/ 2147483647 h 455"/>
                <a:gd name="T72" fmla="*/ 2147483647 w 335"/>
                <a:gd name="T73" fmla="*/ 2147483647 h 455"/>
                <a:gd name="T74" fmla="*/ 2147483647 w 335"/>
                <a:gd name="T75" fmla="*/ 2147483647 h 455"/>
                <a:gd name="T76" fmla="*/ 2147483647 w 335"/>
                <a:gd name="T77" fmla="*/ 2147483647 h 455"/>
                <a:gd name="T78" fmla="*/ 2147483647 w 335"/>
                <a:gd name="T79" fmla="*/ 2147483647 h 455"/>
                <a:gd name="T80" fmla="*/ 2147483647 w 335"/>
                <a:gd name="T81" fmla="*/ 0 h 455"/>
                <a:gd name="T82" fmla="*/ 2147483647 w 335"/>
                <a:gd name="T83" fmla="*/ 2147483647 h 455"/>
                <a:gd name="T84" fmla="*/ 2147483647 w 335"/>
                <a:gd name="T85" fmla="*/ 2147483647 h 455"/>
                <a:gd name="T86" fmla="*/ 2147483647 w 335"/>
                <a:gd name="T87" fmla="*/ 2147483647 h 455"/>
                <a:gd name="T88" fmla="*/ 2147483647 w 335"/>
                <a:gd name="T89" fmla="*/ 2147483647 h 455"/>
                <a:gd name="T90" fmla="*/ 2147483647 w 335"/>
                <a:gd name="T91" fmla="*/ 2147483647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5"/>
                <a:gd name="T139" fmla="*/ 0 h 455"/>
                <a:gd name="T140" fmla="*/ 335 w 335"/>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5" h="455">
                  <a:moveTo>
                    <a:pt x="238" y="121"/>
                  </a:moveTo>
                  <a:lnTo>
                    <a:pt x="228" y="149"/>
                  </a:lnTo>
                  <a:lnTo>
                    <a:pt x="225" y="153"/>
                  </a:lnTo>
                  <a:lnTo>
                    <a:pt x="224" y="161"/>
                  </a:lnTo>
                  <a:lnTo>
                    <a:pt x="225" y="167"/>
                  </a:lnTo>
                  <a:lnTo>
                    <a:pt x="221" y="174"/>
                  </a:lnTo>
                  <a:lnTo>
                    <a:pt x="212" y="183"/>
                  </a:lnTo>
                  <a:lnTo>
                    <a:pt x="203" y="188"/>
                  </a:lnTo>
                  <a:lnTo>
                    <a:pt x="202" y="193"/>
                  </a:lnTo>
                  <a:lnTo>
                    <a:pt x="202" y="211"/>
                  </a:lnTo>
                  <a:lnTo>
                    <a:pt x="209" y="220"/>
                  </a:lnTo>
                  <a:lnTo>
                    <a:pt x="223" y="224"/>
                  </a:lnTo>
                  <a:lnTo>
                    <a:pt x="228" y="221"/>
                  </a:lnTo>
                  <a:lnTo>
                    <a:pt x="236" y="210"/>
                  </a:lnTo>
                  <a:lnTo>
                    <a:pt x="238" y="207"/>
                  </a:lnTo>
                  <a:lnTo>
                    <a:pt x="243" y="193"/>
                  </a:lnTo>
                  <a:lnTo>
                    <a:pt x="248" y="190"/>
                  </a:lnTo>
                  <a:lnTo>
                    <a:pt x="242" y="186"/>
                  </a:lnTo>
                  <a:lnTo>
                    <a:pt x="249" y="183"/>
                  </a:lnTo>
                  <a:lnTo>
                    <a:pt x="252" y="178"/>
                  </a:lnTo>
                  <a:lnTo>
                    <a:pt x="261" y="174"/>
                  </a:lnTo>
                  <a:lnTo>
                    <a:pt x="271" y="164"/>
                  </a:lnTo>
                  <a:lnTo>
                    <a:pt x="275" y="164"/>
                  </a:lnTo>
                  <a:lnTo>
                    <a:pt x="289" y="169"/>
                  </a:lnTo>
                  <a:lnTo>
                    <a:pt x="297" y="182"/>
                  </a:lnTo>
                  <a:lnTo>
                    <a:pt x="306" y="201"/>
                  </a:lnTo>
                  <a:lnTo>
                    <a:pt x="317" y="235"/>
                  </a:lnTo>
                  <a:lnTo>
                    <a:pt x="320" y="247"/>
                  </a:lnTo>
                  <a:lnTo>
                    <a:pt x="322" y="257"/>
                  </a:lnTo>
                  <a:lnTo>
                    <a:pt x="334" y="275"/>
                  </a:lnTo>
                  <a:lnTo>
                    <a:pt x="331" y="314"/>
                  </a:lnTo>
                  <a:lnTo>
                    <a:pt x="318" y="328"/>
                  </a:lnTo>
                  <a:lnTo>
                    <a:pt x="317" y="317"/>
                  </a:lnTo>
                  <a:lnTo>
                    <a:pt x="321" y="311"/>
                  </a:lnTo>
                  <a:lnTo>
                    <a:pt x="313" y="311"/>
                  </a:lnTo>
                  <a:lnTo>
                    <a:pt x="307" y="318"/>
                  </a:lnTo>
                  <a:lnTo>
                    <a:pt x="304" y="332"/>
                  </a:lnTo>
                  <a:lnTo>
                    <a:pt x="306" y="338"/>
                  </a:lnTo>
                  <a:lnTo>
                    <a:pt x="303" y="349"/>
                  </a:lnTo>
                  <a:lnTo>
                    <a:pt x="297" y="352"/>
                  </a:lnTo>
                  <a:lnTo>
                    <a:pt x="289" y="364"/>
                  </a:lnTo>
                  <a:lnTo>
                    <a:pt x="288" y="388"/>
                  </a:lnTo>
                  <a:lnTo>
                    <a:pt x="275" y="406"/>
                  </a:lnTo>
                  <a:lnTo>
                    <a:pt x="274" y="421"/>
                  </a:lnTo>
                  <a:lnTo>
                    <a:pt x="271" y="423"/>
                  </a:lnTo>
                  <a:lnTo>
                    <a:pt x="263" y="424"/>
                  </a:lnTo>
                  <a:lnTo>
                    <a:pt x="259" y="424"/>
                  </a:lnTo>
                  <a:lnTo>
                    <a:pt x="246" y="427"/>
                  </a:lnTo>
                  <a:lnTo>
                    <a:pt x="238" y="428"/>
                  </a:lnTo>
                  <a:lnTo>
                    <a:pt x="213" y="433"/>
                  </a:lnTo>
                  <a:lnTo>
                    <a:pt x="199" y="435"/>
                  </a:lnTo>
                  <a:lnTo>
                    <a:pt x="196" y="435"/>
                  </a:lnTo>
                  <a:lnTo>
                    <a:pt x="189" y="437"/>
                  </a:lnTo>
                  <a:lnTo>
                    <a:pt x="169" y="440"/>
                  </a:lnTo>
                  <a:lnTo>
                    <a:pt x="164" y="441"/>
                  </a:lnTo>
                  <a:lnTo>
                    <a:pt x="163" y="434"/>
                  </a:lnTo>
                  <a:lnTo>
                    <a:pt x="162" y="435"/>
                  </a:lnTo>
                  <a:lnTo>
                    <a:pt x="148" y="437"/>
                  </a:lnTo>
                  <a:lnTo>
                    <a:pt x="138" y="438"/>
                  </a:lnTo>
                  <a:lnTo>
                    <a:pt x="133" y="438"/>
                  </a:lnTo>
                  <a:lnTo>
                    <a:pt x="130" y="438"/>
                  </a:lnTo>
                  <a:lnTo>
                    <a:pt x="128" y="440"/>
                  </a:lnTo>
                  <a:lnTo>
                    <a:pt x="124" y="440"/>
                  </a:lnTo>
                  <a:lnTo>
                    <a:pt x="119" y="440"/>
                  </a:lnTo>
                  <a:lnTo>
                    <a:pt x="108" y="442"/>
                  </a:lnTo>
                  <a:lnTo>
                    <a:pt x="95" y="442"/>
                  </a:lnTo>
                  <a:lnTo>
                    <a:pt x="88" y="444"/>
                  </a:lnTo>
                  <a:lnTo>
                    <a:pt x="69" y="447"/>
                  </a:lnTo>
                  <a:lnTo>
                    <a:pt x="63" y="447"/>
                  </a:lnTo>
                  <a:lnTo>
                    <a:pt x="49" y="448"/>
                  </a:lnTo>
                  <a:lnTo>
                    <a:pt x="48" y="449"/>
                  </a:lnTo>
                  <a:lnTo>
                    <a:pt x="38" y="449"/>
                  </a:lnTo>
                  <a:lnTo>
                    <a:pt x="26" y="452"/>
                  </a:lnTo>
                  <a:lnTo>
                    <a:pt x="19" y="452"/>
                  </a:lnTo>
                  <a:lnTo>
                    <a:pt x="9" y="454"/>
                  </a:lnTo>
                  <a:lnTo>
                    <a:pt x="2" y="454"/>
                  </a:lnTo>
                  <a:lnTo>
                    <a:pt x="13" y="442"/>
                  </a:lnTo>
                  <a:lnTo>
                    <a:pt x="24" y="416"/>
                  </a:lnTo>
                  <a:lnTo>
                    <a:pt x="33" y="396"/>
                  </a:lnTo>
                  <a:lnTo>
                    <a:pt x="37" y="377"/>
                  </a:lnTo>
                  <a:lnTo>
                    <a:pt x="40" y="341"/>
                  </a:lnTo>
                  <a:lnTo>
                    <a:pt x="38" y="339"/>
                  </a:lnTo>
                  <a:lnTo>
                    <a:pt x="34" y="314"/>
                  </a:lnTo>
                  <a:lnTo>
                    <a:pt x="29" y="302"/>
                  </a:lnTo>
                  <a:lnTo>
                    <a:pt x="11" y="267"/>
                  </a:lnTo>
                  <a:lnTo>
                    <a:pt x="11" y="265"/>
                  </a:lnTo>
                  <a:lnTo>
                    <a:pt x="4" y="239"/>
                  </a:lnTo>
                  <a:lnTo>
                    <a:pt x="6" y="238"/>
                  </a:lnTo>
                  <a:lnTo>
                    <a:pt x="8" y="228"/>
                  </a:lnTo>
                  <a:lnTo>
                    <a:pt x="2" y="208"/>
                  </a:lnTo>
                  <a:lnTo>
                    <a:pt x="0" y="204"/>
                  </a:lnTo>
                  <a:lnTo>
                    <a:pt x="6" y="188"/>
                  </a:lnTo>
                  <a:lnTo>
                    <a:pt x="15" y="167"/>
                  </a:lnTo>
                  <a:lnTo>
                    <a:pt x="15" y="158"/>
                  </a:lnTo>
                  <a:lnTo>
                    <a:pt x="15" y="150"/>
                  </a:lnTo>
                  <a:lnTo>
                    <a:pt x="15" y="146"/>
                  </a:lnTo>
                  <a:lnTo>
                    <a:pt x="11" y="133"/>
                  </a:lnTo>
                  <a:lnTo>
                    <a:pt x="23" y="123"/>
                  </a:lnTo>
                  <a:lnTo>
                    <a:pt x="23" y="121"/>
                  </a:lnTo>
                  <a:lnTo>
                    <a:pt x="23" y="107"/>
                  </a:lnTo>
                  <a:lnTo>
                    <a:pt x="29" y="107"/>
                  </a:lnTo>
                  <a:lnTo>
                    <a:pt x="44" y="94"/>
                  </a:lnTo>
                  <a:lnTo>
                    <a:pt x="59" y="76"/>
                  </a:lnTo>
                  <a:lnTo>
                    <a:pt x="54" y="93"/>
                  </a:lnTo>
                  <a:lnTo>
                    <a:pt x="56" y="116"/>
                  </a:lnTo>
                  <a:lnTo>
                    <a:pt x="63" y="94"/>
                  </a:lnTo>
                  <a:lnTo>
                    <a:pt x="66" y="107"/>
                  </a:lnTo>
                  <a:lnTo>
                    <a:pt x="63" y="119"/>
                  </a:lnTo>
                  <a:lnTo>
                    <a:pt x="66" y="119"/>
                  </a:lnTo>
                  <a:lnTo>
                    <a:pt x="70" y="105"/>
                  </a:lnTo>
                  <a:lnTo>
                    <a:pt x="73" y="90"/>
                  </a:lnTo>
                  <a:lnTo>
                    <a:pt x="70" y="68"/>
                  </a:lnTo>
                  <a:lnTo>
                    <a:pt x="70" y="64"/>
                  </a:lnTo>
                  <a:lnTo>
                    <a:pt x="78" y="52"/>
                  </a:lnTo>
                  <a:lnTo>
                    <a:pt x="90" y="48"/>
                  </a:lnTo>
                  <a:lnTo>
                    <a:pt x="97" y="47"/>
                  </a:lnTo>
                  <a:lnTo>
                    <a:pt x="97" y="40"/>
                  </a:lnTo>
                  <a:lnTo>
                    <a:pt x="88" y="33"/>
                  </a:lnTo>
                  <a:lnTo>
                    <a:pt x="88" y="19"/>
                  </a:lnTo>
                  <a:lnTo>
                    <a:pt x="92" y="16"/>
                  </a:lnTo>
                  <a:lnTo>
                    <a:pt x="92" y="5"/>
                  </a:lnTo>
                  <a:lnTo>
                    <a:pt x="108" y="4"/>
                  </a:lnTo>
                  <a:lnTo>
                    <a:pt x="112" y="0"/>
                  </a:lnTo>
                  <a:lnTo>
                    <a:pt x="116" y="2"/>
                  </a:lnTo>
                  <a:lnTo>
                    <a:pt x="131" y="9"/>
                  </a:lnTo>
                  <a:lnTo>
                    <a:pt x="155" y="12"/>
                  </a:lnTo>
                  <a:lnTo>
                    <a:pt x="163" y="23"/>
                  </a:lnTo>
                  <a:lnTo>
                    <a:pt x="181" y="26"/>
                  </a:lnTo>
                  <a:lnTo>
                    <a:pt x="199" y="33"/>
                  </a:lnTo>
                  <a:lnTo>
                    <a:pt x="212" y="33"/>
                  </a:lnTo>
                  <a:lnTo>
                    <a:pt x="221" y="48"/>
                  </a:lnTo>
                  <a:lnTo>
                    <a:pt x="232" y="64"/>
                  </a:lnTo>
                  <a:lnTo>
                    <a:pt x="224" y="62"/>
                  </a:lnTo>
                  <a:lnTo>
                    <a:pt x="221" y="71"/>
                  </a:lnTo>
                  <a:lnTo>
                    <a:pt x="228" y="80"/>
                  </a:lnTo>
                  <a:lnTo>
                    <a:pt x="232" y="82"/>
                  </a:lnTo>
                  <a:lnTo>
                    <a:pt x="232" y="84"/>
                  </a:lnTo>
                  <a:lnTo>
                    <a:pt x="235" y="96"/>
                  </a:lnTo>
                  <a:lnTo>
                    <a:pt x="238" y="12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5" name="Freeform 256"/>
            <p:cNvSpPr>
              <a:spLocks/>
            </p:cNvSpPr>
            <p:nvPr/>
          </p:nvSpPr>
          <p:spPr bwMode="auto">
            <a:xfrm>
              <a:off x="5033963" y="2098675"/>
              <a:ext cx="830262" cy="374650"/>
            </a:xfrm>
            <a:custGeom>
              <a:avLst/>
              <a:gdLst>
                <a:gd name="T0" fmla="*/ 2147483647 w 525"/>
                <a:gd name="T1" fmla="*/ 2147483647 h 254"/>
                <a:gd name="T2" fmla="*/ 2147483647 w 525"/>
                <a:gd name="T3" fmla="*/ 2147483647 h 254"/>
                <a:gd name="T4" fmla="*/ 2147483647 w 525"/>
                <a:gd name="T5" fmla="*/ 2147483647 h 254"/>
                <a:gd name="T6" fmla="*/ 2147483647 w 525"/>
                <a:gd name="T7" fmla="*/ 2147483647 h 254"/>
                <a:gd name="T8" fmla="*/ 2147483647 w 525"/>
                <a:gd name="T9" fmla="*/ 2147483647 h 254"/>
                <a:gd name="T10" fmla="*/ 2147483647 w 525"/>
                <a:gd name="T11" fmla="*/ 2147483647 h 254"/>
                <a:gd name="T12" fmla="*/ 2147483647 w 525"/>
                <a:gd name="T13" fmla="*/ 2147483647 h 254"/>
                <a:gd name="T14" fmla="*/ 2147483647 w 525"/>
                <a:gd name="T15" fmla="*/ 2147483647 h 254"/>
                <a:gd name="T16" fmla="*/ 2147483647 w 525"/>
                <a:gd name="T17" fmla="*/ 2147483647 h 254"/>
                <a:gd name="T18" fmla="*/ 2147483647 w 525"/>
                <a:gd name="T19" fmla="*/ 2147483647 h 254"/>
                <a:gd name="T20" fmla="*/ 2147483647 w 525"/>
                <a:gd name="T21" fmla="*/ 2147483647 h 254"/>
                <a:gd name="T22" fmla="*/ 2147483647 w 525"/>
                <a:gd name="T23" fmla="*/ 2147483647 h 254"/>
                <a:gd name="T24" fmla="*/ 2147483647 w 525"/>
                <a:gd name="T25" fmla="*/ 2147483647 h 254"/>
                <a:gd name="T26" fmla="*/ 2147483647 w 525"/>
                <a:gd name="T27" fmla="*/ 2147483647 h 254"/>
                <a:gd name="T28" fmla="*/ 2147483647 w 525"/>
                <a:gd name="T29" fmla="*/ 2147483647 h 254"/>
                <a:gd name="T30" fmla="*/ 2147483647 w 525"/>
                <a:gd name="T31" fmla="*/ 2147483647 h 254"/>
                <a:gd name="T32" fmla="*/ 2147483647 w 525"/>
                <a:gd name="T33" fmla="*/ 2147483647 h 254"/>
                <a:gd name="T34" fmla="*/ 2147483647 w 525"/>
                <a:gd name="T35" fmla="*/ 2147483647 h 254"/>
                <a:gd name="T36" fmla="*/ 2147483647 w 525"/>
                <a:gd name="T37" fmla="*/ 2147483647 h 254"/>
                <a:gd name="T38" fmla="*/ 2147483647 w 525"/>
                <a:gd name="T39" fmla="*/ 2147483647 h 254"/>
                <a:gd name="T40" fmla="*/ 2147483647 w 525"/>
                <a:gd name="T41" fmla="*/ 2147483647 h 254"/>
                <a:gd name="T42" fmla="*/ 2147483647 w 525"/>
                <a:gd name="T43" fmla="*/ 2147483647 h 254"/>
                <a:gd name="T44" fmla="*/ 2147483647 w 525"/>
                <a:gd name="T45" fmla="*/ 0 h 254"/>
                <a:gd name="T46" fmla="*/ 2147483647 w 525"/>
                <a:gd name="T47" fmla="*/ 2147483647 h 254"/>
                <a:gd name="T48" fmla="*/ 2147483647 w 525"/>
                <a:gd name="T49" fmla="*/ 2147483647 h 254"/>
                <a:gd name="T50" fmla="*/ 2147483647 w 525"/>
                <a:gd name="T51" fmla="*/ 2147483647 h 254"/>
                <a:gd name="T52" fmla="*/ 2147483647 w 525"/>
                <a:gd name="T53" fmla="*/ 2147483647 h 254"/>
                <a:gd name="T54" fmla="*/ 2147483647 w 525"/>
                <a:gd name="T55" fmla="*/ 2147483647 h 254"/>
                <a:gd name="T56" fmla="*/ 2147483647 w 525"/>
                <a:gd name="T57" fmla="*/ 2147483647 h 254"/>
                <a:gd name="T58" fmla="*/ 2147483647 w 525"/>
                <a:gd name="T59" fmla="*/ 2147483647 h 254"/>
                <a:gd name="T60" fmla="*/ 2147483647 w 525"/>
                <a:gd name="T61" fmla="*/ 2147483647 h 254"/>
                <a:gd name="T62" fmla="*/ 2147483647 w 525"/>
                <a:gd name="T63" fmla="*/ 2147483647 h 254"/>
                <a:gd name="T64" fmla="*/ 2147483647 w 525"/>
                <a:gd name="T65" fmla="*/ 2147483647 h 254"/>
                <a:gd name="T66" fmla="*/ 2147483647 w 525"/>
                <a:gd name="T67" fmla="*/ 2147483647 h 254"/>
                <a:gd name="T68" fmla="*/ 2147483647 w 525"/>
                <a:gd name="T69" fmla="*/ 2147483647 h 254"/>
                <a:gd name="T70" fmla="*/ 2147483647 w 525"/>
                <a:gd name="T71" fmla="*/ 2147483647 h 254"/>
                <a:gd name="T72" fmla="*/ 2147483647 w 525"/>
                <a:gd name="T73" fmla="*/ 2147483647 h 254"/>
                <a:gd name="T74" fmla="*/ 2147483647 w 525"/>
                <a:gd name="T75" fmla="*/ 2147483647 h 254"/>
                <a:gd name="T76" fmla="*/ 2147483647 w 525"/>
                <a:gd name="T77" fmla="*/ 2147483647 h 254"/>
                <a:gd name="T78" fmla="*/ 2147483647 w 525"/>
                <a:gd name="T79" fmla="*/ 2147483647 h 254"/>
                <a:gd name="T80" fmla="*/ 2147483647 w 525"/>
                <a:gd name="T81" fmla="*/ 2147483647 h 254"/>
                <a:gd name="T82" fmla="*/ 2147483647 w 525"/>
                <a:gd name="T83" fmla="*/ 2147483647 h 254"/>
                <a:gd name="T84" fmla="*/ 2147483647 w 525"/>
                <a:gd name="T85" fmla="*/ 2147483647 h 254"/>
                <a:gd name="T86" fmla="*/ 2147483647 w 525"/>
                <a:gd name="T87" fmla="*/ 2147483647 h 254"/>
                <a:gd name="T88" fmla="*/ 2147483647 w 525"/>
                <a:gd name="T89" fmla="*/ 2147483647 h 254"/>
                <a:gd name="T90" fmla="*/ 2147483647 w 525"/>
                <a:gd name="T91" fmla="*/ 2147483647 h 254"/>
                <a:gd name="T92" fmla="*/ 2147483647 w 525"/>
                <a:gd name="T93" fmla="*/ 2147483647 h 254"/>
                <a:gd name="T94" fmla="*/ 2147483647 w 525"/>
                <a:gd name="T95" fmla="*/ 2147483647 h 254"/>
                <a:gd name="T96" fmla="*/ 2147483647 w 525"/>
                <a:gd name="T97" fmla="*/ 2147483647 h 254"/>
                <a:gd name="T98" fmla="*/ 2147483647 w 525"/>
                <a:gd name="T99" fmla="*/ 2147483647 h 254"/>
                <a:gd name="T100" fmla="*/ 2147483647 w 525"/>
                <a:gd name="T101" fmla="*/ 2147483647 h 254"/>
                <a:gd name="T102" fmla="*/ 2147483647 w 525"/>
                <a:gd name="T103" fmla="*/ 2147483647 h 254"/>
                <a:gd name="T104" fmla="*/ 2147483647 w 525"/>
                <a:gd name="T105" fmla="*/ 2147483647 h 254"/>
                <a:gd name="T106" fmla="*/ 2147483647 w 525"/>
                <a:gd name="T107" fmla="*/ 2147483647 h 2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5"/>
                <a:gd name="T163" fmla="*/ 0 h 254"/>
                <a:gd name="T164" fmla="*/ 525 w 525"/>
                <a:gd name="T165" fmla="*/ 254 h 25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5" h="254">
                  <a:moveTo>
                    <a:pt x="305" y="172"/>
                  </a:moveTo>
                  <a:lnTo>
                    <a:pt x="291" y="175"/>
                  </a:lnTo>
                  <a:lnTo>
                    <a:pt x="282" y="162"/>
                  </a:lnTo>
                  <a:lnTo>
                    <a:pt x="276" y="176"/>
                  </a:lnTo>
                  <a:lnTo>
                    <a:pt x="265" y="176"/>
                  </a:lnTo>
                  <a:lnTo>
                    <a:pt x="262" y="169"/>
                  </a:lnTo>
                  <a:lnTo>
                    <a:pt x="246" y="201"/>
                  </a:lnTo>
                  <a:lnTo>
                    <a:pt x="232" y="236"/>
                  </a:lnTo>
                  <a:lnTo>
                    <a:pt x="225" y="250"/>
                  </a:lnTo>
                  <a:lnTo>
                    <a:pt x="226" y="253"/>
                  </a:lnTo>
                  <a:lnTo>
                    <a:pt x="219" y="250"/>
                  </a:lnTo>
                  <a:lnTo>
                    <a:pt x="200" y="186"/>
                  </a:lnTo>
                  <a:lnTo>
                    <a:pt x="197" y="184"/>
                  </a:lnTo>
                  <a:lnTo>
                    <a:pt x="189" y="182"/>
                  </a:lnTo>
                  <a:lnTo>
                    <a:pt x="189" y="180"/>
                  </a:lnTo>
                  <a:lnTo>
                    <a:pt x="183" y="182"/>
                  </a:lnTo>
                  <a:lnTo>
                    <a:pt x="179" y="179"/>
                  </a:lnTo>
                  <a:lnTo>
                    <a:pt x="181" y="172"/>
                  </a:lnTo>
                  <a:lnTo>
                    <a:pt x="178" y="168"/>
                  </a:lnTo>
                  <a:lnTo>
                    <a:pt x="167" y="164"/>
                  </a:lnTo>
                  <a:lnTo>
                    <a:pt x="147" y="162"/>
                  </a:lnTo>
                  <a:lnTo>
                    <a:pt x="139" y="164"/>
                  </a:lnTo>
                  <a:lnTo>
                    <a:pt x="134" y="161"/>
                  </a:lnTo>
                  <a:lnTo>
                    <a:pt x="129" y="161"/>
                  </a:lnTo>
                  <a:lnTo>
                    <a:pt x="121" y="161"/>
                  </a:lnTo>
                  <a:lnTo>
                    <a:pt x="114" y="157"/>
                  </a:lnTo>
                  <a:lnTo>
                    <a:pt x="110" y="155"/>
                  </a:lnTo>
                  <a:lnTo>
                    <a:pt x="103" y="151"/>
                  </a:lnTo>
                  <a:lnTo>
                    <a:pt x="44" y="140"/>
                  </a:lnTo>
                  <a:lnTo>
                    <a:pt x="38" y="139"/>
                  </a:lnTo>
                  <a:lnTo>
                    <a:pt x="23" y="133"/>
                  </a:lnTo>
                  <a:lnTo>
                    <a:pt x="15" y="119"/>
                  </a:lnTo>
                  <a:lnTo>
                    <a:pt x="0" y="112"/>
                  </a:lnTo>
                  <a:lnTo>
                    <a:pt x="12" y="105"/>
                  </a:lnTo>
                  <a:lnTo>
                    <a:pt x="29" y="97"/>
                  </a:lnTo>
                  <a:lnTo>
                    <a:pt x="37" y="88"/>
                  </a:lnTo>
                  <a:lnTo>
                    <a:pt x="47" y="82"/>
                  </a:lnTo>
                  <a:lnTo>
                    <a:pt x="55" y="82"/>
                  </a:lnTo>
                  <a:lnTo>
                    <a:pt x="84" y="70"/>
                  </a:lnTo>
                  <a:lnTo>
                    <a:pt x="106" y="54"/>
                  </a:lnTo>
                  <a:lnTo>
                    <a:pt x="110" y="45"/>
                  </a:lnTo>
                  <a:lnTo>
                    <a:pt x="127" y="30"/>
                  </a:lnTo>
                  <a:lnTo>
                    <a:pt x="134" y="25"/>
                  </a:lnTo>
                  <a:lnTo>
                    <a:pt x="141" y="13"/>
                  </a:lnTo>
                  <a:lnTo>
                    <a:pt x="161" y="2"/>
                  </a:lnTo>
                  <a:lnTo>
                    <a:pt x="170" y="0"/>
                  </a:lnTo>
                  <a:lnTo>
                    <a:pt x="189" y="1"/>
                  </a:lnTo>
                  <a:lnTo>
                    <a:pt x="190" y="4"/>
                  </a:lnTo>
                  <a:lnTo>
                    <a:pt x="172" y="18"/>
                  </a:lnTo>
                  <a:lnTo>
                    <a:pt x="156" y="31"/>
                  </a:lnTo>
                  <a:lnTo>
                    <a:pt x="154" y="37"/>
                  </a:lnTo>
                  <a:lnTo>
                    <a:pt x="147" y="45"/>
                  </a:lnTo>
                  <a:lnTo>
                    <a:pt x="147" y="52"/>
                  </a:lnTo>
                  <a:lnTo>
                    <a:pt x="142" y="61"/>
                  </a:lnTo>
                  <a:lnTo>
                    <a:pt x="157" y="61"/>
                  </a:lnTo>
                  <a:lnTo>
                    <a:pt x="172" y="61"/>
                  </a:lnTo>
                  <a:lnTo>
                    <a:pt x="196" y="63"/>
                  </a:lnTo>
                  <a:lnTo>
                    <a:pt x="208" y="75"/>
                  </a:lnTo>
                  <a:lnTo>
                    <a:pt x="229" y="100"/>
                  </a:lnTo>
                  <a:lnTo>
                    <a:pt x="246" y="98"/>
                  </a:lnTo>
                  <a:lnTo>
                    <a:pt x="273" y="97"/>
                  </a:lnTo>
                  <a:lnTo>
                    <a:pt x="279" y="94"/>
                  </a:lnTo>
                  <a:lnTo>
                    <a:pt x="276" y="90"/>
                  </a:lnTo>
                  <a:lnTo>
                    <a:pt x="282" y="94"/>
                  </a:lnTo>
                  <a:lnTo>
                    <a:pt x="290" y="93"/>
                  </a:lnTo>
                  <a:lnTo>
                    <a:pt x="319" y="72"/>
                  </a:lnTo>
                  <a:lnTo>
                    <a:pt x="337" y="66"/>
                  </a:lnTo>
                  <a:lnTo>
                    <a:pt x="345" y="68"/>
                  </a:lnTo>
                  <a:lnTo>
                    <a:pt x="365" y="65"/>
                  </a:lnTo>
                  <a:lnTo>
                    <a:pt x="382" y="54"/>
                  </a:lnTo>
                  <a:lnTo>
                    <a:pt x="400" y="50"/>
                  </a:lnTo>
                  <a:lnTo>
                    <a:pt x="400" y="79"/>
                  </a:lnTo>
                  <a:lnTo>
                    <a:pt x="405" y="82"/>
                  </a:lnTo>
                  <a:lnTo>
                    <a:pt x="424" y="80"/>
                  </a:lnTo>
                  <a:lnTo>
                    <a:pt x="432" y="77"/>
                  </a:lnTo>
                  <a:lnTo>
                    <a:pt x="438" y="84"/>
                  </a:lnTo>
                  <a:lnTo>
                    <a:pt x="447" y="73"/>
                  </a:lnTo>
                  <a:lnTo>
                    <a:pt x="459" y="72"/>
                  </a:lnTo>
                  <a:lnTo>
                    <a:pt x="463" y="66"/>
                  </a:lnTo>
                  <a:lnTo>
                    <a:pt x="468" y="68"/>
                  </a:lnTo>
                  <a:lnTo>
                    <a:pt x="470" y="70"/>
                  </a:lnTo>
                  <a:lnTo>
                    <a:pt x="470" y="84"/>
                  </a:lnTo>
                  <a:lnTo>
                    <a:pt x="476" y="104"/>
                  </a:lnTo>
                  <a:lnTo>
                    <a:pt x="483" y="107"/>
                  </a:lnTo>
                  <a:lnTo>
                    <a:pt x="488" y="115"/>
                  </a:lnTo>
                  <a:lnTo>
                    <a:pt x="492" y="115"/>
                  </a:lnTo>
                  <a:lnTo>
                    <a:pt x="497" y="108"/>
                  </a:lnTo>
                  <a:lnTo>
                    <a:pt x="503" y="111"/>
                  </a:lnTo>
                  <a:lnTo>
                    <a:pt x="511" y="108"/>
                  </a:lnTo>
                  <a:lnTo>
                    <a:pt x="524" y="118"/>
                  </a:lnTo>
                  <a:lnTo>
                    <a:pt x="514" y="126"/>
                  </a:lnTo>
                  <a:lnTo>
                    <a:pt x="504" y="127"/>
                  </a:lnTo>
                  <a:lnTo>
                    <a:pt x="494" y="125"/>
                  </a:lnTo>
                  <a:lnTo>
                    <a:pt x="486" y="127"/>
                  </a:lnTo>
                  <a:lnTo>
                    <a:pt x="478" y="125"/>
                  </a:lnTo>
                  <a:lnTo>
                    <a:pt x="459" y="133"/>
                  </a:lnTo>
                  <a:lnTo>
                    <a:pt x="438" y="125"/>
                  </a:lnTo>
                  <a:lnTo>
                    <a:pt x="434" y="129"/>
                  </a:lnTo>
                  <a:lnTo>
                    <a:pt x="432" y="148"/>
                  </a:lnTo>
                  <a:lnTo>
                    <a:pt x="410" y="132"/>
                  </a:lnTo>
                  <a:lnTo>
                    <a:pt x="400" y="129"/>
                  </a:lnTo>
                  <a:lnTo>
                    <a:pt x="371" y="127"/>
                  </a:lnTo>
                  <a:lnTo>
                    <a:pt x="365" y="139"/>
                  </a:lnTo>
                  <a:lnTo>
                    <a:pt x="355" y="143"/>
                  </a:lnTo>
                  <a:lnTo>
                    <a:pt x="347" y="144"/>
                  </a:lnTo>
                  <a:lnTo>
                    <a:pt x="341" y="148"/>
                  </a:lnTo>
                  <a:lnTo>
                    <a:pt x="327" y="145"/>
                  </a:lnTo>
                  <a:lnTo>
                    <a:pt x="317" y="150"/>
                  </a:lnTo>
                  <a:lnTo>
                    <a:pt x="305" y="17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97" name="Freeform 257"/>
            <p:cNvSpPr>
              <a:spLocks/>
            </p:cNvSpPr>
            <p:nvPr/>
          </p:nvSpPr>
          <p:spPr bwMode="auto">
            <a:xfrm>
              <a:off x="5727700" y="2309813"/>
              <a:ext cx="38100" cy="34925"/>
            </a:xfrm>
            <a:custGeom>
              <a:avLst/>
              <a:gdLst>
                <a:gd name="T0" fmla="*/ 0 w 24"/>
                <a:gd name="T1" fmla="*/ 2147483647 h 23"/>
                <a:gd name="T2" fmla="*/ 0 w 24"/>
                <a:gd name="T3" fmla="*/ 0 h 23"/>
                <a:gd name="T4" fmla="*/ 2147483647 w 24"/>
                <a:gd name="T5" fmla="*/ 2147483647 h 23"/>
                <a:gd name="T6" fmla="*/ 2147483647 w 24"/>
                <a:gd name="T7" fmla="*/ 2147483647 h 23"/>
                <a:gd name="T8" fmla="*/ 0 w 24"/>
                <a:gd name="T9" fmla="*/ 2147483647 h 23"/>
                <a:gd name="T10" fmla="*/ 0 60000 65536"/>
                <a:gd name="T11" fmla="*/ 0 60000 65536"/>
                <a:gd name="T12" fmla="*/ 0 60000 65536"/>
                <a:gd name="T13" fmla="*/ 0 60000 65536"/>
                <a:gd name="T14" fmla="*/ 0 60000 65536"/>
                <a:gd name="T15" fmla="*/ 0 w 24"/>
                <a:gd name="T16" fmla="*/ 0 h 23"/>
                <a:gd name="T17" fmla="*/ 24 w 24"/>
                <a:gd name="T18" fmla="*/ 23 h 23"/>
              </a:gdLst>
              <a:ahLst/>
              <a:cxnLst>
                <a:cxn ang="T10">
                  <a:pos x="T0" y="T1"/>
                </a:cxn>
                <a:cxn ang="T11">
                  <a:pos x="T2" y="T3"/>
                </a:cxn>
                <a:cxn ang="T12">
                  <a:pos x="T4" y="T5"/>
                </a:cxn>
                <a:cxn ang="T13">
                  <a:pos x="T6" y="T7"/>
                </a:cxn>
                <a:cxn ang="T14">
                  <a:pos x="T8" y="T9"/>
                </a:cxn>
              </a:cxnLst>
              <a:rect l="T15" t="T16" r="T17" b="T18"/>
              <a:pathLst>
                <a:path w="24" h="23">
                  <a:moveTo>
                    <a:pt x="0" y="6"/>
                  </a:moveTo>
                  <a:lnTo>
                    <a:pt x="0" y="0"/>
                  </a:lnTo>
                  <a:lnTo>
                    <a:pt x="23" y="17"/>
                  </a:lnTo>
                  <a:lnTo>
                    <a:pt x="13" y="22"/>
                  </a:lnTo>
                  <a:lnTo>
                    <a:pt x="0" y="6"/>
                  </a:lnTo>
                </a:path>
              </a:pathLst>
            </a:custGeom>
            <a:solidFill>
              <a:schemeClr val="bg1"/>
            </a:solidFill>
            <a:ln w="6350" cap="rnd">
              <a:solidFill>
                <a:schemeClr val="tx1"/>
              </a:solidFill>
              <a:round/>
              <a:headEnd/>
              <a:tailEnd/>
            </a:ln>
          </p:spPr>
          <p:txBody>
            <a:bodyPr/>
            <a:lstStyle/>
            <a:p>
              <a:endParaRPr lang="en-US">
                <a:solidFill>
                  <a:prstClr val="black"/>
                </a:solidFill>
              </a:endParaRPr>
            </a:p>
          </p:txBody>
        </p:sp>
        <p:sp>
          <p:nvSpPr>
            <p:cNvPr id="2098" name="Freeform 258"/>
            <p:cNvSpPr>
              <a:spLocks/>
            </p:cNvSpPr>
            <p:nvPr/>
          </p:nvSpPr>
          <p:spPr bwMode="auto">
            <a:xfrm>
              <a:off x="5175250" y="2028825"/>
              <a:ext cx="36513" cy="33338"/>
            </a:xfrm>
            <a:custGeom>
              <a:avLst/>
              <a:gdLst>
                <a:gd name="T0" fmla="*/ 0 w 23"/>
                <a:gd name="T1" fmla="*/ 2147483647 h 23"/>
                <a:gd name="T2" fmla="*/ 2147483647 w 23"/>
                <a:gd name="T3" fmla="*/ 0 h 23"/>
                <a:gd name="T4" fmla="*/ 2147483647 w 23"/>
                <a:gd name="T5" fmla="*/ 2147483647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7"/>
                  </a:moveTo>
                  <a:lnTo>
                    <a:pt x="22" y="0"/>
                  </a:lnTo>
                  <a:lnTo>
                    <a:pt x="19" y="7"/>
                  </a:lnTo>
                  <a:lnTo>
                    <a:pt x="13" y="22"/>
                  </a:lnTo>
                  <a:lnTo>
                    <a:pt x="0" y="7"/>
                  </a:lnTo>
                </a:path>
              </a:pathLst>
            </a:custGeom>
            <a:solidFill>
              <a:srgbClr val="FFC000"/>
            </a:solidFill>
            <a:ln w="6350" cap="rnd">
              <a:solidFill>
                <a:schemeClr val="tx1"/>
              </a:solidFill>
              <a:round/>
              <a:headEnd/>
              <a:tailEnd/>
            </a:ln>
            <a:extLst/>
          </p:spPr>
          <p:txBody>
            <a:bodyPr/>
            <a:lstStyle/>
            <a:p>
              <a:endParaRPr lang="en-US">
                <a:solidFill>
                  <a:prstClr val="black"/>
                </a:solidFill>
              </a:endParaRPr>
            </a:p>
          </p:txBody>
        </p:sp>
      </p:grpSp>
      <p:sp>
        <p:nvSpPr>
          <p:cNvPr id="4141" name="Nevada" descr="Nevada," title="Nevada"/>
          <p:cNvSpPr>
            <a:spLocks/>
          </p:cNvSpPr>
          <p:nvPr/>
        </p:nvSpPr>
        <p:spPr bwMode="auto">
          <a:xfrm>
            <a:off x="1262063" y="2747963"/>
            <a:ext cx="852487" cy="1228725"/>
          </a:xfrm>
          <a:custGeom>
            <a:avLst/>
            <a:gdLst>
              <a:gd name="T0" fmla="*/ 2147483647 w 540"/>
              <a:gd name="T1" fmla="*/ 2147483647 h 834"/>
              <a:gd name="T2" fmla="*/ 2147483647 w 540"/>
              <a:gd name="T3" fmla="*/ 2147483647 h 834"/>
              <a:gd name="T4" fmla="*/ 2147483647 w 540"/>
              <a:gd name="T5" fmla="*/ 2147483647 h 834"/>
              <a:gd name="T6" fmla="*/ 2147483647 w 540"/>
              <a:gd name="T7" fmla="*/ 2147483647 h 834"/>
              <a:gd name="T8" fmla="*/ 2147483647 w 540"/>
              <a:gd name="T9" fmla="*/ 2147483647 h 834"/>
              <a:gd name="T10" fmla="*/ 2147483647 w 540"/>
              <a:gd name="T11" fmla="*/ 2147483647 h 834"/>
              <a:gd name="T12" fmla="*/ 2147483647 w 540"/>
              <a:gd name="T13" fmla="*/ 2147483647 h 834"/>
              <a:gd name="T14" fmla="*/ 2147483647 w 540"/>
              <a:gd name="T15" fmla="*/ 2147483647 h 834"/>
              <a:gd name="T16" fmla="*/ 2147483647 w 540"/>
              <a:gd name="T17" fmla="*/ 2147483647 h 834"/>
              <a:gd name="T18" fmla="*/ 2147483647 w 540"/>
              <a:gd name="T19" fmla="*/ 2147483647 h 834"/>
              <a:gd name="T20" fmla="*/ 2147483647 w 540"/>
              <a:gd name="T21" fmla="*/ 2147483647 h 834"/>
              <a:gd name="T22" fmla="*/ 2147483647 w 540"/>
              <a:gd name="T23" fmla="*/ 2147483647 h 834"/>
              <a:gd name="T24" fmla="*/ 2147483647 w 540"/>
              <a:gd name="T25" fmla="*/ 2147483647 h 834"/>
              <a:gd name="T26" fmla="*/ 2147483647 w 540"/>
              <a:gd name="T27" fmla="*/ 2147483647 h 834"/>
              <a:gd name="T28" fmla="*/ 2147483647 w 540"/>
              <a:gd name="T29" fmla="*/ 2147483647 h 834"/>
              <a:gd name="T30" fmla="*/ 2147483647 w 540"/>
              <a:gd name="T31" fmla="*/ 2147483647 h 834"/>
              <a:gd name="T32" fmla="*/ 2147483647 w 540"/>
              <a:gd name="T33" fmla="*/ 2147483647 h 834"/>
              <a:gd name="T34" fmla="*/ 2147483647 w 540"/>
              <a:gd name="T35" fmla="*/ 2147483647 h 834"/>
              <a:gd name="T36" fmla="*/ 2147483647 w 540"/>
              <a:gd name="T37" fmla="*/ 2147483647 h 834"/>
              <a:gd name="T38" fmla="*/ 2147483647 w 540"/>
              <a:gd name="T39" fmla="*/ 2147483647 h 834"/>
              <a:gd name="T40" fmla="*/ 2147483647 w 540"/>
              <a:gd name="T41" fmla="*/ 2147483647 h 834"/>
              <a:gd name="T42" fmla="*/ 2147483647 w 540"/>
              <a:gd name="T43" fmla="*/ 2147483647 h 834"/>
              <a:gd name="T44" fmla="*/ 2147483647 w 540"/>
              <a:gd name="T45" fmla="*/ 2147483647 h 834"/>
              <a:gd name="T46" fmla="*/ 2147483647 w 540"/>
              <a:gd name="T47" fmla="*/ 2147483647 h 834"/>
              <a:gd name="T48" fmla="*/ 2147483647 w 540"/>
              <a:gd name="T49" fmla="*/ 2147483647 h 834"/>
              <a:gd name="T50" fmla="*/ 2147483647 w 540"/>
              <a:gd name="T51" fmla="*/ 2147483647 h 834"/>
              <a:gd name="T52" fmla="*/ 2147483647 w 540"/>
              <a:gd name="T53" fmla="*/ 2147483647 h 834"/>
              <a:gd name="T54" fmla="*/ 2147483647 w 540"/>
              <a:gd name="T55" fmla="*/ 2147483647 h 834"/>
              <a:gd name="T56" fmla="*/ 2147483647 w 540"/>
              <a:gd name="T57" fmla="*/ 2147483647 h 834"/>
              <a:gd name="T58" fmla="*/ 2147483647 w 540"/>
              <a:gd name="T59" fmla="*/ 2147483647 h 834"/>
              <a:gd name="T60" fmla="*/ 2147483647 w 540"/>
              <a:gd name="T61" fmla="*/ 2147483647 h 834"/>
              <a:gd name="T62" fmla="*/ 2147483647 w 540"/>
              <a:gd name="T63" fmla="*/ 2147483647 h 834"/>
              <a:gd name="T64" fmla="*/ 2147483647 w 540"/>
              <a:gd name="T65" fmla="*/ 2147483647 h 834"/>
              <a:gd name="T66" fmla="*/ 2147483647 w 540"/>
              <a:gd name="T67" fmla="*/ 2147483647 h 834"/>
              <a:gd name="T68" fmla="*/ 2147483647 w 540"/>
              <a:gd name="T69" fmla="*/ 2147483647 h 834"/>
              <a:gd name="T70" fmla="*/ 2147483647 w 540"/>
              <a:gd name="T71" fmla="*/ 2147483647 h 834"/>
              <a:gd name="T72" fmla="*/ 2147483647 w 540"/>
              <a:gd name="T73" fmla="*/ 2147483647 h 834"/>
              <a:gd name="T74" fmla="*/ 2147483647 w 540"/>
              <a:gd name="T75" fmla="*/ 2147483647 h 834"/>
              <a:gd name="T76" fmla="*/ 2147483647 w 540"/>
              <a:gd name="T77" fmla="*/ 2147483647 h 834"/>
              <a:gd name="T78" fmla="*/ 2147483647 w 540"/>
              <a:gd name="T79" fmla="*/ 2147483647 h 834"/>
              <a:gd name="T80" fmla="*/ 2147483647 w 540"/>
              <a:gd name="T81" fmla="*/ 2147483647 h 834"/>
              <a:gd name="T82" fmla="*/ 2147483647 w 540"/>
              <a:gd name="T83" fmla="*/ 2147483647 h 834"/>
              <a:gd name="T84" fmla="*/ 2147483647 w 540"/>
              <a:gd name="T85" fmla="*/ 2147483647 h 834"/>
              <a:gd name="T86" fmla="*/ 2147483647 w 540"/>
              <a:gd name="T87" fmla="*/ 2147483647 h 834"/>
              <a:gd name="T88" fmla="*/ 2147483647 w 540"/>
              <a:gd name="T89" fmla="*/ 2147483647 h 834"/>
              <a:gd name="T90" fmla="*/ 2147483647 w 540"/>
              <a:gd name="T91" fmla="*/ 2147483647 h 834"/>
              <a:gd name="T92" fmla="*/ 2147483647 w 540"/>
              <a:gd name="T93" fmla="*/ 2147483647 h 834"/>
              <a:gd name="T94" fmla="*/ 2147483647 w 540"/>
              <a:gd name="T95" fmla="*/ 2147483647 h 834"/>
              <a:gd name="T96" fmla="*/ 2147483647 w 540"/>
              <a:gd name="T97" fmla="*/ 2147483647 h 8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0"/>
              <a:gd name="T148" fmla="*/ 0 h 834"/>
              <a:gd name="T149" fmla="*/ 540 w 540"/>
              <a:gd name="T150" fmla="*/ 834 h 8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0" h="834">
                <a:moveTo>
                  <a:pt x="2" y="306"/>
                </a:moveTo>
                <a:lnTo>
                  <a:pt x="2" y="310"/>
                </a:lnTo>
                <a:lnTo>
                  <a:pt x="0" y="318"/>
                </a:lnTo>
                <a:lnTo>
                  <a:pt x="5" y="324"/>
                </a:lnTo>
                <a:lnTo>
                  <a:pt x="6" y="327"/>
                </a:lnTo>
                <a:lnTo>
                  <a:pt x="11" y="332"/>
                </a:lnTo>
                <a:lnTo>
                  <a:pt x="23" y="350"/>
                </a:lnTo>
                <a:lnTo>
                  <a:pt x="27" y="356"/>
                </a:lnTo>
                <a:lnTo>
                  <a:pt x="33" y="364"/>
                </a:lnTo>
                <a:lnTo>
                  <a:pt x="44" y="379"/>
                </a:lnTo>
                <a:lnTo>
                  <a:pt x="48" y="383"/>
                </a:lnTo>
                <a:lnTo>
                  <a:pt x="49" y="386"/>
                </a:lnTo>
                <a:lnTo>
                  <a:pt x="55" y="395"/>
                </a:lnTo>
                <a:lnTo>
                  <a:pt x="72" y="417"/>
                </a:lnTo>
                <a:lnTo>
                  <a:pt x="83" y="432"/>
                </a:lnTo>
                <a:lnTo>
                  <a:pt x="105" y="464"/>
                </a:lnTo>
                <a:lnTo>
                  <a:pt x="130" y="498"/>
                </a:lnTo>
                <a:lnTo>
                  <a:pt x="141" y="515"/>
                </a:lnTo>
                <a:lnTo>
                  <a:pt x="144" y="519"/>
                </a:lnTo>
                <a:lnTo>
                  <a:pt x="159" y="540"/>
                </a:lnTo>
                <a:lnTo>
                  <a:pt x="164" y="547"/>
                </a:lnTo>
                <a:lnTo>
                  <a:pt x="189" y="583"/>
                </a:lnTo>
                <a:lnTo>
                  <a:pt x="232" y="643"/>
                </a:lnTo>
                <a:lnTo>
                  <a:pt x="252" y="672"/>
                </a:lnTo>
                <a:lnTo>
                  <a:pt x="277" y="706"/>
                </a:lnTo>
                <a:lnTo>
                  <a:pt x="278" y="706"/>
                </a:lnTo>
                <a:lnTo>
                  <a:pt x="288" y="722"/>
                </a:lnTo>
                <a:lnTo>
                  <a:pt x="296" y="733"/>
                </a:lnTo>
                <a:lnTo>
                  <a:pt x="322" y="772"/>
                </a:lnTo>
                <a:lnTo>
                  <a:pt x="346" y="803"/>
                </a:lnTo>
                <a:lnTo>
                  <a:pt x="367" y="833"/>
                </a:lnTo>
                <a:lnTo>
                  <a:pt x="375" y="808"/>
                </a:lnTo>
                <a:lnTo>
                  <a:pt x="375" y="752"/>
                </a:lnTo>
                <a:lnTo>
                  <a:pt x="379" y="738"/>
                </a:lnTo>
                <a:lnTo>
                  <a:pt x="376" y="715"/>
                </a:lnTo>
                <a:lnTo>
                  <a:pt x="399" y="712"/>
                </a:lnTo>
                <a:lnTo>
                  <a:pt x="418" y="729"/>
                </a:lnTo>
                <a:lnTo>
                  <a:pt x="437" y="713"/>
                </a:lnTo>
                <a:lnTo>
                  <a:pt x="448" y="643"/>
                </a:lnTo>
                <a:lnTo>
                  <a:pt x="453" y="626"/>
                </a:lnTo>
                <a:lnTo>
                  <a:pt x="453" y="615"/>
                </a:lnTo>
                <a:lnTo>
                  <a:pt x="460" y="579"/>
                </a:lnTo>
                <a:lnTo>
                  <a:pt x="462" y="561"/>
                </a:lnTo>
                <a:lnTo>
                  <a:pt x="465" y="544"/>
                </a:lnTo>
                <a:lnTo>
                  <a:pt x="465" y="543"/>
                </a:lnTo>
                <a:lnTo>
                  <a:pt x="472" y="501"/>
                </a:lnTo>
                <a:lnTo>
                  <a:pt x="473" y="486"/>
                </a:lnTo>
                <a:lnTo>
                  <a:pt x="478" y="464"/>
                </a:lnTo>
                <a:lnTo>
                  <a:pt x="479" y="456"/>
                </a:lnTo>
                <a:lnTo>
                  <a:pt x="480" y="450"/>
                </a:lnTo>
                <a:lnTo>
                  <a:pt x="482" y="444"/>
                </a:lnTo>
                <a:lnTo>
                  <a:pt x="483" y="425"/>
                </a:lnTo>
                <a:lnTo>
                  <a:pt x="496" y="356"/>
                </a:lnTo>
                <a:lnTo>
                  <a:pt x="496" y="352"/>
                </a:lnTo>
                <a:lnTo>
                  <a:pt x="500" y="328"/>
                </a:lnTo>
                <a:lnTo>
                  <a:pt x="502" y="311"/>
                </a:lnTo>
                <a:lnTo>
                  <a:pt x="504" y="302"/>
                </a:lnTo>
                <a:lnTo>
                  <a:pt x="505" y="289"/>
                </a:lnTo>
                <a:lnTo>
                  <a:pt x="509" y="264"/>
                </a:lnTo>
                <a:lnTo>
                  <a:pt x="515" y="235"/>
                </a:lnTo>
                <a:lnTo>
                  <a:pt x="522" y="195"/>
                </a:lnTo>
                <a:lnTo>
                  <a:pt x="527" y="159"/>
                </a:lnTo>
                <a:lnTo>
                  <a:pt x="537" y="99"/>
                </a:lnTo>
                <a:lnTo>
                  <a:pt x="539" y="87"/>
                </a:lnTo>
                <a:lnTo>
                  <a:pt x="523" y="85"/>
                </a:lnTo>
                <a:lnTo>
                  <a:pt x="522" y="84"/>
                </a:lnTo>
                <a:lnTo>
                  <a:pt x="519" y="84"/>
                </a:lnTo>
                <a:lnTo>
                  <a:pt x="496" y="80"/>
                </a:lnTo>
                <a:lnTo>
                  <a:pt x="483" y="77"/>
                </a:lnTo>
                <a:lnTo>
                  <a:pt x="461" y="74"/>
                </a:lnTo>
                <a:lnTo>
                  <a:pt x="381" y="60"/>
                </a:lnTo>
                <a:lnTo>
                  <a:pt x="308" y="47"/>
                </a:lnTo>
                <a:lnTo>
                  <a:pt x="304" y="45"/>
                </a:lnTo>
                <a:lnTo>
                  <a:pt x="286" y="42"/>
                </a:lnTo>
                <a:lnTo>
                  <a:pt x="282" y="42"/>
                </a:lnTo>
                <a:lnTo>
                  <a:pt x="211" y="29"/>
                </a:lnTo>
                <a:lnTo>
                  <a:pt x="188" y="23"/>
                </a:lnTo>
                <a:lnTo>
                  <a:pt x="173" y="20"/>
                </a:lnTo>
                <a:lnTo>
                  <a:pt x="124" y="11"/>
                </a:lnTo>
                <a:lnTo>
                  <a:pt x="121" y="9"/>
                </a:lnTo>
                <a:lnTo>
                  <a:pt x="109" y="6"/>
                </a:lnTo>
                <a:lnTo>
                  <a:pt x="81" y="1"/>
                </a:lnTo>
                <a:lnTo>
                  <a:pt x="72" y="0"/>
                </a:lnTo>
                <a:lnTo>
                  <a:pt x="66" y="23"/>
                </a:lnTo>
                <a:lnTo>
                  <a:pt x="55" y="67"/>
                </a:lnTo>
                <a:lnTo>
                  <a:pt x="52" y="84"/>
                </a:lnTo>
                <a:lnTo>
                  <a:pt x="36" y="158"/>
                </a:lnTo>
                <a:lnTo>
                  <a:pt x="23" y="216"/>
                </a:lnTo>
                <a:lnTo>
                  <a:pt x="18" y="241"/>
                </a:lnTo>
                <a:lnTo>
                  <a:pt x="15" y="250"/>
                </a:lnTo>
                <a:lnTo>
                  <a:pt x="12" y="264"/>
                </a:lnTo>
                <a:lnTo>
                  <a:pt x="11" y="270"/>
                </a:lnTo>
                <a:lnTo>
                  <a:pt x="9" y="278"/>
                </a:lnTo>
                <a:lnTo>
                  <a:pt x="6" y="284"/>
                </a:lnTo>
                <a:lnTo>
                  <a:pt x="6" y="291"/>
                </a:lnTo>
                <a:lnTo>
                  <a:pt x="4" y="300"/>
                </a:lnTo>
                <a:lnTo>
                  <a:pt x="2" y="304"/>
                </a:lnTo>
                <a:lnTo>
                  <a:pt x="2" y="30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2061" name="New Hampshire" descr="New Hampshire," title="New Hampshire"/>
          <p:cNvSpPr>
            <a:spLocks/>
          </p:cNvSpPr>
          <p:nvPr/>
        </p:nvSpPr>
        <p:spPr bwMode="auto">
          <a:xfrm>
            <a:off x="7264400" y="2098675"/>
            <a:ext cx="223838" cy="439738"/>
          </a:xfrm>
          <a:custGeom>
            <a:avLst/>
            <a:gdLst>
              <a:gd name="T0" fmla="*/ 2147483647 w 142"/>
              <a:gd name="T1" fmla="*/ 2147483647 h 299"/>
              <a:gd name="T2" fmla="*/ 2147483647 w 142"/>
              <a:gd name="T3" fmla="*/ 2147483647 h 299"/>
              <a:gd name="T4" fmla="*/ 2147483647 w 142"/>
              <a:gd name="T5" fmla="*/ 2147483647 h 299"/>
              <a:gd name="T6" fmla="*/ 2147483647 w 142"/>
              <a:gd name="T7" fmla="*/ 2147483647 h 299"/>
              <a:gd name="T8" fmla="*/ 2147483647 w 142"/>
              <a:gd name="T9" fmla="*/ 2147483647 h 299"/>
              <a:gd name="T10" fmla="*/ 2147483647 w 142"/>
              <a:gd name="T11" fmla="*/ 2147483647 h 299"/>
              <a:gd name="T12" fmla="*/ 2147483647 w 142"/>
              <a:gd name="T13" fmla="*/ 2147483647 h 299"/>
              <a:gd name="T14" fmla="*/ 2147483647 w 142"/>
              <a:gd name="T15" fmla="*/ 2147483647 h 299"/>
              <a:gd name="T16" fmla="*/ 2147483647 w 142"/>
              <a:gd name="T17" fmla="*/ 2147483647 h 299"/>
              <a:gd name="T18" fmla="*/ 2147483647 w 142"/>
              <a:gd name="T19" fmla="*/ 2147483647 h 299"/>
              <a:gd name="T20" fmla="*/ 2147483647 w 142"/>
              <a:gd name="T21" fmla="*/ 2147483647 h 299"/>
              <a:gd name="T22" fmla="*/ 2147483647 w 142"/>
              <a:gd name="T23" fmla="*/ 2147483647 h 299"/>
              <a:gd name="T24" fmla="*/ 2147483647 w 142"/>
              <a:gd name="T25" fmla="*/ 2147483647 h 299"/>
              <a:gd name="T26" fmla="*/ 2147483647 w 142"/>
              <a:gd name="T27" fmla="*/ 2147483647 h 299"/>
              <a:gd name="T28" fmla="*/ 2147483647 w 142"/>
              <a:gd name="T29" fmla="*/ 2147483647 h 299"/>
              <a:gd name="T30" fmla="*/ 2147483647 w 142"/>
              <a:gd name="T31" fmla="*/ 2147483647 h 299"/>
              <a:gd name="T32" fmla="*/ 2147483647 w 142"/>
              <a:gd name="T33" fmla="*/ 2147483647 h 299"/>
              <a:gd name="T34" fmla="*/ 2147483647 w 142"/>
              <a:gd name="T35" fmla="*/ 2147483647 h 299"/>
              <a:gd name="T36" fmla="*/ 2147483647 w 142"/>
              <a:gd name="T37" fmla="*/ 2147483647 h 299"/>
              <a:gd name="T38" fmla="*/ 2147483647 w 142"/>
              <a:gd name="T39" fmla="*/ 2147483647 h 299"/>
              <a:gd name="T40" fmla="*/ 2147483647 w 142"/>
              <a:gd name="T41" fmla="*/ 0 h 299"/>
              <a:gd name="T42" fmla="*/ 2147483647 w 142"/>
              <a:gd name="T43" fmla="*/ 2147483647 h 299"/>
              <a:gd name="T44" fmla="*/ 2147483647 w 142"/>
              <a:gd name="T45" fmla="*/ 2147483647 h 299"/>
              <a:gd name="T46" fmla="*/ 2147483647 w 142"/>
              <a:gd name="T47" fmla="*/ 2147483647 h 299"/>
              <a:gd name="T48" fmla="*/ 2147483647 w 142"/>
              <a:gd name="T49" fmla="*/ 2147483647 h 299"/>
              <a:gd name="T50" fmla="*/ 2147483647 w 142"/>
              <a:gd name="T51" fmla="*/ 2147483647 h 299"/>
              <a:gd name="T52" fmla="*/ 2147483647 w 142"/>
              <a:gd name="T53" fmla="*/ 2147483647 h 299"/>
              <a:gd name="T54" fmla="*/ 2147483647 w 142"/>
              <a:gd name="T55" fmla="*/ 2147483647 h 299"/>
              <a:gd name="T56" fmla="*/ 2147483647 w 142"/>
              <a:gd name="T57" fmla="*/ 2147483647 h 299"/>
              <a:gd name="T58" fmla="*/ 2147483647 w 142"/>
              <a:gd name="T59" fmla="*/ 2147483647 h 299"/>
              <a:gd name="T60" fmla="*/ 2147483647 w 142"/>
              <a:gd name="T61" fmla="*/ 2147483647 h 299"/>
              <a:gd name="T62" fmla="*/ 2147483647 w 142"/>
              <a:gd name="T63" fmla="*/ 2147483647 h 299"/>
              <a:gd name="T64" fmla="*/ 2147483647 w 142"/>
              <a:gd name="T65" fmla="*/ 2147483647 h 299"/>
              <a:gd name="T66" fmla="*/ 2147483647 w 142"/>
              <a:gd name="T67" fmla="*/ 2147483647 h 299"/>
              <a:gd name="T68" fmla="*/ 2147483647 w 142"/>
              <a:gd name="T69" fmla="*/ 2147483647 h 299"/>
              <a:gd name="T70" fmla="*/ 2147483647 w 142"/>
              <a:gd name="T71" fmla="*/ 2147483647 h 299"/>
              <a:gd name="T72" fmla="*/ 2147483647 w 142"/>
              <a:gd name="T73" fmla="*/ 2147483647 h 299"/>
              <a:gd name="T74" fmla="*/ 2147483647 w 142"/>
              <a:gd name="T75" fmla="*/ 2147483647 h 299"/>
              <a:gd name="T76" fmla="*/ 2147483647 w 142"/>
              <a:gd name="T77" fmla="*/ 2147483647 h 299"/>
              <a:gd name="T78" fmla="*/ 2147483647 w 142"/>
              <a:gd name="T79" fmla="*/ 2147483647 h 299"/>
              <a:gd name="T80" fmla="*/ 2147483647 w 142"/>
              <a:gd name="T81" fmla="*/ 2147483647 h 299"/>
              <a:gd name="T82" fmla="*/ 2147483647 w 142"/>
              <a:gd name="T83" fmla="*/ 2147483647 h 299"/>
              <a:gd name="T84" fmla="*/ 2147483647 w 142"/>
              <a:gd name="T85" fmla="*/ 2147483647 h 299"/>
              <a:gd name="T86" fmla="*/ 2147483647 w 142"/>
              <a:gd name="T87" fmla="*/ 2147483647 h 299"/>
              <a:gd name="T88" fmla="*/ 2147483647 w 142"/>
              <a:gd name="T89" fmla="*/ 2147483647 h 299"/>
              <a:gd name="T90" fmla="*/ 2147483647 w 142"/>
              <a:gd name="T91" fmla="*/ 2147483647 h 299"/>
              <a:gd name="T92" fmla="*/ 2147483647 w 142"/>
              <a:gd name="T93" fmla="*/ 2147483647 h 299"/>
              <a:gd name="T94" fmla="*/ 2147483647 w 142"/>
              <a:gd name="T95" fmla="*/ 2147483647 h 299"/>
              <a:gd name="T96" fmla="*/ 2147483647 w 142"/>
              <a:gd name="T97" fmla="*/ 2147483647 h 299"/>
              <a:gd name="T98" fmla="*/ 2147483647 w 142"/>
              <a:gd name="T99" fmla="*/ 2147483647 h 299"/>
              <a:gd name="T100" fmla="*/ 2147483647 w 142"/>
              <a:gd name="T101" fmla="*/ 2147483647 h 299"/>
              <a:gd name="T102" fmla="*/ 2147483647 w 142"/>
              <a:gd name="T103" fmla="*/ 2147483647 h 299"/>
              <a:gd name="T104" fmla="*/ 2147483647 w 142"/>
              <a:gd name="T105" fmla="*/ 2147483647 h 299"/>
              <a:gd name="T106" fmla="*/ 2147483647 w 142"/>
              <a:gd name="T107" fmla="*/ 2147483647 h 299"/>
              <a:gd name="T108" fmla="*/ 2147483647 w 142"/>
              <a:gd name="T109" fmla="*/ 2147483647 h 299"/>
              <a:gd name="T110" fmla="*/ 2147483647 w 142"/>
              <a:gd name="T111" fmla="*/ 2147483647 h 299"/>
              <a:gd name="T112" fmla="*/ 2147483647 w 142"/>
              <a:gd name="T113" fmla="*/ 2147483647 h 299"/>
              <a:gd name="T114" fmla="*/ 0 w 142"/>
              <a:gd name="T115" fmla="*/ 2147483647 h 299"/>
              <a:gd name="T116" fmla="*/ 2147483647 w 142"/>
              <a:gd name="T117" fmla="*/ 2147483647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
              <a:gd name="T178" fmla="*/ 0 h 299"/>
              <a:gd name="T179" fmla="*/ 142 w 142"/>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 h="299">
                <a:moveTo>
                  <a:pt x="2" y="203"/>
                </a:moveTo>
                <a:lnTo>
                  <a:pt x="1" y="200"/>
                </a:lnTo>
                <a:lnTo>
                  <a:pt x="4" y="186"/>
                </a:lnTo>
                <a:lnTo>
                  <a:pt x="8" y="182"/>
                </a:lnTo>
                <a:lnTo>
                  <a:pt x="8" y="157"/>
                </a:lnTo>
                <a:lnTo>
                  <a:pt x="11" y="142"/>
                </a:lnTo>
                <a:lnTo>
                  <a:pt x="8" y="139"/>
                </a:lnTo>
                <a:lnTo>
                  <a:pt x="5" y="129"/>
                </a:lnTo>
                <a:lnTo>
                  <a:pt x="8" y="119"/>
                </a:lnTo>
                <a:lnTo>
                  <a:pt x="19" y="114"/>
                </a:lnTo>
                <a:lnTo>
                  <a:pt x="20" y="111"/>
                </a:lnTo>
                <a:lnTo>
                  <a:pt x="23" y="107"/>
                </a:lnTo>
                <a:lnTo>
                  <a:pt x="34" y="93"/>
                </a:lnTo>
                <a:lnTo>
                  <a:pt x="23" y="68"/>
                </a:lnTo>
                <a:lnTo>
                  <a:pt x="29" y="48"/>
                </a:lnTo>
                <a:lnTo>
                  <a:pt x="24" y="37"/>
                </a:lnTo>
                <a:lnTo>
                  <a:pt x="23" y="13"/>
                </a:lnTo>
                <a:lnTo>
                  <a:pt x="37" y="6"/>
                </a:lnTo>
                <a:lnTo>
                  <a:pt x="40" y="8"/>
                </a:lnTo>
                <a:lnTo>
                  <a:pt x="47" y="6"/>
                </a:lnTo>
                <a:lnTo>
                  <a:pt x="47" y="0"/>
                </a:lnTo>
                <a:lnTo>
                  <a:pt x="51" y="4"/>
                </a:lnTo>
                <a:lnTo>
                  <a:pt x="51" y="9"/>
                </a:lnTo>
                <a:lnTo>
                  <a:pt x="67" y="55"/>
                </a:lnTo>
                <a:lnTo>
                  <a:pt x="82" y="104"/>
                </a:lnTo>
                <a:lnTo>
                  <a:pt x="84" y="108"/>
                </a:lnTo>
                <a:lnTo>
                  <a:pt x="92" y="135"/>
                </a:lnTo>
                <a:lnTo>
                  <a:pt x="99" y="155"/>
                </a:lnTo>
                <a:lnTo>
                  <a:pt x="99" y="160"/>
                </a:lnTo>
                <a:lnTo>
                  <a:pt x="107" y="182"/>
                </a:lnTo>
                <a:lnTo>
                  <a:pt x="113" y="201"/>
                </a:lnTo>
                <a:lnTo>
                  <a:pt x="125" y="210"/>
                </a:lnTo>
                <a:lnTo>
                  <a:pt x="129" y="222"/>
                </a:lnTo>
                <a:lnTo>
                  <a:pt x="136" y="225"/>
                </a:lnTo>
                <a:lnTo>
                  <a:pt x="141" y="226"/>
                </a:lnTo>
                <a:lnTo>
                  <a:pt x="138" y="243"/>
                </a:lnTo>
                <a:lnTo>
                  <a:pt x="138" y="249"/>
                </a:lnTo>
                <a:lnTo>
                  <a:pt x="121" y="254"/>
                </a:lnTo>
                <a:lnTo>
                  <a:pt x="120" y="260"/>
                </a:lnTo>
                <a:lnTo>
                  <a:pt x="109" y="271"/>
                </a:lnTo>
                <a:lnTo>
                  <a:pt x="109" y="272"/>
                </a:lnTo>
                <a:lnTo>
                  <a:pt x="107" y="272"/>
                </a:lnTo>
                <a:lnTo>
                  <a:pt x="106" y="277"/>
                </a:lnTo>
                <a:lnTo>
                  <a:pt x="59" y="288"/>
                </a:lnTo>
                <a:lnTo>
                  <a:pt x="58" y="288"/>
                </a:lnTo>
                <a:lnTo>
                  <a:pt x="55" y="289"/>
                </a:lnTo>
                <a:lnTo>
                  <a:pt x="47" y="291"/>
                </a:lnTo>
                <a:lnTo>
                  <a:pt x="30" y="293"/>
                </a:lnTo>
                <a:lnTo>
                  <a:pt x="24" y="296"/>
                </a:lnTo>
                <a:lnTo>
                  <a:pt x="23" y="296"/>
                </a:lnTo>
                <a:lnTo>
                  <a:pt x="16" y="298"/>
                </a:lnTo>
                <a:lnTo>
                  <a:pt x="5" y="275"/>
                </a:lnTo>
                <a:lnTo>
                  <a:pt x="8" y="268"/>
                </a:lnTo>
                <a:lnTo>
                  <a:pt x="5" y="250"/>
                </a:lnTo>
                <a:lnTo>
                  <a:pt x="5" y="243"/>
                </a:lnTo>
                <a:lnTo>
                  <a:pt x="1" y="215"/>
                </a:lnTo>
                <a:lnTo>
                  <a:pt x="0" y="206"/>
                </a:lnTo>
                <a:lnTo>
                  <a:pt x="2" y="203"/>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1" name="New Jersey" descr="New Jersey," title="New Jersey"/>
          <p:cNvSpPr>
            <a:spLocks/>
          </p:cNvSpPr>
          <p:nvPr/>
        </p:nvSpPr>
        <p:spPr bwMode="auto">
          <a:xfrm>
            <a:off x="7031038" y="2814638"/>
            <a:ext cx="182562" cy="388937"/>
          </a:xfrm>
          <a:custGeom>
            <a:avLst/>
            <a:gdLst>
              <a:gd name="T0" fmla="*/ 2147483647 w 115"/>
              <a:gd name="T1" fmla="*/ 2147483647 h 265"/>
              <a:gd name="T2" fmla="*/ 2147483647 w 115"/>
              <a:gd name="T3" fmla="*/ 2147483647 h 265"/>
              <a:gd name="T4" fmla="*/ 2147483647 w 115"/>
              <a:gd name="T5" fmla="*/ 2147483647 h 265"/>
              <a:gd name="T6" fmla="*/ 2147483647 w 115"/>
              <a:gd name="T7" fmla="*/ 2147483647 h 265"/>
              <a:gd name="T8" fmla="*/ 2147483647 w 115"/>
              <a:gd name="T9" fmla="*/ 2147483647 h 265"/>
              <a:gd name="T10" fmla="*/ 2147483647 w 115"/>
              <a:gd name="T11" fmla="*/ 2147483647 h 265"/>
              <a:gd name="T12" fmla="*/ 2147483647 w 115"/>
              <a:gd name="T13" fmla="*/ 2147483647 h 265"/>
              <a:gd name="T14" fmla="*/ 2147483647 w 115"/>
              <a:gd name="T15" fmla="*/ 2147483647 h 265"/>
              <a:gd name="T16" fmla="*/ 2147483647 w 115"/>
              <a:gd name="T17" fmla="*/ 2147483647 h 265"/>
              <a:gd name="T18" fmla="*/ 2147483647 w 115"/>
              <a:gd name="T19" fmla="*/ 2147483647 h 265"/>
              <a:gd name="T20" fmla="*/ 2147483647 w 115"/>
              <a:gd name="T21" fmla="*/ 2147483647 h 265"/>
              <a:gd name="T22" fmla="*/ 2147483647 w 115"/>
              <a:gd name="T23" fmla="*/ 2147483647 h 265"/>
              <a:gd name="T24" fmla="*/ 2147483647 w 115"/>
              <a:gd name="T25" fmla="*/ 2147483647 h 265"/>
              <a:gd name="T26" fmla="*/ 2147483647 w 115"/>
              <a:gd name="T27" fmla="*/ 2147483647 h 265"/>
              <a:gd name="T28" fmla="*/ 2147483647 w 115"/>
              <a:gd name="T29" fmla="*/ 2147483647 h 265"/>
              <a:gd name="T30" fmla="*/ 2147483647 w 115"/>
              <a:gd name="T31" fmla="*/ 2147483647 h 265"/>
              <a:gd name="T32" fmla="*/ 2147483647 w 115"/>
              <a:gd name="T33" fmla="*/ 2147483647 h 265"/>
              <a:gd name="T34" fmla="*/ 2147483647 w 115"/>
              <a:gd name="T35" fmla="*/ 2147483647 h 265"/>
              <a:gd name="T36" fmla="*/ 2147483647 w 115"/>
              <a:gd name="T37" fmla="*/ 2147483647 h 265"/>
              <a:gd name="T38" fmla="*/ 2147483647 w 115"/>
              <a:gd name="T39" fmla="*/ 2147483647 h 265"/>
              <a:gd name="T40" fmla="*/ 2147483647 w 115"/>
              <a:gd name="T41" fmla="*/ 0 h 265"/>
              <a:gd name="T42" fmla="*/ 2147483647 w 115"/>
              <a:gd name="T43" fmla="*/ 2147483647 h 265"/>
              <a:gd name="T44" fmla="*/ 2147483647 w 115"/>
              <a:gd name="T45" fmla="*/ 2147483647 h 265"/>
              <a:gd name="T46" fmla="*/ 2147483647 w 115"/>
              <a:gd name="T47" fmla="*/ 2147483647 h 265"/>
              <a:gd name="T48" fmla="*/ 2147483647 w 115"/>
              <a:gd name="T49" fmla="*/ 2147483647 h 265"/>
              <a:gd name="T50" fmla="*/ 2147483647 w 115"/>
              <a:gd name="T51" fmla="*/ 2147483647 h 265"/>
              <a:gd name="T52" fmla="*/ 2147483647 w 115"/>
              <a:gd name="T53" fmla="*/ 2147483647 h 265"/>
              <a:gd name="T54" fmla="*/ 2147483647 w 115"/>
              <a:gd name="T55" fmla="*/ 2147483647 h 265"/>
              <a:gd name="T56" fmla="*/ 2147483647 w 115"/>
              <a:gd name="T57" fmla="*/ 2147483647 h 265"/>
              <a:gd name="T58" fmla="*/ 2147483647 w 115"/>
              <a:gd name="T59" fmla="*/ 2147483647 h 265"/>
              <a:gd name="T60" fmla="*/ 2147483647 w 115"/>
              <a:gd name="T61" fmla="*/ 2147483647 h 265"/>
              <a:gd name="T62" fmla="*/ 2147483647 w 115"/>
              <a:gd name="T63" fmla="*/ 2147483647 h 265"/>
              <a:gd name="T64" fmla="*/ 2147483647 w 115"/>
              <a:gd name="T65" fmla="*/ 2147483647 h 265"/>
              <a:gd name="T66" fmla="*/ 2147483647 w 115"/>
              <a:gd name="T67" fmla="*/ 2147483647 h 265"/>
              <a:gd name="T68" fmla="*/ 2147483647 w 115"/>
              <a:gd name="T69" fmla="*/ 2147483647 h 265"/>
              <a:gd name="T70" fmla="*/ 2147483647 w 115"/>
              <a:gd name="T71" fmla="*/ 2147483647 h 265"/>
              <a:gd name="T72" fmla="*/ 2147483647 w 115"/>
              <a:gd name="T73" fmla="*/ 2147483647 h 265"/>
              <a:gd name="T74" fmla="*/ 2147483647 w 115"/>
              <a:gd name="T75" fmla="*/ 2147483647 h 265"/>
              <a:gd name="T76" fmla="*/ 2147483647 w 115"/>
              <a:gd name="T77" fmla="*/ 2147483647 h 265"/>
              <a:gd name="T78" fmla="*/ 2147483647 w 115"/>
              <a:gd name="T79" fmla="*/ 2147483647 h 265"/>
              <a:gd name="T80" fmla="*/ 2147483647 w 115"/>
              <a:gd name="T81" fmla="*/ 2147483647 h 265"/>
              <a:gd name="T82" fmla="*/ 2147483647 w 115"/>
              <a:gd name="T83" fmla="*/ 2147483647 h 265"/>
              <a:gd name="T84" fmla="*/ 2147483647 w 115"/>
              <a:gd name="T85" fmla="*/ 2147483647 h 265"/>
              <a:gd name="T86" fmla="*/ 2147483647 w 115"/>
              <a:gd name="T87" fmla="*/ 2147483647 h 265"/>
              <a:gd name="T88" fmla="*/ 2147483647 w 115"/>
              <a:gd name="T89" fmla="*/ 2147483647 h 265"/>
              <a:gd name="T90" fmla="*/ 2147483647 w 115"/>
              <a:gd name="T91" fmla="*/ 2147483647 h 265"/>
              <a:gd name="T92" fmla="*/ 2147483647 w 115"/>
              <a:gd name="T93" fmla="*/ 2147483647 h 265"/>
              <a:gd name="T94" fmla="*/ 2147483647 w 115"/>
              <a:gd name="T95" fmla="*/ 2147483647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5"/>
              <a:gd name="T145" fmla="*/ 0 h 265"/>
              <a:gd name="T146" fmla="*/ 115 w 115"/>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5" h="265">
                <a:moveTo>
                  <a:pt x="101" y="191"/>
                </a:moveTo>
                <a:lnTo>
                  <a:pt x="104" y="189"/>
                </a:lnTo>
                <a:lnTo>
                  <a:pt x="114" y="157"/>
                </a:lnTo>
                <a:lnTo>
                  <a:pt x="111" y="121"/>
                </a:lnTo>
                <a:lnTo>
                  <a:pt x="108" y="90"/>
                </a:lnTo>
                <a:lnTo>
                  <a:pt x="104" y="81"/>
                </a:lnTo>
                <a:lnTo>
                  <a:pt x="104" y="85"/>
                </a:lnTo>
                <a:lnTo>
                  <a:pt x="88" y="86"/>
                </a:lnTo>
                <a:lnTo>
                  <a:pt x="87" y="88"/>
                </a:lnTo>
                <a:lnTo>
                  <a:pt x="83" y="86"/>
                </a:lnTo>
                <a:lnTo>
                  <a:pt x="82" y="83"/>
                </a:lnTo>
                <a:lnTo>
                  <a:pt x="82" y="81"/>
                </a:lnTo>
                <a:lnTo>
                  <a:pt x="82" y="78"/>
                </a:lnTo>
                <a:lnTo>
                  <a:pt x="84" y="72"/>
                </a:lnTo>
                <a:lnTo>
                  <a:pt x="83" y="69"/>
                </a:lnTo>
                <a:lnTo>
                  <a:pt x="83" y="67"/>
                </a:lnTo>
                <a:lnTo>
                  <a:pt x="86" y="65"/>
                </a:lnTo>
                <a:lnTo>
                  <a:pt x="87" y="65"/>
                </a:lnTo>
                <a:lnTo>
                  <a:pt x="91" y="62"/>
                </a:lnTo>
                <a:lnTo>
                  <a:pt x="94" y="62"/>
                </a:lnTo>
                <a:lnTo>
                  <a:pt x="94" y="58"/>
                </a:lnTo>
                <a:lnTo>
                  <a:pt x="94" y="55"/>
                </a:lnTo>
                <a:lnTo>
                  <a:pt x="94" y="50"/>
                </a:lnTo>
                <a:lnTo>
                  <a:pt x="95" y="46"/>
                </a:lnTo>
                <a:lnTo>
                  <a:pt x="97" y="36"/>
                </a:lnTo>
                <a:lnTo>
                  <a:pt x="98" y="36"/>
                </a:lnTo>
                <a:lnTo>
                  <a:pt x="98" y="34"/>
                </a:lnTo>
                <a:lnTo>
                  <a:pt x="98" y="32"/>
                </a:lnTo>
                <a:lnTo>
                  <a:pt x="98" y="25"/>
                </a:lnTo>
                <a:lnTo>
                  <a:pt x="98" y="23"/>
                </a:lnTo>
                <a:lnTo>
                  <a:pt x="98" y="22"/>
                </a:lnTo>
                <a:lnTo>
                  <a:pt x="97" y="22"/>
                </a:lnTo>
                <a:lnTo>
                  <a:pt x="76" y="16"/>
                </a:lnTo>
                <a:lnTo>
                  <a:pt x="69" y="15"/>
                </a:lnTo>
                <a:lnTo>
                  <a:pt x="68" y="13"/>
                </a:lnTo>
                <a:lnTo>
                  <a:pt x="65" y="12"/>
                </a:lnTo>
                <a:lnTo>
                  <a:pt x="58" y="11"/>
                </a:lnTo>
                <a:lnTo>
                  <a:pt x="55" y="9"/>
                </a:lnTo>
                <a:lnTo>
                  <a:pt x="47" y="6"/>
                </a:lnTo>
                <a:lnTo>
                  <a:pt x="38" y="4"/>
                </a:lnTo>
                <a:lnTo>
                  <a:pt x="26" y="0"/>
                </a:lnTo>
                <a:lnTo>
                  <a:pt x="22" y="1"/>
                </a:lnTo>
                <a:lnTo>
                  <a:pt x="15" y="13"/>
                </a:lnTo>
                <a:lnTo>
                  <a:pt x="15" y="22"/>
                </a:lnTo>
                <a:lnTo>
                  <a:pt x="8" y="33"/>
                </a:lnTo>
                <a:lnTo>
                  <a:pt x="11" y="32"/>
                </a:lnTo>
                <a:lnTo>
                  <a:pt x="8" y="36"/>
                </a:lnTo>
                <a:lnTo>
                  <a:pt x="1" y="47"/>
                </a:lnTo>
                <a:lnTo>
                  <a:pt x="1" y="48"/>
                </a:lnTo>
                <a:lnTo>
                  <a:pt x="9" y="57"/>
                </a:lnTo>
                <a:lnTo>
                  <a:pt x="1" y="74"/>
                </a:lnTo>
                <a:lnTo>
                  <a:pt x="4" y="89"/>
                </a:lnTo>
                <a:lnTo>
                  <a:pt x="5" y="89"/>
                </a:lnTo>
                <a:lnTo>
                  <a:pt x="5" y="90"/>
                </a:lnTo>
                <a:lnTo>
                  <a:pt x="11" y="90"/>
                </a:lnTo>
                <a:lnTo>
                  <a:pt x="29" y="108"/>
                </a:lnTo>
                <a:lnTo>
                  <a:pt x="31" y="113"/>
                </a:lnTo>
                <a:lnTo>
                  <a:pt x="37" y="115"/>
                </a:lnTo>
                <a:lnTo>
                  <a:pt x="41" y="120"/>
                </a:lnTo>
                <a:lnTo>
                  <a:pt x="52" y="129"/>
                </a:lnTo>
                <a:lnTo>
                  <a:pt x="47" y="134"/>
                </a:lnTo>
                <a:lnTo>
                  <a:pt x="44" y="139"/>
                </a:lnTo>
                <a:lnTo>
                  <a:pt x="36" y="145"/>
                </a:lnTo>
                <a:lnTo>
                  <a:pt x="34" y="146"/>
                </a:lnTo>
                <a:lnTo>
                  <a:pt x="30" y="150"/>
                </a:lnTo>
                <a:lnTo>
                  <a:pt x="30" y="152"/>
                </a:lnTo>
                <a:lnTo>
                  <a:pt x="26" y="156"/>
                </a:lnTo>
                <a:lnTo>
                  <a:pt x="27" y="163"/>
                </a:lnTo>
                <a:lnTo>
                  <a:pt x="27" y="164"/>
                </a:lnTo>
                <a:lnTo>
                  <a:pt x="22" y="167"/>
                </a:lnTo>
                <a:lnTo>
                  <a:pt x="22" y="169"/>
                </a:lnTo>
                <a:lnTo>
                  <a:pt x="19" y="170"/>
                </a:lnTo>
                <a:lnTo>
                  <a:pt x="9" y="176"/>
                </a:lnTo>
                <a:lnTo>
                  <a:pt x="6" y="178"/>
                </a:lnTo>
                <a:lnTo>
                  <a:pt x="5" y="181"/>
                </a:lnTo>
                <a:lnTo>
                  <a:pt x="2" y="191"/>
                </a:lnTo>
                <a:lnTo>
                  <a:pt x="0" y="201"/>
                </a:lnTo>
                <a:lnTo>
                  <a:pt x="1" y="203"/>
                </a:lnTo>
                <a:lnTo>
                  <a:pt x="4" y="215"/>
                </a:lnTo>
                <a:lnTo>
                  <a:pt x="18" y="224"/>
                </a:lnTo>
                <a:lnTo>
                  <a:pt x="29" y="231"/>
                </a:lnTo>
                <a:lnTo>
                  <a:pt x="31" y="230"/>
                </a:lnTo>
                <a:lnTo>
                  <a:pt x="45" y="238"/>
                </a:lnTo>
                <a:lnTo>
                  <a:pt x="45" y="237"/>
                </a:lnTo>
                <a:lnTo>
                  <a:pt x="62" y="236"/>
                </a:lnTo>
                <a:lnTo>
                  <a:pt x="65" y="264"/>
                </a:lnTo>
                <a:lnTo>
                  <a:pt x="72" y="261"/>
                </a:lnTo>
                <a:lnTo>
                  <a:pt x="77" y="252"/>
                </a:lnTo>
                <a:lnTo>
                  <a:pt x="88" y="216"/>
                </a:lnTo>
                <a:lnTo>
                  <a:pt x="90" y="216"/>
                </a:lnTo>
                <a:lnTo>
                  <a:pt x="104" y="192"/>
                </a:lnTo>
                <a:lnTo>
                  <a:pt x="101" y="19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0" name="New Mexico" descr="New Mexico," title="New Mexico"/>
          <p:cNvSpPr>
            <a:spLocks/>
          </p:cNvSpPr>
          <p:nvPr/>
        </p:nvSpPr>
        <p:spPr bwMode="auto">
          <a:xfrm>
            <a:off x="2538413" y="3757613"/>
            <a:ext cx="917575" cy="915987"/>
          </a:xfrm>
          <a:custGeom>
            <a:avLst/>
            <a:gdLst>
              <a:gd name="T0" fmla="*/ 2147483647 w 582"/>
              <a:gd name="T1" fmla="*/ 2147483647 h 622"/>
              <a:gd name="T2" fmla="*/ 2147483647 w 582"/>
              <a:gd name="T3" fmla="*/ 2147483647 h 622"/>
              <a:gd name="T4" fmla="*/ 2147483647 w 582"/>
              <a:gd name="T5" fmla="*/ 2147483647 h 622"/>
              <a:gd name="T6" fmla="*/ 2147483647 w 582"/>
              <a:gd name="T7" fmla="*/ 2147483647 h 622"/>
              <a:gd name="T8" fmla="*/ 2147483647 w 582"/>
              <a:gd name="T9" fmla="*/ 2147483647 h 622"/>
              <a:gd name="T10" fmla="*/ 2147483647 w 582"/>
              <a:gd name="T11" fmla="*/ 2147483647 h 622"/>
              <a:gd name="T12" fmla="*/ 2147483647 w 582"/>
              <a:gd name="T13" fmla="*/ 2147483647 h 622"/>
              <a:gd name="T14" fmla="*/ 2147483647 w 582"/>
              <a:gd name="T15" fmla="*/ 2147483647 h 622"/>
              <a:gd name="T16" fmla="*/ 2147483647 w 582"/>
              <a:gd name="T17" fmla="*/ 2147483647 h 622"/>
              <a:gd name="T18" fmla="*/ 2147483647 w 582"/>
              <a:gd name="T19" fmla="*/ 2147483647 h 622"/>
              <a:gd name="T20" fmla="*/ 2147483647 w 582"/>
              <a:gd name="T21" fmla="*/ 2147483647 h 622"/>
              <a:gd name="T22" fmla="*/ 2147483647 w 582"/>
              <a:gd name="T23" fmla="*/ 2147483647 h 622"/>
              <a:gd name="T24" fmla="*/ 2147483647 w 582"/>
              <a:gd name="T25" fmla="*/ 2147483647 h 622"/>
              <a:gd name="T26" fmla="*/ 2147483647 w 582"/>
              <a:gd name="T27" fmla="*/ 2147483647 h 622"/>
              <a:gd name="T28" fmla="*/ 2147483647 w 582"/>
              <a:gd name="T29" fmla="*/ 2147483647 h 622"/>
              <a:gd name="T30" fmla="*/ 2147483647 w 582"/>
              <a:gd name="T31" fmla="*/ 2147483647 h 622"/>
              <a:gd name="T32" fmla="*/ 2147483647 w 582"/>
              <a:gd name="T33" fmla="*/ 2147483647 h 622"/>
              <a:gd name="T34" fmla="*/ 2147483647 w 582"/>
              <a:gd name="T35" fmla="*/ 2147483647 h 622"/>
              <a:gd name="T36" fmla="*/ 2147483647 w 582"/>
              <a:gd name="T37" fmla="*/ 2147483647 h 622"/>
              <a:gd name="T38" fmla="*/ 2147483647 w 582"/>
              <a:gd name="T39" fmla="*/ 2147483647 h 622"/>
              <a:gd name="T40" fmla="*/ 2147483647 w 582"/>
              <a:gd name="T41" fmla="*/ 2147483647 h 622"/>
              <a:gd name="T42" fmla="*/ 2147483647 w 582"/>
              <a:gd name="T43" fmla="*/ 2147483647 h 622"/>
              <a:gd name="T44" fmla="*/ 2147483647 w 582"/>
              <a:gd name="T45" fmla="*/ 2147483647 h 622"/>
              <a:gd name="T46" fmla="*/ 2147483647 w 582"/>
              <a:gd name="T47" fmla="*/ 2147483647 h 622"/>
              <a:gd name="T48" fmla="*/ 2147483647 w 582"/>
              <a:gd name="T49" fmla="*/ 2147483647 h 622"/>
              <a:gd name="T50" fmla="*/ 2147483647 w 582"/>
              <a:gd name="T51" fmla="*/ 2147483647 h 622"/>
              <a:gd name="T52" fmla="*/ 2147483647 w 582"/>
              <a:gd name="T53" fmla="*/ 2147483647 h 622"/>
              <a:gd name="T54" fmla="*/ 2147483647 w 582"/>
              <a:gd name="T55" fmla="*/ 2147483647 h 622"/>
              <a:gd name="T56" fmla="*/ 2147483647 w 582"/>
              <a:gd name="T57" fmla="*/ 2147483647 h 622"/>
              <a:gd name="T58" fmla="*/ 2147483647 w 582"/>
              <a:gd name="T59" fmla="*/ 2147483647 h 622"/>
              <a:gd name="T60" fmla="*/ 2147483647 w 582"/>
              <a:gd name="T61" fmla="*/ 2147483647 h 622"/>
              <a:gd name="T62" fmla="*/ 2147483647 w 582"/>
              <a:gd name="T63" fmla="*/ 2147483647 h 622"/>
              <a:gd name="T64" fmla="*/ 2147483647 w 582"/>
              <a:gd name="T65" fmla="*/ 2147483647 h 622"/>
              <a:gd name="T66" fmla="*/ 2147483647 w 582"/>
              <a:gd name="T67" fmla="*/ 2147483647 h 622"/>
              <a:gd name="T68" fmla="*/ 2147483647 w 582"/>
              <a:gd name="T69" fmla="*/ 2147483647 h 622"/>
              <a:gd name="T70" fmla="*/ 2147483647 w 582"/>
              <a:gd name="T71" fmla="*/ 2147483647 h 622"/>
              <a:gd name="T72" fmla="*/ 2147483647 w 582"/>
              <a:gd name="T73" fmla="*/ 2147483647 h 622"/>
              <a:gd name="T74" fmla="*/ 2147483647 w 582"/>
              <a:gd name="T75" fmla="*/ 2147483647 h 622"/>
              <a:gd name="T76" fmla="*/ 2147483647 w 582"/>
              <a:gd name="T77" fmla="*/ 2147483647 h 622"/>
              <a:gd name="T78" fmla="*/ 2147483647 w 582"/>
              <a:gd name="T79" fmla="*/ 2147483647 h 622"/>
              <a:gd name="T80" fmla="*/ 2147483647 w 582"/>
              <a:gd name="T81" fmla="*/ 2147483647 h 622"/>
              <a:gd name="T82" fmla="*/ 2147483647 w 582"/>
              <a:gd name="T83" fmla="*/ 2147483647 h 622"/>
              <a:gd name="T84" fmla="*/ 2147483647 w 582"/>
              <a:gd name="T85" fmla="*/ 2147483647 h 622"/>
              <a:gd name="T86" fmla="*/ 2147483647 w 582"/>
              <a:gd name="T87" fmla="*/ 2147483647 h 622"/>
              <a:gd name="T88" fmla="*/ 2147483647 w 582"/>
              <a:gd name="T89" fmla="*/ 2147483647 h 622"/>
              <a:gd name="T90" fmla="*/ 2147483647 w 582"/>
              <a:gd name="T91" fmla="*/ 0 h 622"/>
              <a:gd name="T92" fmla="*/ 2147483647 w 582"/>
              <a:gd name="T93" fmla="*/ 2147483647 h 622"/>
              <a:gd name="T94" fmla="*/ 2147483647 w 582"/>
              <a:gd name="T95" fmla="*/ 2147483647 h 622"/>
              <a:gd name="T96" fmla="*/ 2147483647 w 582"/>
              <a:gd name="T97" fmla="*/ 2147483647 h 622"/>
              <a:gd name="T98" fmla="*/ 2147483647 w 582"/>
              <a:gd name="T99" fmla="*/ 2147483647 h 622"/>
              <a:gd name="T100" fmla="*/ 2147483647 w 582"/>
              <a:gd name="T101" fmla="*/ 2147483647 h 622"/>
              <a:gd name="T102" fmla="*/ 2147483647 w 582"/>
              <a:gd name="T103" fmla="*/ 2147483647 h 622"/>
              <a:gd name="T104" fmla="*/ 2147483647 w 582"/>
              <a:gd name="T105" fmla="*/ 2147483647 h 622"/>
              <a:gd name="T106" fmla="*/ 2147483647 w 582"/>
              <a:gd name="T107" fmla="*/ 2147483647 h 622"/>
              <a:gd name="T108" fmla="*/ 2147483647 w 582"/>
              <a:gd name="T109" fmla="*/ 2147483647 h 622"/>
              <a:gd name="T110" fmla="*/ 2147483647 w 582"/>
              <a:gd name="T111" fmla="*/ 2147483647 h 622"/>
              <a:gd name="T112" fmla="*/ 2147483647 w 582"/>
              <a:gd name="T113" fmla="*/ 2147483647 h 622"/>
              <a:gd name="T114" fmla="*/ 0 w 582"/>
              <a:gd name="T115" fmla="*/ 2147483647 h 6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2"/>
              <a:gd name="T175" fmla="*/ 0 h 622"/>
              <a:gd name="T176" fmla="*/ 582 w 582"/>
              <a:gd name="T177" fmla="*/ 622 h 62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2" h="622">
                <a:moveTo>
                  <a:pt x="16" y="615"/>
                </a:moveTo>
                <a:lnTo>
                  <a:pt x="76" y="621"/>
                </a:lnTo>
                <a:lnTo>
                  <a:pt x="81" y="572"/>
                </a:lnTo>
                <a:lnTo>
                  <a:pt x="163" y="580"/>
                </a:lnTo>
                <a:lnTo>
                  <a:pt x="233" y="586"/>
                </a:lnTo>
                <a:lnTo>
                  <a:pt x="224" y="573"/>
                </a:lnTo>
                <a:lnTo>
                  <a:pt x="226" y="571"/>
                </a:lnTo>
                <a:lnTo>
                  <a:pt x="224" y="564"/>
                </a:lnTo>
                <a:lnTo>
                  <a:pt x="226" y="562"/>
                </a:lnTo>
                <a:lnTo>
                  <a:pt x="249" y="564"/>
                </a:lnTo>
                <a:lnTo>
                  <a:pt x="260" y="564"/>
                </a:lnTo>
                <a:lnTo>
                  <a:pt x="271" y="565"/>
                </a:lnTo>
                <a:lnTo>
                  <a:pt x="283" y="567"/>
                </a:lnTo>
                <a:lnTo>
                  <a:pt x="338" y="572"/>
                </a:lnTo>
                <a:lnTo>
                  <a:pt x="363" y="573"/>
                </a:lnTo>
                <a:lnTo>
                  <a:pt x="380" y="573"/>
                </a:lnTo>
                <a:lnTo>
                  <a:pt x="387" y="573"/>
                </a:lnTo>
                <a:lnTo>
                  <a:pt x="430" y="578"/>
                </a:lnTo>
                <a:lnTo>
                  <a:pt x="439" y="578"/>
                </a:lnTo>
                <a:lnTo>
                  <a:pt x="462" y="579"/>
                </a:lnTo>
                <a:lnTo>
                  <a:pt x="464" y="579"/>
                </a:lnTo>
                <a:lnTo>
                  <a:pt x="485" y="580"/>
                </a:lnTo>
                <a:lnTo>
                  <a:pt x="486" y="580"/>
                </a:lnTo>
                <a:lnTo>
                  <a:pt x="488" y="580"/>
                </a:lnTo>
                <a:lnTo>
                  <a:pt x="498" y="580"/>
                </a:lnTo>
                <a:lnTo>
                  <a:pt x="521" y="583"/>
                </a:lnTo>
                <a:lnTo>
                  <a:pt x="524" y="583"/>
                </a:lnTo>
                <a:lnTo>
                  <a:pt x="542" y="583"/>
                </a:lnTo>
                <a:lnTo>
                  <a:pt x="547" y="583"/>
                </a:lnTo>
                <a:lnTo>
                  <a:pt x="547" y="573"/>
                </a:lnTo>
                <a:lnTo>
                  <a:pt x="549" y="557"/>
                </a:lnTo>
                <a:lnTo>
                  <a:pt x="550" y="532"/>
                </a:lnTo>
                <a:lnTo>
                  <a:pt x="550" y="526"/>
                </a:lnTo>
                <a:lnTo>
                  <a:pt x="551" y="515"/>
                </a:lnTo>
                <a:lnTo>
                  <a:pt x="551" y="495"/>
                </a:lnTo>
                <a:lnTo>
                  <a:pt x="553" y="479"/>
                </a:lnTo>
                <a:lnTo>
                  <a:pt x="554" y="461"/>
                </a:lnTo>
                <a:lnTo>
                  <a:pt x="556" y="434"/>
                </a:lnTo>
                <a:lnTo>
                  <a:pt x="556" y="432"/>
                </a:lnTo>
                <a:lnTo>
                  <a:pt x="557" y="420"/>
                </a:lnTo>
                <a:lnTo>
                  <a:pt x="557" y="417"/>
                </a:lnTo>
                <a:lnTo>
                  <a:pt x="557" y="413"/>
                </a:lnTo>
                <a:lnTo>
                  <a:pt x="558" y="402"/>
                </a:lnTo>
                <a:lnTo>
                  <a:pt x="558" y="398"/>
                </a:lnTo>
                <a:lnTo>
                  <a:pt x="558" y="385"/>
                </a:lnTo>
                <a:lnTo>
                  <a:pt x="560" y="366"/>
                </a:lnTo>
                <a:lnTo>
                  <a:pt x="561" y="340"/>
                </a:lnTo>
                <a:lnTo>
                  <a:pt x="561" y="333"/>
                </a:lnTo>
                <a:lnTo>
                  <a:pt x="563" y="320"/>
                </a:lnTo>
                <a:lnTo>
                  <a:pt x="564" y="312"/>
                </a:lnTo>
                <a:lnTo>
                  <a:pt x="564" y="286"/>
                </a:lnTo>
                <a:lnTo>
                  <a:pt x="565" y="272"/>
                </a:lnTo>
                <a:lnTo>
                  <a:pt x="565" y="262"/>
                </a:lnTo>
                <a:lnTo>
                  <a:pt x="567" y="257"/>
                </a:lnTo>
                <a:lnTo>
                  <a:pt x="567" y="243"/>
                </a:lnTo>
                <a:lnTo>
                  <a:pt x="567" y="237"/>
                </a:lnTo>
                <a:lnTo>
                  <a:pt x="568" y="228"/>
                </a:lnTo>
                <a:lnTo>
                  <a:pt x="568" y="222"/>
                </a:lnTo>
                <a:lnTo>
                  <a:pt x="569" y="189"/>
                </a:lnTo>
                <a:lnTo>
                  <a:pt x="569" y="177"/>
                </a:lnTo>
                <a:lnTo>
                  <a:pt x="571" y="175"/>
                </a:lnTo>
                <a:lnTo>
                  <a:pt x="571" y="172"/>
                </a:lnTo>
                <a:lnTo>
                  <a:pt x="572" y="142"/>
                </a:lnTo>
                <a:lnTo>
                  <a:pt x="574" y="95"/>
                </a:lnTo>
                <a:lnTo>
                  <a:pt x="578" y="95"/>
                </a:lnTo>
                <a:lnTo>
                  <a:pt x="578" y="70"/>
                </a:lnTo>
                <a:lnTo>
                  <a:pt x="579" y="53"/>
                </a:lnTo>
                <a:lnTo>
                  <a:pt x="581" y="40"/>
                </a:lnTo>
                <a:lnTo>
                  <a:pt x="574" y="40"/>
                </a:lnTo>
                <a:lnTo>
                  <a:pt x="554" y="38"/>
                </a:lnTo>
                <a:lnTo>
                  <a:pt x="549" y="38"/>
                </a:lnTo>
                <a:lnTo>
                  <a:pt x="495" y="35"/>
                </a:lnTo>
                <a:lnTo>
                  <a:pt x="464" y="34"/>
                </a:lnTo>
                <a:lnTo>
                  <a:pt x="416" y="31"/>
                </a:lnTo>
                <a:lnTo>
                  <a:pt x="397" y="29"/>
                </a:lnTo>
                <a:lnTo>
                  <a:pt x="391" y="29"/>
                </a:lnTo>
                <a:lnTo>
                  <a:pt x="349" y="26"/>
                </a:lnTo>
                <a:lnTo>
                  <a:pt x="347" y="26"/>
                </a:lnTo>
                <a:lnTo>
                  <a:pt x="336" y="24"/>
                </a:lnTo>
                <a:lnTo>
                  <a:pt x="325" y="23"/>
                </a:lnTo>
                <a:lnTo>
                  <a:pt x="286" y="22"/>
                </a:lnTo>
                <a:lnTo>
                  <a:pt x="204" y="13"/>
                </a:lnTo>
                <a:lnTo>
                  <a:pt x="201" y="12"/>
                </a:lnTo>
                <a:lnTo>
                  <a:pt x="200" y="12"/>
                </a:lnTo>
                <a:lnTo>
                  <a:pt x="199" y="12"/>
                </a:lnTo>
                <a:lnTo>
                  <a:pt x="145" y="6"/>
                </a:lnTo>
                <a:lnTo>
                  <a:pt x="124" y="5"/>
                </a:lnTo>
                <a:lnTo>
                  <a:pt x="99" y="2"/>
                </a:lnTo>
                <a:lnTo>
                  <a:pt x="92" y="2"/>
                </a:lnTo>
                <a:lnTo>
                  <a:pt x="67" y="0"/>
                </a:lnTo>
                <a:lnTo>
                  <a:pt x="65" y="26"/>
                </a:lnTo>
                <a:lnTo>
                  <a:pt x="62" y="53"/>
                </a:lnTo>
                <a:lnTo>
                  <a:pt x="55" y="107"/>
                </a:lnTo>
                <a:lnTo>
                  <a:pt x="49" y="159"/>
                </a:lnTo>
                <a:lnTo>
                  <a:pt x="49" y="161"/>
                </a:lnTo>
                <a:lnTo>
                  <a:pt x="42" y="219"/>
                </a:lnTo>
                <a:lnTo>
                  <a:pt x="40" y="239"/>
                </a:lnTo>
                <a:lnTo>
                  <a:pt x="40" y="240"/>
                </a:lnTo>
                <a:lnTo>
                  <a:pt x="38" y="262"/>
                </a:lnTo>
                <a:lnTo>
                  <a:pt x="35" y="283"/>
                </a:lnTo>
                <a:lnTo>
                  <a:pt x="31" y="325"/>
                </a:lnTo>
                <a:lnTo>
                  <a:pt x="29" y="348"/>
                </a:lnTo>
                <a:lnTo>
                  <a:pt x="29" y="351"/>
                </a:lnTo>
                <a:lnTo>
                  <a:pt x="29" y="352"/>
                </a:lnTo>
                <a:lnTo>
                  <a:pt x="22" y="410"/>
                </a:lnTo>
                <a:lnTo>
                  <a:pt x="22" y="416"/>
                </a:lnTo>
                <a:lnTo>
                  <a:pt x="19" y="432"/>
                </a:lnTo>
                <a:lnTo>
                  <a:pt x="16" y="457"/>
                </a:lnTo>
                <a:lnTo>
                  <a:pt x="16" y="460"/>
                </a:lnTo>
                <a:lnTo>
                  <a:pt x="13" y="486"/>
                </a:lnTo>
                <a:lnTo>
                  <a:pt x="12" y="495"/>
                </a:lnTo>
                <a:lnTo>
                  <a:pt x="2" y="590"/>
                </a:lnTo>
                <a:lnTo>
                  <a:pt x="2" y="593"/>
                </a:lnTo>
                <a:lnTo>
                  <a:pt x="0" y="614"/>
                </a:lnTo>
                <a:lnTo>
                  <a:pt x="16" y="6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12" name="New York" descr="New York," title="New York"/>
          <p:cNvSpPr>
            <a:spLocks/>
          </p:cNvSpPr>
          <p:nvPr/>
        </p:nvSpPr>
        <p:spPr bwMode="auto">
          <a:xfrm>
            <a:off x="6415088" y="2208213"/>
            <a:ext cx="1014412" cy="727075"/>
          </a:xfrm>
          <a:custGeom>
            <a:avLst/>
            <a:gdLst>
              <a:gd name="T0" fmla="*/ 2147483647 w 643"/>
              <a:gd name="T1" fmla="*/ 2147483647 h 494"/>
              <a:gd name="T2" fmla="*/ 2147483647 w 643"/>
              <a:gd name="T3" fmla="*/ 2147483647 h 494"/>
              <a:gd name="T4" fmla="*/ 2147483647 w 643"/>
              <a:gd name="T5" fmla="*/ 2147483647 h 494"/>
              <a:gd name="T6" fmla="*/ 2147483647 w 643"/>
              <a:gd name="T7" fmla="*/ 2147483647 h 494"/>
              <a:gd name="T8" fmla="*/ 2147483647 w 643"/>
              <a:gd name="T9" fmla="*/ 2147483647 h 494"/>
              <a:gd name="T10" fmla="*/ 2147483647 w 643"/>
              <a:gd name="T11" fmla="*/ 2147483647 h 494"/>
              <a:gd name="T12" fmla="*/ 2147483647 w 643"/>
              <a:gd name="T13" fmla="*/ 2147483647 h 494"/>
              <a:gd name="T14" fmla="*/ 2147483647 w 643"/>
              <a:gd name="T15" fmla="*/ 2147483647 h 494"/>
              <a:gd name="T16" fmla="*/ 2147483647 w 643"/>
              <a:gd name="T17" fmla="*/ 2147483647 h 494"/>
              <a:gd name="T18" fmla="*/ 2147483647 w 643"/>
              <a:gd name="T19" fmla="*/ 2147483647 h 494"/>
              <a:gd name="T20" fmla="*/ 2147483647 w 643"/>
              <a:gd name="T21" fmla="*/ 2147483647 h 494"/>
              <a:gd name="T22" fmla="*/ 2147483647 w 643"/>
              <a:gd name="T23" fmla="*/ 2147483647 h 494"/>
              <a:gd name="T24" fmla="*/ 2147483647 w 643"/>
              <a:gd name="T25" fmla="*/ 2147483647 h 494"/>
              <a:gd name="T26" fmla="*/ 2147483647 w 643"/>
              <a:gd name="T27" fmla="*/ 2147483647 h 494"/>
              <a:gd name="T28" fmla="*/ 2147483647 w 643"/>
              <a:gd name="T29" fmla="*/ 2147483647 h 494"/>
              <a:gd name="T30" fmla="*/ 2147483647 w 643"/>
              <a:gd name="T31" fmla="*/ 2147483647 h 494"/>
              <a:gd name="T32" fmla="*/ 2147483647 w 643"/>
              <a:gd name="T33" fmla="*/ 2147483647 h 494"/>
              <a:gd name="T34" fmla="*/ 2147483647 w 643"/>
              <a:gd name="T35" fmla="*/ 2147483647 h 494"/>
              <a:gd name="T36" fmla="*/ 2147483647 w 643"/>
              <a:gd name="T37" fmla="*/ 2147483647 h 494"/>
              <a:gd name="T38" fmla="*/ 2147483647 w 643"/>
              <a:gd name="T39" fmla="*/ 2147483647 h 494"/>
              <a:gd name="T40" fmla="*/ 2147483647 w 643"/>
              <a:gd name="T41" fmla="*/ 2147483647 h 494"/>
              <a:gd name="T42" fmla="*/ 2147483647 w 643"/>
              <a:gd name="T43" fmla="*/ 2147483647 h 494"/>
              <a:gd name="T44" fmla="*/ 2147483647 w 643"/>
              <a:gd name="T45" fmla="*/ 2147483647 h 494"/>
              <a:gd name="T46" fmla="*/ 2147483647 w 643"/>
              <a:gd name="T47" fmla="*/ 2147483647 h 494"/>
              <a:gd name="T48" fmla="*/ 2147483647 w 643"/>
              <a:gd name="T49" fmla="*/ 2147483647 h 494"/>
              <a:gd name="T50" fmla="*/ 2147483647 w 643"/>
              <a:gd name="T51" fmla="*/ 2147483647 h 494"/>
              <a:gd name="T52" fmla="*/ 2147483647 w 643"/>
              <a:gd name="T53" fmla="*/ 2147483647 h 494"/>
              <a:gd name="T54" fmla="*/ 2147483647 w 643"/>
              <a:gd name="T55" fmla="*/ 2147483647 h 494"/>
              <a:gd name="T56" fmla="*/ 2147483647 w 643"/>
              <a:gd name="T57" fmla="*/ 2147483647 h 494"/>
              <a:gd name="T58" fmla="*/ 2147483647 w 643"/>
              <a:gd name="T59" fmla="*/ 2147483647 h 494"/>
              <a:gd name="T60" fmla="*/ 2147483647 w 643"/>
              <a:gd name="T61" fmla="*/ 2147483647 h 494"/>
              <a:gd name="T62" fmla="*/ 2147483647 w 643"/>
              <a:gd name="T63" fmla="*/ 2147483647 h 494"/>
              <a:gd name="T64" fmla="*/ 2147483647 w 643"/>
              <a:gd name="T65" fmla="*/ 2147483647 h 494"/>
              <a:gd name="T66" fmla="*/ 2147483647 w 643"/>
              <a:gd name="T67" fmla="*/ 2147483647 h 494"/>
              <a:gd name="T68" fmla="*/ 2147483647 w 643"/>
              <a:gd name="T69" fmla="*/ 2147483647 h 494"/>
              <a:gd name="T70" fmla="*/ 2147483647 w 643"/>
              <a:gd name="T71" fmla="*/ 2147483647 h 494"/>
              <a:gd name="T72" fmla="*/ 2147483647 w 643"/>
              <a:gd name="T73" fmla="*/ 2147483647 h 494"/>
              <a:gd name="T74" fmla="*/ 2147483647 w 643"/>
              <a:gd name="T75" fmla="*/ 2147483647 h 494"/>
              <a:gd name="T76" fmla="*/ 2147483647 w 643"/>
              <a:gd name="T77" fmla="*/ 2147483647 h 494"/>
              <a:gd name="T78" fmla="*/ 2147483647 w 643"/>
              <a:gd name="T79" fmla="*/ 2147483647 h 494"/>
              <a:gd name="T80" fmla="*/ 2147483647 w 643"/>
              <a:gd name="T81" fmla="*/ 2147483647 h 494"/>
              <a:gd name="T82" fmla="*/ 2147483647 w 643"/>
              <a:gd name="T83" fmla="*/ 2147483647 h 494"/>
              <a:gd name="T84" fmla="*/ 2147483647 w 643"/>
              <a:gd name="T85" fmla="*/ 2147483647 h 494"/>
              <a:gd name="T86" fmla="*/ 2147483647 w 643"/>
              <a:gd name="T87" fmla="*/ 2147483647 h 494"/>
              <a:gd name="T88" fmla="*/ 2147483647 w 643"/>
              <a:gd name="T89" fmla="*/ 2147483647 h 494"/>
              <a:gd name="T90" fmla="*/ 2147483647 w 643"/>
              <a:gd name="T91" fmla="*/ 2147483647 h 494"/>
              <a:gd name="T92" fmla="*/ 2147483647 w 643"/>
              <a:gd name="T93" fmla="*/ 2147483647 h 494"/>
              <a:gd name="T94" fmla="*/ 2147483647 w 643"/>
              <a:gd name="T95" fmla="*/ 2147483647 h 494"/>
              <a:gd name="T96" fmla="*/ 2147483647 w 643"/>
              <a:gd name="T97" fmla="*/ 2147483647 h 494"/>
              <a:gd name="T98" fmla="*/ 2147483647 w 643"/>
              <a:gd name="T99" fmla="*/ 2147483647 h 49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3"/>
              <a:gd name="T151" fmla="*/ 0 h 494"/>
              <a:gd name="T152" fmla="*/ 643 w 643"/>
              <a:gd name="T153" fmla="*/ 494 h 49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3" h="494">
                <a:moveTo>
                  <a:pt x="490" y="432"/>
                </a:moveTo>
                <a:lnTo>
                  <a:pt x="489" y="432"/>
                </a:lnTo>
                <a:lnTo>
                  <a:pt x="468" y="426"/>
                </a:lnTo>
                <a:lnTo>
                  <a:pt x="461" y="425"/>
                </a:lnTo>
                <a:lnTo>
                  <a:pt x="460" y="423"/>
                </a:lnTo>
                <a:lnTo>
                  <a:pt x="457" y="422"/>
                </a:lnTo>
                <a:lnTo>
                  <a:pt x="450" y="420"/>
                </a:lnTo>
                <a:lnTo>
                  <a:pt x="447" y="419"/>
                </a:lnTo>
                <a:lnTo>
                  <a:pt x="439" y="416"/>
                </a:lnTo>
                <a:lnTo>
                  <a:pt x="431" y="414"/>
                </a:lnTo>
                <a:lnTo>
                  <a:pt x="418" y="409"/>
                </a:lnTo>
                <a:lnTo>
                  <a:pt x="417" y="408"/>
                </a:lnTo>
                <a:lnTo>
                  <a:pt x="411" y="402"/>
                </a:lnTo>
                <a:lnTo>
                  <a:pt x="402" y="402"/>
                </a:lnTo>
                <a:lnTo>
                  <a:pt x="391" y="398"/>
                </a:lnTo>
                <a:lnTo>
                  <a:pt x="382" y="390"/>
                </a:lnTo>
                <a:lnTo>
                  <a:pt x="384" y="387"/>
                </a:lnTo>
                <a:lnTo>
                  <a:pt x="381" y="375"/>
                </a:lnTo>
                <a:lnTo>
                  <a:pt x="370" y="365"/>
                </a:lnTo>
                <a:lnTo>
                  <a:pt x="368" y="364"/>
                </a:lnTo>
                <a:lnTo>
                  <a:pt x="361" y="365"/>
                </a:lnTo>
                <a:lnTo>
                  <a:pt x="350" y="353"/>
                </a:lnTo>
                <a:lnTo>
                  <a:pt x="349" y="353"/>
                </a:lnTo>
                <a:lnTo>
                  <a:pt x="341" y="355"/>
                </a:lnTo>
                <a:lnTo>
                  <a:pt x="316" y="361"/>
                </a:lnTo>
                <a:lnTo>
                  <a:pt x="300" y="364"/>
                </a:lnTo>
                <a:lnTo>
                  <a:pt x="292" y="365"/>
                </a:lnTo>
                <a:lnTo>
                  <a:pt x="291" y="366"/>
                </a:lnTo>
                <a:lnTo>
                  <a:pt x="288" y="366"/>
                </a:lnTo>
                <a:lnTo>
                  <a:pt x="281" y="368"/>
                </a:lnTo>
                <a:lnTo>
                  <a:pt x="271" y="371"/>
                </a:lnTo>
                <a:lnTo>
                  <a:pt x="257" y="373"/>
                </a:lnTo>
                <a:lnTo>
                  <a:pt x="238" y="378"/>
                </a:lnTo>
                <a:lnTo>
                  <a:pt x="231" y="379"/>
                </a:lnTo>
                <a:lnTo>
                  <a:pt x="228" y="379"/>
                </a:lnTo>
                <a:lnTo>
                  <a:pt x="224" y="380"/>
                </a:lnTo>
                <a:lnTo>
                  <a:pt x="216" y="382"/>
                </a:lnTo>
                <a:lnTo>
                  <a:pt x="183" y="389"/>
                </a:lnTo>
                <a:lnTo>
                  <a:pt x="174" y="391"/>
                </a:lnTo>
                <a:lnTo>
                  <a:pt x="173" y="391"/>
                </a:lnTo>
                <a:lnTo>
                  <a:pt x="166" y="393"/>
                </a:lnTo>
                <a:lnTo>
                  <a:pt x="163" y="393"/>
                </a:lnTo>
                <a:lnTo>
                  <a:pt x="151" y="396"/>
                </a:lnTo>
                <a:lnTo>
                  <a:pt x="134" y="398"/>
                </a:lnTo>
                <a:lnTo>
                  <a:pt x="127" y="400"/>
                </a:lnTo>
                <a:lnTo>
                  <a:pt x="123" y="401"/>
                </a:lnTo>
                <a:lnTo>
                  <a:pt x="119" y="401"/>
                </a:lnTo>
                <a:lnTo>
                  <a:pt x="95" y="407"/>
                </a:lnTo>
                <a:lnTo>
                  <a:pt x="76" y="409"/>
                </a:lnTo>
                <a:lnTo>
                  <a:pt x="72" y="411"/>
                </a:lnTo>
                <a:lnTo>
                  <a:pt x="66" y="412"/>
                </a:lnTo>
                <a:lnTo>
                  <a:pt x="65" y="412"/>
                </a:lnTo>
                <a:lnTo>
                  <a:pt x="61" y="412"/>
                </a:lnTo>
                <a:lnTo>
                  <a:pt x="51" y="415"/>
                </a:lnTo>
                <a:lnTo>
                  <a:pt x="29" y="419"/>
                </a:lnTo>
                <a:lnTo>
                  <a:pt x="18" y="422"/>
                </a:lnTo>
                <a:lnTo>
                  <a:pt x="13" y="422"/>
                </a:lnTo>
                <a:lnTo>
                  <a:pt x="5" y="423"/>
                </a:lnTo>
                <a:lnTo>
                  <a:pt x="0" y="394"/>
                </a:lnTo>
                <a:lnTo>
                  <a:pt x="9" y="386"/>
                </a:lnTo>
                <a:lnTo>
                  <a:pt x="30" y="362"/>
                </a:lnTo>
                <a:lnTo>
                  <a:pt x="42" y="353"/>
                </a:lnTo>
                <a:lnTo>
                  <a:pt x="51" y="336"/>
                </a:lnTo>
                <a:lnTo>
                  <a:pt x="58" y="330"/>
                </a:lnTo>
                <a:lnTo>
                  <a:pt x="52" y="310"/>
                </a:lnTo>
                <a:lnTo>
                  <a:pt x="44" y="307"/>
                </a:lnTo>
                <a:lnTo>
                  <a:pt x="42" y="299"/>
                </a:lnTo>
                <a:lnTo>
                  <a:pt x="37" y="294"/>
                </a:lnTo>
                <a:lnTo>
                  <a:pt x="34" y="278"/>
                </a:lnTo>
                <a:lnTo>
                  <a:pt x="79" y="258"/>
                </a:lnTo>
                <a:lnTo>
                  <a:pt x="103" y="253"/>
                </a:lnTo>
                <a:lnTo>
                  <a:pt x="115" y="252"/>
                </a:lnTo>
                <a:lnTo>
                  <a:pt x="134" y="252"/>
                </a:lnTo>
                <a:lnTo>
                  <a:pt x="152" y="258"/>
                </a:lnTo>
                <a:lnTo>
                  <a:pt x="165" y="252"/>
                </a:lnTo>
                <a:lnTo>
                  <a:pt x="183" y="247"/>
                </a:lnTo>
                <a:lnTo>
                  <a:pt x="192" y="246"/>
                </a:lnTo>
                <a:lnTo>
                  <a:pt x="213" y="234"/>
                </a:lnTo>
                <a:lnTo>
                  <a:pt x="217" y="229"/>
                </a:lnTo>
                <a:lnTo>
                  <a:pt x="219" y="224"/>
                </a:lnTo>
                <a:lnTo>
                  <a:pt x="230" y="213"/>
                </a:lnTo>
                <a:lnTo>
                  <a:pt x="245" y="207"/>
                </a:lnTo>
                <a:lnTo>
                  <a:pt x="248" y="195"/>
                </a:lnTo>
                <a:lnTo>
                  <a:pt x="245" y="189"/>
                </a:lnTo>
                <a:lnTo>
                  <a:pt x="241" y="177"/>
                </a:lnTo>
                <a:lnTo>
                  <a:pt x="237" y="175"/>
                </a:lnTo>
                <a:lnTo>
                  <a:pt x="235" y="170"/>
                </a:lnTo>
                <a:lnTo>
                  <a:pt x="241" y="171"/>
                </a:lnTo>
                <a:lnTo>
                  <a:pt x="245" y="164"/>
                </a:lnTo>
                <a:lnTo>
                  <a:pt x="235" y="159"/>
                </a:lnTo>
                <a:lnTo>
                  <a:pt x="232" y="162"/>
                </a:lnTo>
                <a:lnTo>
                  <a:pt x="232" y="157"/>
                </a:lnTo>
                <a:lnTo>
                  <a:pt x="224" y="155"/>
                </a:lnTo>
                <a:lnTo>
                  <a:pt x="226" y="137"/>
                </a:lnTo>
                <a:lnTo>
                  <a:pt x="235" y="130"/>
                </a:lnTo>
                <a:lnTo>
                  <a:pt x="234" y="126"/>
                </a:lnTo>
                <a:lnTo>
                  <a:pt x="250" y="110"/>
                </a:lnTo>
                <a:lnTo>
                  <a:pt x="255" y="108"/>
                </a:lnTo>
                <a:lnTo>
                  <a:pt x="257" y="99"/>
                </a:lnTo>
                <a:lnTo>
                  <a:pt x="285" y="54"/>
                </a:lnTo>
                <a:lnTo>
                  <a:pt x="298" y="44"/>
                </a:lnTo>
                <a:lnTo>
                  <a:pt x="298" y="41"/>
                </a:lnTo>
                <a:lnTo>
                  <a:pt x="314" y="27"/>
                </a:lnTo>
                <a:lnTo>
                  <a:pt x="325" y="26"/>
                </a:lnTo>
                <a:lnTo>
                  <a:pt x="327" y="24"/>
                </a:lnTo>
                <a:lnTo>
                  <a:pt x="378" y="13"/>
                </a:lnTo>
                <a:lnTo>
                  <a:pt x="379" y="13"/>
                </a:lnTo>
                <a:lnTo>
                  <a:pt x="407" y="5"/>
                </a:lnTo>
                <a:lnTo>
                  <a:pt x="428" y="0"/>
                </a:lnTo>
                <a:lnTo>
                  <a:pt x="429" y="15"/>
                </a:lnTo>
                <a:lnTo>
                  <a:pt x="438" y="45"/>
                </a:lnTo>
                <a:lnTo>
                  <a:pt x="438" y="47"/>
                </a:lnTo>
                <a:lnTo>
                  <a:pt x="440" y="48"/>
                </a:lnTo>
                <a:lnTo>
                  <a:pt x="445" y="52"/>
                </a:lnTo>
                <a:lnTo>
                  <a:pt x="450" y="77"/>
                </a:lnTo>
                <a:lnTo>
                  <a:pt x="446" y="87"/>
                </a:lnTo>
                <a:lnTo>
                  <a:pt x="446" y="99"/>
                </a:lnTo>
                <a:lnTo>
                  <a:pt x="457" y="127"/>
                </a:lnTo>
                <a:lnTo>
                  <a:pt x="460" y="131"/>
                </a:lnTo>
                <a:lnTo>
                  <a:pt x="458" y="146"/>
                </a:lnTo>
                <a:lnTo>
                  <a:pt x="467" y="144"/>
                </a:lnTo>
                <a:lnTo>
                  <a:pt x="479" y="175"/>
                </a:lnTo>
                <a:lnTo>
                  <a:pt x="481" y="182"/>
                </a:lnTo>
                <a:lnTo>
                  <a:pt x="483" y="196"/>
                </a:lnTo>
                <a:lnTo>
                  <a:pt x="488" y="216"/>
                </a:lnTo>
                <a:lnTo>
                  <a:pt x="490" y="227"/>
                </a:lnTo>
                <a:lnTo>
                  <a:pt x="493" y="236"/>
                </a:lnTo>
                <a:lnTo>
                  <a:pt x="493" y="235"/>
                </a:lnTo>
                <a:lnTo>
                  <a:pt x="493" y="243"/>
                </a:lnTo>
                <a:lnTo>
                  <a:pt x="493" y="249"/>
                </a:lnTo>
                <a:lnTo>
                  <a:pt x="493" y="263"/>
                </a:lnTo>
                <a:lnTo>
                  <a:pt x="492" y="306"/>
                </a:lnTo>
                <a:lnTo>
                  <a:pt x="492" y="310"/>
                </a:lnTo>
                <a:lnTo>
                  <a:pt x="493" y="312"/>
                </a:lnTo>
                <a:lnTo>
                  <a:pt x="495" y="312"/>
                </a:lnTo>
                <a:lnTo>
                  <a:pt x="496" y="318"/>
                </a:lnTo>
                <a:lnTo>
                  <a:pt x="500" y="346"/>
                </a:lnTo>
                <a:lnTo>
                  <a:pt x="503" y="354"/>
                </a:lnTo>
                <a:lnTo>
                  <a:pt x="503" y="358"/>
                </a:lnTo>
                <a:lnTo>
                  <a:pt x="503" y="361"/>
                </a:lnTo>
                <a:lnTo>
                  <a:pt x="504" y="369"/>
                </a:lnTo>
                <a:lnTo>
                  <a:pt x="507" y="379"/>
                </a:lnTo>
                <a:lnTo>
                  <a:pt x="507" y="382"/>
                </a:lnTo>
                <a:lnTo>
                  <a:pt x="507" y="386"/>
                </a:lnTo>
                <a:lnTo>
                  <a:pt x="517" y="401"/>
                </a:lnTo>
                <a:lnTo>
                  <a:pt x="500" y="418"/>
                </a:lnTo>
                <a:lnTo>
                  <a:pt x="510" y="429"/>
                </a:lnTo>
                <a:lnTo>
                  <a:pt x="503" y="438"/>
                </a:lnTo>
                <a:lnTo>
                  <a:pt x="503" y="443"/>
                </a:lnTo>
                <a:lnTo>
                  <a:pt x="501" y="443"/>
                </a:lnTo>
                <a:lnTo>
                  <a:pt x="503" y="444"/>
                </a:lnTo>
                <a:lnTo>
                  <a:pt x="504" y="445"/>
                </a:lnTo>
                <a:lnTo>
                  <a:pt x="513" y="441"/>
                </a:lnTo>
                <a:lnTo>
                  <a:pt x="514" y="437"/>
                </a:lnTo>
                <a:lnTo>
                  <a:pt x="524" y="433"/>
                </a:lnTo>
                <a:lnTo>
                  <a:pt x="531" y="427"/>
                </a:lnTo>
                <a:lnTo>
                  <a:pt x="543" y="429"/>
                </a:lnTo>
                <a:lnTo>
                  <a:pt x="551" y="419"/>
                </a:lnTo>
                <a:lnTo>
                  <a:pt x="589" y="409"/>
                </a:lnTo>
                <a:lnTo>
                  <a:pt x="607" y="389"/>
                </a:lnTo>
                <a:lnTo>
                  <a:pt x="617" y="382"/>
                </a:lnTo>
                <a:lnTo>
                  <a:pt x="612" y="387"/>
                </a:lnTo>
                <a:lnTo>
                  <a:pt x="618" y="396"/>
                </a:lnTo>
                <a:lnTo>
                  <a:pt x="629" y="397"/>
                </a:lnTo>
                <a:lnTo>
                  <a:pt x="640" y="386"/>
                </a:lnTo>
                <a:lnTo>
                  <a:pt x="642" y="390"/>
                </a:lnTo>
                <a:lnTo>
                  <a:pt x="622" y="408"/>
                </a:lnTo>
                <a:lnTo>
                  <a:pt x="550" y="459"/>
                </a:lnTo>
                <a:lnTo>
                  <a:pt x="538" y="465"/>
                </a:lnTo>
                <a:lnTo>
                  <a:pt x="522" y="470"/>
                </a:lnTo>
                <a:lnTo>
                  <a:pt x="513" y="473"/>
                </a:lnTo>
                <a:lnTo>
                  <a:pt x="511" y="473"/>
                </a:lnTo>
                <a:lnTo>
                  <a:pt x="503" y="479"/>
                </a:lnTo>
                <a:lnTo>
                  <a:pt x="497" y="481"/>
                </a:lnTo>
                <a:lnTo>
                  <a:pt x="497" y="479"/>
                </a:lnTo>
                <a:lnTo>
                  <a:pt x="493" y="479"/>
                </a:lnTo>
                <a:lnTo>
                  <a:pt x="488" y="476"/>
                </a:lnTo>
                <a:lnTo>
                  <a:pt x="483" y="486"/>
                </a:lnTo>
                <a:lnTo>
                  <a:pt x="474" y="493"/>
                </a:lnTo>
                <a:lnTo>
                  <a:pt x="474" y="490"/>
                </a:lnTo>
                <a:lnTo>
                  <a:pt x="474" y="487"/>
                </a:lnTo>
                <a:lnTo>
                  <a:pt x="476" y="481"/>
                </a:lnTo>
                <a:lnTo>
                  <a:pt x="475" y="479"/>
                </a:lnTo>
                <a:lnTo>
                  <a:pt x="475" y="476"/>
                </a:lnTo>
                <a:lnTo>
                  <a:pt x="478" y="474"/>
                </a:lnTo>
                <a:lnTo>
                  <a:pt x="479" y="474"/>
                </a:lnTo>
                <a:lnTo>
                  <a:pt x="483" y="472"/>
                </a:lnTo>
                <a:lnTo>
                  <a:pt x="486" y="472"/>
                </a:lnTo>
                <a:lnTo>
                  <a:pt x="486" y="468"/>
                </a:lnTo>
                <a:lnTo>
                  <a:pt x="486" y="465"/>
                </a:lnTo>
                <a:lnTo>
                  <a:pt x="486" y="459"/>
                </a:lnTo>
                <a:lnTo>
                  <a:pt x="488" y="455"/>
                </a:lnTo>
                <a:lnTo>
                  <a:pt x="489" y="445"/>
                </a:lnTo>
                <a:lnTo>
                  <a:pt x="490" y="445"/>
                </a:lnTo>
                <a:lnTo>
                  <a:pt x="490" y="444"/>
                </a:lnTo>
                <a:lnTo>
                  <a:pt x="490" y="441"/>
                </a:lnTo>
                <a:lnTo>
                  <a:pt x="490" y="434"/>
                </a:lnTo>
                <a:lnTo>
                  <a:pt x="490" y="433"/>
                </a:lnTo>
                <a:lnTo>
                  <a:pt x="490" y="43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9" name="Ohio" descr="Ohio," title="Ohio"/>
          <p:cNvSpPr>
            <a:spLocks/>
          </p:cNvSpPr>
          <p:nvPr/>
        </p:nvSpPr>
        <p:spPr bwMode="auto">
          <a:xfrm>
            <a:off x="5800725" y="2849563"/>
            <a:ext cx="569913" cy="609600"/>
          </a:xfrm>
          <a:custGeom>
            <a:avLst/>
            <a:gdLst>
              <a:gd name="T0" fmla="*/ 2147483647 w 361"/>
              <a:gd name="T1" fmla="*/ 2147483647 h 413"/>
              <a:gd name="T2" fmla="*/ 2147483647 w 361"/>
              <a:gd name="T3" fmla="*/ 2147483647 h 413"/>
              <a:gd name="T4" fmla="*/ 2147483647 w 361"/>
              <a:gd name="T5" fmla="*/ 2147483647 h 413"/>
              <a:gd name="T6" fmla="*/ 2147483647 w 361"/>
              <a:gd name="T7" fmla="*/ 2147483647 h 413"/>
              <a:gd name="T8" fmla="*/ 2147483647 w 361"/>
              <a:gd name="T9" fmla="*/ 2147483647 h 413"/>
              <a:gd name="T10" fmla="*/ 2147483647 w 361"/>
              <a:gd name="T11" fmla="*/ 2147483647 h 413"/>
              <a:gd name="T12" fmla="*/ 2147483647 w 361"/>
              <a:gd name="T13" fmla="*/ 2147483647 h 413"/>
              <a:gd name="T14" fmla="*/ 2147483647 w 361"/>
              <a:gd name="T15" fmla="*/ 2147483647 h 413"/>
              <a:gd name="T16" fmla="*/ 2147483647 w 361"/>
              <a:gd name="T17" fmla="*/ 2147483647 h 413"/>
              <a:gd name="T18" fmla="*/ 2147483647 w 361"/>
              <a:gd name="T19" fmla="*/ 2147483647 h 413"/>
              <a:gd name="T20" fmla="*/ 2147483647 w 361"/>
              <a:gd name="T21" fmla="*/ 2147483647 h 413"/>
              <a:gd name="T22" fmla="*/ 2147483647 w 361"/>
              <a:gd name="T23" fmla="*/ 2147483647 h 413"/>
              <a:gd name="T24" fmla="*/ 2147483647 w 361"/>
              <a:gd name="T25" fmla="*/ 2147483647 h 413"/>
              <a:gd name="T26" fmla="*/ 2147483647 w 361"/>
              <a:gd name="T27" fmla="*/ 2147483647 h 413"/>
              <a:gd name="T28" fmla="*/ 2147483647 w 361"/>
              <a:gd name="T29" fmla="*/ 2147483647 h 413"/>
              <a:gd name="T30" fmla="*/ 2147483647 w 361"/>
              <a:gd name="T31" fmla="*/ 2147483647 h 413"/>
              <a:gd name="T32" fmla="*/ 2147483647 w 361"/>
              <a:gd name="T33" fmla="*/ 2147483647 h 413"/>
              <a:gd name="T34" fmla="*/ 2147483647 w 361"/>
              <a:gd name="T35" fmla="*/ 2147483647 h 413"/>
              <a:gd name="T36" fmla="*/ 0 w 361"/>
              <a:gd name="T37" fmla="*/ 2147483647 h 413"/>
              <a:gd name="T38" fmla="*/ 2147483647 w 361"/>
              <a:gd name="T39" fmla="*/ 2147483647 h 413"/>
              <a:gd name="T40" fmla="*/ 2147483647 w 361"/>
              <a:gd name="T41" fmla="*/ 2147483647 h 413"/>
              <a:gd name="T42" fmla="*/ 2147483647 w 361"/>
              <a:gd name="T43" fmla="*/ 2147483647 h 413"/>
              <a:gd name="T44" fmla="*/ 2147483647 w 361"/>
              <a:gd name="T45" fmla="*/ 2147483647 h 413"/>
              <a:gd name="T46" fmla="*/ 2147483647 w 361"/>
              <a:gd name="T47" fmla="*/ 2147483647 h 413"/>
              <a:gd name="T48" fmla="*/ 2147483647 w 361"/>
              <a:gd name="T49" fmla="*/ 2147483647 h 413"/>
              <a:gd name="T50" fmla="*/ 2147483647 w 361"/>
              <a:gd name="T51" fmla="*/ 2147483647 h 413"/>
              <a:gd name="T52" fmla="*/ 2147483647 w 361"/>
              <a:gd name="T53" fmla="*/ 2147483647 h 413"/>
              <a:gd name="T54" fmla="*/ 2147483647 w 361"/>
              <a:gd name="T55" fmla="*/ 2147483647 h 413"/>
              <a:gd name="T56" fmla="*/ 2147483647 w 361"/>
              <a:gd name="T57" fmla="*/ 0 h 413"/>
              <a:gd name="T58" fmla="*/ 2147483647 w 361"/>
              <a:gd name="T59" fmla="*/ 2147483647 h 413"/>
              <a:gd name="T60" fmla="*/ 2147483647 w 361"/>
              <a:gd name="T61" fmla="*/ 2147483647 h 413"/>
              <a:gd name="T62" fmla="*/ 2147483647 w 361"/>
              <a:gd name="T63" fmla="*/ 2147483647 h 413"/>
              <a:gd name="T64" fmla="*/ 2147483647 w 361"/>
              <a:gd name="T65" fmla="*/ 2147483647 h 413"/>
              <a:gd name="T66" fmla="*/ 2147483647 w 361"/>
              <a:gd name="T67" fmla="*/ 2147483647 h 413"/>
              <a:gd name="T68" fmla="*/ 2147483647 w 361"/>
              <a:gd name="T69" fmla="*/ 2147483647 h 413"/>
              <a:gd name="T70" fmla="*/ 2147483647 w 361"/>
              <a:gd name="T71" fmla="*/ 2147483647 h 413"/>
              <a:gd name="T72" fmla="*/ 2147483647 w 361"/>
              <a:gd name="T73" fmla="*/ 2147483647 h 413"/>
              <a:gd name="T74" fmla="*/ 2147483647 w 361"/>
              <a:gd name="T75" fmla="*/ 2147483647 h 413"/>
              <a:gd name="T76" fmla="*/ 2147483647 w 361"/>
              <a:gd name="T77" fmla="*/ 2147483647 h 413"/>
              <a:gd name="T78" fmla="*/ 2147483647 w 361"/>
              <a:gd name="T79" fmla="*/ 2147483647 h 413"/>
              <a:gd name="T80" fmla="*/ 2147483647 w 361"/>
              <a:gd name="T81" fmla="*/ 2147483647 h 413"/>
              <a:gd name="T82" fmla="*/ 2147483647 w 361"/>
              <a:gd name="T83" fmla="*/ 2147483647 h 413"/>
              <a:gd name="T84" fmla="*/ 2147483647 w 361"/>
              <a:gd name="T85" fmla="*/ 2147483647 h 413"/>
              <a:gd name="T86" fmla="*/ 2147483647 w 361"/>
              <a:gd name="T87" fmla="*/ 2147483647 h 413"/>
              <a:gd name="T88" fmla="*/ 2147483647 w 361"/>
              <a:gd name="T89" fmla="*/ 2147483647 h 413"/>
              <a:gd name="T90" fmla="*/ 2147483647 w 361"/>
              <a:gd name="T91" fmla="*/ 2147483647 h 413"/>
              <a:gd name="T92" fmla="*/ 2147483647 w 361"/>
              <a:gd name="T93" fmla="*/ 2147483647 h 413"/>
              <a:gd name="T94" fmla="*/ 2147483647 w 361"/>
              <a:gd name="T95" fmla="*/ 2147483647 h 413"/>
              <a:gd name="T96" fmla="*/ 2147483647 w 361"/>
              <a:gd name="T97" fmla="*/ 2147483647 h 413"/>
              <a:gd name="T98" fmla="*/ 2147483647 w 361"/>
              <a:gd name="T99" fmla="*/ 2147483647 h 413"/>
              <a:gd name="T100" fmla="*/ 2147483647 w 361"/>
              <a:gd name="T101" fmla="*/ 2147483647 h 413"/>
              <a:gd name="T102" fmla="*/ 2147483647 w 361"/>
              <a:gd name="T103" fmla="*/ 2147483647 h 413"/>
              <a:gd name="T104" fmla="*/ 2147483647 w 361"/>
              <a:gd name="T105" fmla="*/ 2147483647 h 413"/>
              <a:gd name="T106" fmla="*/ 2147483647 w 361"/>
              <a:gd name="T107" fmla="*/ 2147483647 h 413"/>
              <a:gd name="T108" fmla="*/ 2147483647 w 361"/>
              <a:gd name="T109" fmla="*/ 2147483647 h 413"/>
              <a:gd name="T110" fmla="*/ 2147483647 w 361"/>
              <a:gd name="T111" fmla="*/ 2147483647 h 413"/>
              <a:gd name="T112" fmla="*/ 2147483647 w 361"/>
              <a:gd name="T113" fmla="*/ 2147483647 h 413"/>
              <a:gd name="T114" fmla="*/ 2147483647 w 361"/>
              <a:gd name="T115" fmla="*/ 2147483647 h 4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1"/>
              <a:gd name="T175" fmla="*/ 0 h 413"/>
              <a:gd name="T176" fmla="*/ 361 w 361"/>
              <a:gd name="T177" fmla="*/ 413 h 4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1" h="413">
                <a:moveTo>
                  <a:pt x="134" y="402"/>
                </a:moveTo>
                <a:lnTo>
                  <a:pt x="130" y="402"/>
                </a:lnTo>
                <a:lnTo>
                  <a:pt x="120" y="392"/>
                </a:lnTo>
                <a:lnTo>
                  <a:pt x="116" y="389"/>
                </a:lnTo>
                <a:lnTo>
                  <a:pt x="108" y="389"/>
                </a:lnTo>
                <a:lnTo>
                  <a:pt x="107" y="389"/>
                </a:lnTo>
                <a:lnTo>
                  <a:pt x="104" y="392"/>
                </a:lnTo>
                <a:lnTo>
                  <a:pt x="97" y="391"/>
                </a:lnTo>
                <a:lnTo>
                  <a:pt x="87" y="386"/>
                </a:lnTo>
                <a:lnTo>
                  <a:pt x="87" y="382"/>
                </a:lnTo>
                <a:lnTo>
                  <a:pt x="84" y="378"/>
                </a:lnTo>
                <a:lnTo>
                  <a:pt x="82" y="375"/>
                </a:lnTo>
                <a:lnTo>
                  <a:pt x="77" y="367"/>
                </a:lnTo>
                <a:lnTo>
                  <a:pt x="73" y="366"/>
                </a:lnTo>
                <a:lnTo>
                  <a:pt x="62" y="359"/>
                </a:lnTo>
                <a:lnTo>
                  <a:pt x="61" y="361"/>
                </a:lnTo>
                <a:lnTo>
                  <a:pt x="51" y="364"/>
                </a:lnTo>
                <a:lnTo>
                  <a:pt x="40" y="359"/>
                </a:lnTo>
                <a:lnTo>
                  <a:pt x="37" y="361"/>
                </a:lnTo>
                <a:lnTo>
                  <a:pt x="34" y="363"/>
                </a:lnTo>
                <a:lnTo>
                  <a:pt x="34" y="361"/>
                </a:lnTo>
                <a:lnTo>
                  <a:pt x="34" y="356"/>
                </a:lnTo>
                <a:lnTo>
                  <a:pt x="33" y="342"/>
                </a:lnTo>
                <a:lnTo>
                  <a:pt x="30" y="325"/>
                </a:lnTo>
                <a:lnTo>
                  <a:pt x="30" y="321"/>
                </a:lnTo>
                <a:lnTo>
                  <a:pt x="29" y="318"/>
                </a:lnTo>
                <a:lnTo>
                  <a:pt x="29" y="314"/>
                </a:lnTo>
                <a:lnTo>
                  <a:pt x="27" y="310"/>
                </a:lnTo>
                <a:lnTo>
                  <a:pt x="27" y="309"/>
                </a:lnTo>
                <a:lnTo>
                  <a:pt x="26" y="296"/>
                </a:lnTo>
                <a:lnTo>
                  <a:pt x="25" y="285"/>
                </a:lnTo>
                <a:lnTo>
                  <a:pt x="25" y="281"/>
                </a:lnTo>
                <a:lnTo>
                  <a:pt x="23" y="275"/>
                </a:lnTo>
                <a:lnTo>
                  <a:pt x="23" y="265"/>
                </a:lnTo>
                <a:lnTo>
                  <a:pt x="20" y="253"/>
                </a:lnTo>
                <a:lnTo>
                  <a:pt x="20" y="239"/>
                </a:lnTo>
                <a:lnTo>
                  <a:pt x="19" y="232"/>
                </a:lnTo>
                <a:lnTo>
                  <a:pt x="18" y="228"/>
                </a:lnTo>
                <a:lnTo>
                  <a:pt x="18" y="221"/>
                </a:lnTo>
                <a:lnTo>
                  <a:pt x="16" y="211"/>
                </a:lnTo>
                <a:lnTo>
                  <a:pt x="16" y="204"/>
                </a:lnTo>
                <a:lnTo>
                  <a:pt x="15" y="199"/>
                </a:lnTo>
                <a:lnTo>
                  <a:pt x="13" y="187"/>
                </a:lnTo>
                <a:lnTo>
                  <a:pt x="13" y="185"/>
                </a:lnTo>
                <a:lnTo>
                  <a:pt x="11" y="171"/>
                </a:lnTo>
                <a:lnTo>
                  <a:pt x="11" y="167"/>
                </a:lnTo>
                <a:lnTo>
                  <a:pt x="9" y="160"/>
                </a:lnTo>
                <a:lnTo>
                  <a:pt x="9" y="157"/>
                </a:lnTo>
                <a:lnTo>
                  <a:pt x="8" y="144"/>
                </a:lnTo>
                <a:lnTo>
                  <a:pt x="6" y="130"/>
                </a:lnTo>
                <a:lnTo>
                  <a:pt x="5" y="128"/>
                </a:lnTo>
                <a:lnTo>
                  <a:pt x="4" y="119"/>
                </a:lnTo>
                <a:lnTo>
                  <a:pt x="4" y="116"/>
                </a:lnTo>
                <a:lnTo>
                  <a:pt x="4" y="111"/>
                </a:lnTo>
                <a:lnTo>
                  <a:pt x="1" y="100"/>
                </a:lnTo>
                <a:lnTo>
                  <a:pt x="0" y="82"/>
                </a:lnTo>
                <a:lnTo>
                  <a:pt x="4" y="80"/>
                </a:lnTo>
                <a:lnTo>
                  <a:pt x="25" y="77"/>
                </a:lnTo>
                <a:lnTo>
                  <a:pt x="31" y="76"/>
                </a:lnTo>
                <a:lnTo>
                  <a:pt x="34" y="76"/>
                </a:lnTo>
                <a:lnTo>
                  <a:pt x="48" y="73"/>
                </a:lnTo>
                <a:lnTo>
                  <a:pt x="73" y="69"/>
                </a:lnTo>
                <a:lnTo>
                  <a:pt x="82" y="68"/>
                </a:lnTo>
                <a:lnTo>
                  <a:pt x="94" y="65"/>
                </a:lnTo>
                <a:lnTo>
                  <a:pt x="98" y="65"/>
                </a:lnTo>
                <a:lnTo>
                  <a:pt x="107" y="64"/>
                </a:lnTo>
                <a:lnTo>
                  <a:pt x="113" y="68"/>
                </a:lnTo>
                <a:lnTo>
                  <a:pt x="123" y="69"/>
                </a:lnTo>
                <a:lnTo>
                  <a:pt x="130" y="72"/>
                </a:lnTo>
                <a:lnTo>
                  <a:pt x="145" y="79"/>
                </a:lnTo>
                <a:lnTo>
                  <a:pt x="165" y="76"/>
                </a:lnTo>
                <a:lnTo>
                  <a:pt x="170" y="80"/>
                </a:lnTo>
                <a:lnTo>
                  <a:pt x="177" y="86"/>
                </a:lnTo>
                <a:lnTo>
                  <a:pt x="187" y="90"/>
                </a:lnTo>
                <a:lnTo>
                  <a:pt x="200" y="83"/>
                </a:lnTo>
                <a:lnTo>
                  <a:pt x="207" y="80"/>
                </a:lnTo>
                <a:lnTo>
                  <a:pt x="215" y="75"/>
                </a:lnTo>
                <a:lnTo>
                  <a:pt x="229" y="70"/>
                </a:lnTo>
                <a:lnTo>
                  <a:pt x="236" y="70"/>
                </a:lnTo>
                <a:lnTo>
                  <a:pt x="246" y="69"/>
                </a:lnTo>
                <a:lnTo>
                  <a:pt x="264" y="50"/>
                </a:lnTo>
                <a:lnTo>
                  <a:pt x="271" y="41"/>
                </a:lnTo>
                <a:lnTo>
                  <a:pt x="272" y="40"/>
                </a:lnTo>
                <a:lnTo>
                  <a:pt x="298" y="19"/>
                </a:lnTo>
                <a:lnTo>
                  <a:pt x="300" y="19"/>
                </a:lnTo>
                <a:lnTo>
                  <a:pt x="334" y="0"/>
                </a:lnTo>
                <a:lnTo>
                  <a:pt x="337" y="11"/>
                </a:lnTo>
                <a:lnTo>
                  <a:pt x="337" y="13"/>
                </a:lnTo>
                <a:lnTo>
                  <a:pt x="340" y="29"/>
                </a:lnTo>
                <a:lnTo>
                  <a:pt x="341" y="37"/>
                </a:lnTo>
                <a:lnTo>
                  <a:pt x="344" y="51"/>
                </a:lnTo>
                <a:lnTo>
                  <a:pt x="344" y="52"/>
                </a:lnTo>
                <a:lnTo>
                  <a:pt x="346" y="65"/>
                </a:lnTo>
                <a:lnTo>
                  <a:pt x="348" y="73"/>
                </a:lnTo>
                <a:lnTo>
                  <a:pt x="350" y="90"/>
                </a:lnTo>
                <a:lnTo>
                  <a:pt x="351" y="91"/>
                </a:lnTo>
                <a:lnTo>
                  <a:pt x="353" y="105"/>
                </a:lnTo>
                <a:lnTo>
                  <a:pt x="354" y="108"/>
                </a:lnTo>
                <a:lnTo>
                  <a:pt x="355" y="116"/>
                </a:lnTo>
                <a:lnTo>
                  <a:pt x="355" y="119"/>
                </a:lnTo>
                <a:lnTo>
                  <a:pt x="355" y="121"/>
                </a:lnTo>
                <a:lnTo>
                  <a:pt x="358" y="128"/>
                </a:lnTo>
                <a:lnTo>
                  <a:pt x="358" y="135"/>
                </a:lnTo>
                <a:lnTo>
                  <a:pt x="360" y="144"/>
                </a:lnTo>
                <a:lnTo>
                  <a:pt x="358" y="146"/>
                </a:lnTo>
                <a:lnTo>
                  <a:pt x="353" y="147"/>
                </a:lnTo>
                <a:lnTo>
                  <a:pt x="350" y="151"/>
                </a:lnTo>
                <a:lnTo>
                  <a:pt x="355" y="161"/>
                </a:lnTo>
                <a:lnTo>
                  <a:pt x="355" y="171"/>
                </a:lnTo>
                <a:lnTo>
                  <a:pt x="355" y="172"/>
                </a:lnTo>
                <a:lnTo>
                  <a:pt x="358" y="173"/>
                </a:lnTo>
                <a:lnTo>
                  <a:pt x="358" y="186"/>
                </a:lnTo>
                <a:lnTo>
                  <a:pt x="355" y="194"/>
                </a:lnTo>
                <a:lnTo>
                  <a:pt x="354" y="199"/>
                </a:lnTo>
                <a:lnTo>
                  <a:pt x="354" y="201"/>
                </a:lnTo>
                <a:lnTo>
                  <a:pt x="354" y="212"/>
                </a:lnTo>
                <a:lnTo>
                  <a:pt x="355" y="219"/>
                </a:lnTo>
                <a:lnTo>
                  <a:pt x="351" y="225"/>
                </a:lnTo>
                <a:lnTo>
                  <a:pt x="350" y="233"/>
                </a:lnTo>
                <a:lnTo>
                  <a:pt x="348" y="244"/>
                </a:lnTo>
                <a:lnTo>
                  <a:pt x="351" y="247"/>
                </a:lnTo>
                <a:lnTo>
                  <a:pt x="350" y="258"/>
                </a:lnTo>
                <a:lnTo>
                  <a:pt x="346" y="261"/>
                </a:lnTo>
                <a:lnTo>
                  <a:pt x="340" y="265"/>
                </a:lnTo>
                <a:lnTo>
                  <a:pt x="339" y="270"/>
                </a:lnTo>
                <a:lnTo>
                  <a:pt x="336" y="275"/>
                </a:lnTo>
                <a:lnTo>
                  <a:pt x="334" y="275"/>
                </a:lnTo>
                <a:lnTo>
                  <a:pt x="333" y="281"/>
                </a:lnTo>
                <a:lnTo>
                  <a:pt x="323" y="289"/>
                </a:lnTo>
                <a:lnTo>
                  <a:pt x="321" y="292"/>
                </a:lnTo>
                <a:lnTo>
                  <a:pt x="315" y="296"/>
                </a:lnTo>
                <a:lnTo>
                  <a:pt x="304" y="295"/>
                </a:lnTo>
                <a:lnTo>
                  <a:pt x="300" y="306"/>
                </a:lnTo>
                <a:lnTo>
                  <a:pt x="290" y="310"/>
                </a:lnTo>
                <a:lnTo>
                  <a:pt x="289" y="314"/>
                </a:lnTo>
                <a:lnTo>
                  <a:pt x="286" y="318"/>
                </a:lnTo>
                <a:lnTo>
                  <a:pt x="287" y="321"/>
                </a:lnTo>
                <a:lnTo>
                  <a:pt x="289" y="324"/>
                </a:lnTo>
                <a:lnTo>
                  <a:pt x="289" y="328"/>
                </a:lnTo>
                <a:lnTo>
                  <a:pt x="286" y="345"/>
                </a:lnTo>
                <a:lnTo>
                  <a:pt x="280" y="352"/>
                </a:lnTo>
                <a:lnTo>
                  <a:pt x="279" y="353"/>
                </a:lnTo>
                <a:lnTo>
                  <a:pt x="269" y="338"/>
                </a:lnTo>
                <a:lnTo>
                  <a:pt x="265" y="342"/>
                </a:lnTo>
                <a:lnTo>
                  <a:pt x="262" y="346"/>
                </a:lnTo>
                <a:lnTo>
                  <a:pt x="257" y="371"/>
                </a:lnTo>
                <a:lnTo>
                  <a:pt x="262" y="384"/>
                </a:lnTo>
                <a:lnTo>
                  <a:pt x="258" y="388"/>
                </a:lnTo>
                <a:lnTo>
                  <a:pt x="255" y="388"/>
                </a:lnTo>
                <a:lnTo>
                  <a:pt x="252" y="389"/>
                </a:lnTo>
                <a:lnTo>
                  <a:pt x="252" y="399"/>
                </a:lnTo>
                <a:lnTo>
                  <a:pt x="247" y="407"/>
                </a:lnTo>
                <a:lnTo>
                  <a:pt x="239" y="412"/>
                </a:lnTo>
                <a:lnTo>
                  <a:pt x="230" y="412"/>
                </a:lnTo>
                <a:lnTo>
                  <a:pt x="226" y="406"/>
                </a:lnTo>
                <a:lnTo>
                  <a:pt x="222" y="403"/>
                </a:lnTo>
                <a:lnTo>
                  <a:pt x="214" y="399"/>
                </a:lnTo>
                <a:lnTo>
                  <a:pt x="209" y="399"/>
                </a:lnTo>
                <a:lnTo>
                  <a:pt x="204" y="392"/>
                </a:lnTo>
                <a:lnTo>
                  <a:pt x="201" y="379"/>
                </a:lnTo>
                <a:lnTo>
                  <a:pt x="189" y="384"/>
                </a:lnTo>
                <a:lnTo>
                  <a:pt x="180" y="396"/>
                </a:lnTo>
                <a:lnTo>
                  <a:pt x="173" y="396"/>
                </a:lnTo>
                <a:lnTo>
                  <a:pt x="170" y="399"/>
                </a:lnTo>
                <a:lnTo>
                  <a:pt x="169" y="402"/>
                </a:lnTo>
                <a:lnTo>
                  <a:pt x="161" y="395"/>
                </a:lnTo>
                <a:lnTo>
                  <a:pt x="147" y="392"/>
                </a:lnTo>
                <a:lnTo>
                  <a:pt x="140" y="396"/>
                </a:lnTo>
                <a:lnTo>
                  <a:pt x="138" y="402"/>
                </a:lnTo>
                <a:lnTo>
                  <a:pt x="136" y="402"/>
                </a:lnTo>
                <a:lnTo>
                  <a:pt x="134" y="402"/>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43" name="Oregon" descr="Oregon," title="Oregon"/>
          <p:cNvSpPr>
            <a:spLocks/>
          </p:cNvSpPr>
          <p:nvPr/>
        </p:nvSpPr>
        <p:spPr bwMode="auto">
          <a:xfrm>
            <a:off x="846138" y="1987550"/>
            <a:ext cx="1077912" cy="828675"/>
          </a:xfrm>
          <a:custGeom>
            <a:avLst/>
            <a:gdLst>
              <a:gd name="T0" fmla="*/ 2147483647 w 683"/>
              <a:gd name="T1" fmla="*/ 2147483647 h 564"/>
              <a:gd name="T2" fmla="*/ 2147483647 w 683"/>
              <a:gd name="T3" fmla="*/ 2147483647 h 564"/>
              <a:gd name="T4" fmla="*/ 2147483647 w 683"/>
              <a:gd name="T5" fmla="*/ 2147483647 h 564"/>
              <a:gd name="T6" fmla="*/ 2147483647 w 683"/>
              <a:gd name="T7" fmla="*/ 2147483647 h 564"/>
              <a:gd name="T8" fmla="*/ 2147483647 w 683"/>
              <a:gd name="T9" fmla="*/ 2147483647 h 564"/>
              <a:gd name="T10" fmla="*/ 2147483647 w 683"/>
              <a:gd name="T11" fmla="*/ 2147483647 h 564"/>
              <a:gd name="T12" fmla="*/ 2147483647 w 683"/>
              <a:gd name="T13" fmla="*/ 2147483647 h 564"/>
              <a:gd name="T14" fmla="*/ 2147483647 w 683"/>
              <a:gd name="T15" fmla="*/ 2147483647 h 564"/>
              <a:gd name="T16" fmla="*/ 2147483647 w 683"/>
              <a:gd name="T17" fmla="*/ 2147483647 h 564"/>
              <a:gd name="T18" fmla="*/ 2147483647 w 683"/>
              <a:gd name="T19" fmla="*/ 2147483647 h 564"/>
              <a:gd name="T20" fmla="*/ 2147483647 w 683"/>
              <a:gd name="T21" fmla="*/ 2147483647 h 564"/>
              <a:gd name="T22" fmla="*/ 2147483647 w 683"/>
              <a:gd name="T23" fmla="*/ 2147483647 h 564"/>
              <a:gd name="T24" fmla="*/ 2147483647 w 683"/>
              <a:gd name="T25" fmla="*/ 2147483647 h 564"/>
              <a:gd name="T26" fmla="*/ 2147483647 w 683"/>
              <a:gd name="T27" fmla="*/ 2147483647 h 564"/>
              <a:gd name="T28" fmla="*/ 0 w 683"/>
              <a:gd name="T29" fmla="*/ 2147483647 h 564"/>
              <a:gd name="T30" fmla="*/ 2147483647 w 683"/>
              <a:gd name="T31" fmla="*/ 2147483647 h 564"/>
              <a:gd name="T32" fmla="*/ 2147483647 w 683"/>
              <a:gd name="T33" fmla="*/ 2147483647 h 564"/>
              <a:gd name="T34" fmla="*/ 2147483647 w 683"/>
              <a:gd name="T35" fmla="*/ 2147483647 h 564"/>
              <a:gd name="T36" fmla="*/ 2147483647 w 683"/>
              <a:gd name="T37" fmla="*/ 2147483647 h 564"/>
              <a:gd name="T38" fmla="*/ 2147483647 w 683"/>
              <a:gd name="T39" fmla="*/ 2147483647 h 564"/>
              <a:gd name="T40" fmla="*/ 2147483647 w 683"/>
              <a:gd name="T41" fmla="*/ 0 h 564"/>
              <a:gd name="T42" fmla="*/ 2147483647 w 683"/>
              <a:gd name="T43" fmla="*/ 2147483647 h 564"/>
              <a:gd name="T44" fmla="*/ 2147483647 w 683"/>
              <a:gd name="T45" fmla="*/ 2147483647 h 564"/>
              <a:gd name="T46" fmla="*/ 2147483647 w 683"/>
              <a:gd name="T47" fmla="*/ 2147483647 h 564"/>
              <a:gd name="T48" fmla="*/ 2147483647 w 683"/>
              <a:gd name="T49" fmla="*/ 2147483647 h 564"/>
              <a:gd name="T50" fmla="*/ 2147483647 w 683"/>
              <a:gd name="T51" fmla="*/ 2147483647 h 564"/>
              <a:gd name="T52" fmla="*/ 2147483647 w 683"/>
              <a:gd name="T53" fmla="*/ 2147483647 h 564"/>
              <a:gd name="T54" fmla="*/ 2147483647 w 683"/>
              <a:gd name="T55" fmla="*/ 2147483647 h 564"/>
              <a:gd name="T56" fmla="*/ 2147483647 w 683"/>
              <a:gd name="T57" fmla="*/ 2147483647 h 564"/>
              <a:gd name="T58" fmla="*/ 2147483647 w 683"/>
              <a:gd name="T59" fmla="*/ 2147483647 h 564"/>
              <a:gd name="T60" fmla="*/ 2147483647 w 683"/>
              <a:gd name="T61" fmla="*/ 2147483647 h 564"/>
              <a:gd name="T62" fmla="*/ 2147483647 w 683"/>
              <a:gd name="T63" fmla="*/ 2147483647 h 564"/>
              <a:gd name="T64" fmla="*/ 2147483647 w 683"/>
              <a:gd name="T65" fmla="*/ 2147483647 h 564"/>
              <a:gd name="T66" fmla="*/ 2147483647 w 683"/>
              <a:gd name="T67" fmla="*/ 2147483647 h 564"/>
              <a:gd name="T68" fmla="*/ 2147483647 w 683"/>
              <a:gd name="T69" fmla="*/ 2147483647 h 564"/>
              <a:gd name="T70" fmla="*/ 2147483647 w 683"/>
              <a:gd name="T71" fmla="*/ 2147483647 h 564"/>
              <a:gd name="T72" fmla="*/ 2147483647 w 683"/>
              <a:gd name="T73" fmla="*/ 2147483647 h 564"/>
              <a:gd name="T74" fmla="*/ 2147483647 w 683"/>
              <a:gd name="T75" fmla="*/ 2147483647 h 564"/>
              <a:gd name="T76" fmla="*/ 2147483647 w 683"/>
              <a:gd name="T77" fmla="*/ 2147483647 h 564"/>
              <a:gd name="T78" fmla="*/ 2147483647 w 683"/>
              <a:gd name="T79" fmla="*/ 2147483647 h 564"/>
              <a:gd name="T80" fmla="*/ 2147483647 w 683"/>
              <a:gd name="T81" fmla="*/ 2147483647 h 564"/>
              <a:gd name="T82" fmla="*/ 2147483647 w 683"/>
              <a:gd name="T83" fmla="*/ 2147483647 h 564"/>
              <a:gd name="T84" fmla="*/ 2147483647 w 683"/>
              <a:gd name="T85" fmla="*/ 2147483647 h 564"/>
              <a:gd name="T86" fmla="*/ 2147483647 w 683"/>
              <a:gd name="T87" fmla="*/ 2147483647 h 5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3"/>
              <a:gd name="T133" fmla="*/ 0 h 564"/>
              <a:gd name="T134" fmla="*/ 683 w 683"/>
              <a:gd name="T135" fmla="*/ 564 h 5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3" h="564">
                <a:moveTo>
                  <a:pt x="600" y="316"/>
                </a:moveTo>
                <a:lnTo>
                  <a:pt x="610" y="323"/>
                </a:lnTo>
                <a:lnTo>
                  <a:pt x="615" y="325"/>
                </a:lnTo>
                <a:lnTo>
                  <a:pt x="621" y="336"/>
                </a:lnTo>
                <a:lnTo>
                  <a:pt x="618" y="340"/>
                </a:lnTo>
                <a:lnTo>
                  <a:pt x="610" y="363"/>
                </a:lnTo>
                <a:lnTo>
                  <a:pt x="607" y="366"/>
                </a:lnTo>
                <a:lnTo>
                  <a:pt x="604" y="370"/>
                </a:lnTo>
                <a:lnTo>
                  <a:pt x="601" y="384"/>
                </a:lnTo>
                <a:lnTo>
                  <a:pt x="600" y="395"/>
                </a:lnTo>
                <a:lnTo>
                  <a:pt x="590" y="439"/>
                </a:lnTo>
                <a:lnTo>
                  <a:pt x="568" y="563"/>
                </a:lnTo>
                <a:lnTo>
                  <a:pt x="550" y="560"/>
                </a:lnTo>
                <a:lnTo>
                  <a:pt x="546" y="560"/>
                </a:lnTo>
                <a:lnTo>
                  <a:pt x="475" y="546"/>
                </a:lnTo>
                <a:lnTo>
                  <a:pt x="452" y="540"/>
                </a:lnTo>
                <a:lnTo>
                  <a:pt x="437" y="538"/>
                </a:lnTo>
                <a:lnTo>
                  <a:pt x="388" y="528"/>
                </a:lnTo>
                <a:lnTo>
                  <a:pt x="385" y="527"/>
                </a:lnTo>
                <a:lnTo>
                  <a:pt x="373" y="524"/>
                </a:lnTo>
                <a:lnTo>
                  <a:pt x="345" y="518"/>
                </a:lnTo>
                <a:lnTo>
                  <a:pt x="336" y="517"/>
                </a:lnTo>
                <a:lnTo>
                  <a:pt x="319" y="513"/>
                </a:lnTo>
                <a:lnTo>
                  <a:pt x="315" y="513"/>
                </a:lnTo>
                <a:lnTo>
                  <a:pt x="266" y="500"/>
                </a:lnTo>
                <a:lnTo>
                  <a:pt x="251" y="497"/>
                </a:lnTo>
                <a:lnTo>
                  <a:pt x="233" y="493"/>
                </a:lnTo>
                <a:lnTo>
                  <a:pt x="222" y="491"/>
                </a:lnTo>
                <a:lnTo>
                  <a:pt x="179" y="480"/>
                </a:lnTo>
                <a:lnTo>
                  <a:pt x="167" y="477"/>
                </a:lnTo>
                <a:lnTo>
                  <a:pt x="157" y="474"/>
                </a:lnTo>
                <a:lnTo>
                  <a:pt x="99" y="460"/>
                </a:lnTo>
                <a:lnTo>
                  <a:pt x="91" y="457"/>
                </a:lnTo>
                <a:lnTo>
                  <a:pt x="84" y="456"/>
                </a:lnTo>
                <a:lnTo>
                  <a:pt x="76" y="455"/>
                </a:lnTo>
                <a:lnTo>
                  <a:pt x="69" y="452"/>
                </a:lnTo>
                <a:lnTo>
                  <a:pt x="62" y="450"/>
                </a:lnTo>
                <a:lnTo>
                  <a:pt x="53" y="448"/>
                </a:lnTo>
                <a:lnTo>
                  <a:pt x="51" y="448"/>
                </a:lnTo>
                <a:lnTo>
                  <a:pt x="38" y="445"/>
                </a:lnTo>
                <a:lnTo>
                  <a:pt x="24" y="441"/>
                </a:lnTo>
                <a:lnTo>
                  <a:pt x="15" y="439"/>
                </a:lnTo>
                <a:lnTo>
                  <a:pt x="8" y="437"/>
                </a:lnTo>
                <a:lnTo>
                  <a:pt x="0" y="423"/>
                </a:lnTo>
                <a:lnTo>
                  <a:pt x="11" y="366"/>
                </a:lnTo>
                <a:lnTo>
                  <a:pt x="2" y="343"/>
                </a:lnTo>
                <a:lnTo>
                  <a:pt x="15" y="331"/>
                </a:lnTo>
                <a:lnTo>
                  <a:pt x="33" y="293"/>
                </a:lnTo>
                <a:lnTo>
                  <a:pt x="38" y="290"/>
                </a:lnTo>
                <a:lnTo>
                  <a:pt x="52" y="268"/>
                </a:lnTo>
                <a:lnTo>
                  <a:pt x="65" y="243"/>
                </a:lnTo>
                <a:lnTo>
                  <a:pt x="78" y="200"/>
                </a:lnTo>
                <a:lnTo>
                  <a:pt x="107" y="125"/>
                </a:lnTo>
                <a:lnTo>
                  <a:pt x="107" y="124"/>
                </a:lnTo>
                <a:lnTo>
                  <a:pt x="107" y="123"/>
                </a:lnTo>
                <a:lnTo>
                  <a:pt x="117" y="102"/>
                </a:lnTo>
                <a:lnTo>
                  <a:pt x="131" y="51"/>
                </a:lnTo>
                <a:lnTo>
                  <a:pt x="131" y="47"/>
                </a:lnTo>
                <a:lnTo>
                  <a:pt x="142" y="12"/>
                </a:lnTo>
                <a:lnTo>
                  <a:pt x="139" y="0"/>
                </a:lnTo>
                <a:lnTo>
                  <a:pt x="141" y="0"/>
                </a:lnTo>
                <a:lnTo>
                  <a:pt x="148" y="8"/>
                </a:lnTo>
                <a:lnTo>
                  <a:pt x="159" y="6"/>
                </a:lnTo>
                <a:lnTo>
                  <a:pt x="167" y="2"/>
                </a:lnTo>
                <a:lnTo>
                  <a:pt x="179" y="5"/>
                </a:lnTo>
                <a:lnTo>
                  <a:pt x="181" y="8"/>
                </a:lnTo>
                <a:lnTo>
                  <a:pt x="185" y="20"/>
                </a:lnTo>
                <a:lnTo>
                  <a:pt x="193" y="22"/>
                </a:lnTo>
                <a:lnTo>
                  <a:pt x="197" y="20"/>
                </a:lnTo>
                <a:lnTo>
                  <a:pt x="211" y="29"/>
                </a:lnTo>
                <a:lnTo>
                  <a:pt x="221" y="49"/>
                </a:lnTo>
                <a:lnTo>
                  <a:pt x="219" y="62"/>
                </a:lnTo>
                <a:lnTo>
                  <a:pt x="219" y="73"/>
                </a:lnTo>
                <a:lnTo>
                  <a:pt x="218" y="74"/>
                </a:lnTo>
                <a:lnTo>
                  <a:pt x="218" y="76"/>
                </a:lnTo>
                <a:lnTo>
                  <a:pt x="217" y="82"/>
                </a:lnTo>
                <a:lnTo>
                  <a:pt x="237" y="98"/>
                </a:lnTo>
                <a:lnTo>
                  <a:pt x="251" y="103"/>
                </a:lnTo>
                <a:lnTo>
                  <a:pt x="257" y="100"/>
                </a:lnTo>
                <a:lnTo>
                  <a:pt x="262" y="102"/>
                </a:lnTo>
                <a:lnTo>
                  <a:pt x="279" y="99"/>
                </a:lnTo>
                <a:lnTo>
                  <a:pt x="287" y="94"/>
                </a:lnTo>
                <a:lnTo>
                  <a:pt x="293" y="96"/>
                </a:lnTo>
                <a:lnTo>
                  <a:pt x="309" y="96"/>
                </a:lnTo>
                <a:lnTo>
                  <a:pt x="311" y="98"/>
                </a:lnTo>
                <a:lnTo>
                  <a:pt x="314" y="100"/>
                </a:lnTo>
                <a:lnTo>
                  <a:pt x="330" y="109"/>
                </a:lnTo>
                <a:lnTo>
                  <a:pt x="332" y="116"/>
                </a:lnTo>
                <a:lnTo>
                  <a:pt x="352" y="116"/>
                </a:lnTo>
                <a:lnTo>
                  <a:pt x="356" y="114"/>
                </a:lnTo>
                <a:lnTo>
                  <a:pt x="372" y="113"/>
                </a:lnTo>
                <a:lnTo>
                  <a:pt x="373" y="110"/>
                </a:lnTo>
                <a:lnTo>
                  <a:pt x="385" y="117"/>
                </a:lnTo>
                <a:lnTo>
                  <a:pt x="406" y="120"/>
                </a:lnTo>
                <a:lnTo>
                  <a:pt x="423" y="113"/>
                </a:lnTo>
                <a:lnTo>
                  <a:pt x="427" y="113"/>
                </a:lnTo>
                <a:lnTo>
                  <a:pt x="431" y="113"/>
                </a:lnTo>
                <a:lnTo>
                  <a:pt x="434" y="113"/>
                </a:lnTo>
                <a:lnTo>
                  <a:pt x="449" y="114"/>
                </a:lnTo>
                <a:lnTo>
                  <a:pt x="459" y="109"/>
                </a:lnTo>
                <a:lnTo>
                  <a:pt x="468" y="112"/>
                </a:lnTo>
                <a:lnTo>
                  <a:pt x="482" y="113"/>
                </a:lnTo>
                <a:lnTo>
                  <a:pt x="491" y="116"/>
                </a:lnTo>
                <a:lnTo>
                  <a:pt x="503" y="110"/>
                </a:lnTo>
                <a:lnTo>
                  <a:pt x="518" y="113"/>
                </a:lnTo>
                <a:lnTo>
                  <a:pt x="557" y="121"/>
                </a:lnTo>
                <a:lnTo>
                  <a:pt x="576" y="125"/>
                </a:lnTo>
                <a:lnTo>
                  <a:pt x="578" y="125"/>
                </a:lnTo>
                <a:lnTo>
                  <a:pt x="597" y="130"/>
                </a:lnTo>
                <a:lnTo>
                  <a:pt x="604" y="131"/>
                </a:lnTo>
                <a:lnTo>
                  <a:pt x="605" y="131"/>
                </a:lnTo>
                <a:lnTo>
                  <a:pt x="614" y="132"/>
                </a:lnTo>
                <a:lnTo>
                  <a:pt x="623" y="134"/>
                </a:lnTo>
                <a:lnTo>
                  <a:pt x="625" y="134"/>
                </a:lnTo>
                <a:lnTo>
                  <a:pt x="657" y="142"/>
                </a:lnTo>
                <a:lnTo>
                  <a:pt x="659" y="146"/>
                </a:lnTo>
                <a:lnTo>
                  <a:pt x="661" y="156"/>
                </a:lnTo>
                <a:lnTo>
                  <a:pt x="662" y="157"/>
                </a:lnTo>
                <a:lnTo>
                  <a:pt x="679" y="172"/>
                </a:lnTo>
                <a:lnTo>
                  <a:pt x="682" y="186"/>
                </a:lnTo>
                <a:lnTo>
                  <a:pt x="659" y="221"/>
                </a:lnTo>
                <a:lnTo>
                  <a:pt x="658" y="222"/>
                </a:lnTo>
                <a:lnTo>
                  <a:pt x="651" y="236"/>
                </a:lnTo>
                <a:lnTo>
                  <a:pt x="648" y="240"/>
                </a:lnTo>
                <a:lnTo>
                  <a:pt x="641" y="247"/>
                </a:lnTo>
                <a:lnTo>
                  <a:pt x="634" y="264"/>
                </a:lnTo>
                <a:lnTo>
                  <a:pt x="623" y="271"/>
                </a:lnTo>
                <a:lnTo>
                  <a:pt x="600" y="308"/>
                </a:lnTo>
                <a:lnTo>
                  <a:pt x="600" y="316"/>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sp>
        <p:nvSpPr>
          <p:cNvPr id="4101" name="Pennsylvania" descr="Pennsylvania," title="Pennsylvania"/>
          <p:cNvSpPr>
            <a:spLocks/>
          </p:cNvSpPr>
          <p:nvPr/>
        </p:nvSpPr>
        <p:spPr bwMode="auto">
          <a:xfrm>
            <a:off x="6327775" y="2730500"/>
            <a:ext cx="788988" cy="482600"/>
          </a:xfrm>
          <a:custGeom>
            <a:avLst/>
            <a:gdLst>
              <a:gd name="T0" fmla="*/ 2147483647 w 500"/>
              <a:gd name="T1" fmla="*/ 2147483647 h 327"/>
              <a:gd name="T2" fmla="*/ 2147483647 w 500"/>
              <a:gd name="T3" fmla="*/ 2147483647 h 327"/>
              <a:gd name="T4" fmla="*/ 2147483647 w 500"/>
              <a:gd name="T5" fmla="*/ 2147483647 h 327"/>
              <a:gd name="T6" fmla="*/ 2147483647 w 500"/>
              <a:gd name="T7" fmla="*/ 2147483647 h 327"/>
              <a:gd name="T8" fmla="*/ 2147483647 w 500"/>
              <a:gd name="T9" fmla="*/ 2147483647 h 327"/>
              <a:gd name="T10" fmla="*/ 2147483647 w 500"/>
              <a:gd name="T11" fmla="*/ 2147483647 h 327"/>
              <a:gd name="T12" fmla="*/ 2147483647 w 500"/>
              <a:gd name="T13" fmla="*/ 2147483647 h 327"/>
              <a:gd name="T14" fmla="*/ 2147483647 w 500"/>
              <a:gd name="T15" fmla="*/ 2147483647 h 327"/>
              <a:gd name="T16" fmla="*/ 2147483647 w 500"/>
              <a:gd name="T17" fmla="*/ 2147483647 h 327"/>
              <a:gd name="T18" fmla="*/ 2147483647 w 500"/>
              <a:gd name="T19" fmla="*/ 2147483647 h 327"/>
              <a:gd name="T20" fmla="*/ 2147483647 w 500"/>
              <a:gd name="T21" fmla="*/ 2147483647 h 327"/>
              <a:gd name="T22" fmla="*/ 2147483647 w 500"/>
              <a:gd name="T23" fmla="*/ 2147483647 h 327"/>
              <a:gd name="T24" fmla="*/ 2147483647 w 500"/>
              <a:gd name="T25" fmla="*/ 2147483647 h 327"/>
              <a:gd name="T26" fmla="*/ 2147483647 w 500"/>
              <a:gd name="T27" fmla="*/ 2147483647 h 327"/>
              <a:gd name="T28" fmla="*/ 2147483647 w 500"/>
              <a:gd name="T29" fmla="*/ 2147483647 h 327"/>
              <a:gd name="T30" fmla="*/ 2147483647 w 500"/>
              <a:gd name="T31" fmla="*/ 2147483647 h 327"/>
              <a:gd name="T32" fmla="*/ 2147483647 w 500"/>
              <a:gd name="T33" fmla="*/ 2147483647 h 327"/>
              <a:gd name="T34" fmla="*/ 2147483647 w 500"/>
              <a:gd name="T35" fmla="*/ 2147483647 h 327"/>
              <a:gd name="T36" fmla="*/ 2147483647 w 500"/>
              <a:gd name="T37" fmla="*/ 2147483647 h 327"/>
              <a:gd name="T38" fmla="*/ 2147483647 w 500"/>
              <a:gd name="T39" fmla="*/ 2147483647 h 327"/>
              <a:gd name="T40" fmla="*/ 2147483647 w 500"/>
              <a:gd name="T41" fmla="*/ 2147483647 h 327"/>
              <a:gd name="T42" fmla="*/ 2147483647 w 500"/>
              <a:gd name="T43" fmla="*/ 2147483647 h 327"/>
              <a:gd name="T44" fmla="*/ 2147483647 w 500"/>
              <a:gd name="T45" fmla="*/ 0 h 327"/>
              <a:gd name="T46" fmla="*/ 2147483647 w 500"/>
              <a:gd name="T47" fmla="*/ 2147483647 h 327"/>
              <a:gd name="T48" fmla="*/ 2147483647 w 500"/>
              <a:gd name="T49" fmla="*/ 2147483647 h 327"/>
              <a:gd name="T50" fmla="*/ 2147483647 w 500"/>
              <a:gd name="T51" fmla="*/ 2147483647 h 327"/>
              <a:gd name="T52" fmla="*/ 2147483647 w 500"/>
              <a:gd name="T53" fmla="*/ 2147483647 h 327"/>
              <a:gd name="T54" fmla="*/ 2147483647 w 500"/>
              <a:gd name="T55" fmla="*/ 2147483647 h 327"/>
              <a:gd name="T56" fmla="*/ 2147483647 w 500"/>
              <a:gd name="T57" fmla="*/ 2147483647 h 327"/>
              <a:gd name="T58" fmla="*/ 2147483647 w 500"/>
              <a:gd name="T59" fmla="*/ 2147483647 h 327"/>
              <a:gd name="T60" fmla="*/ 2147483647 w 500"/>
              <a:gd name="T61" fmla="*/ 2147483647 h 327"/>
              <a:gd name="T62" fmla="*/ 2147483647 w 500"/>
              <a:gd name="T63" fmla="*/ 2147483647 h 327"/>
              <a:gd name="T64" fmla="*/ 2147483647 w 500"/>
              <a:gd name="T65" fmla="*/ 2147483647 h 327"/>
              <a:gd name="T66" fmla="*/ 2147483647 w 500"/>
              <a:gd name="T67" fmla="*/ 2147483647 h 327"/>
              <a:gd name="T68" fmla="*/ 2147483647 w 500"/>
              <a:gd name="T69" fmla="*/ 2147483647 h 327"/>
              <a:gd name="T70" fmla="*/ 2147483647 w 500"/>
              <a:gd name="T71" fmla="*/ 2147483647 h 327"/>
              <a:gd name="T72" fmla="*/ 2147483647 w 500"/>
              <a:gd name="T73" fmla="*/ 2147483647 h 327"/>
              <a:gd name="T74" fmla="*/ 2147483647 w 500"/>
              <a:gd name="T75" fmla="*/ 2147483647 h 327"/>
              <a:gd name="T76" fmla="*/ 2147483647 w 500"/>
              <a:gd name="T77" fmla="*/ 2147483647 h 327"/>
              <a:gd name="T78" fmla="*/ 2147483647 w 500"/>
              <a:gd name="T79" fmla="*/ 2147483647 h 327"/>
              <a:gd name="T80" fmla="*/ 2147483647 w 500"/>
              <a:gd name="T81" fmla="*/ 2147483647 h 327"/>
              <a:gd name="T82" fmla="*/ 2147483647 w 500"/>
              <a:gd name="T83" fmla="*/ 2147483647 h 327"/>
              <a:gd name="T84" fmla="*/ 2147483647 w 500"/>
              <a:gd name="T85" fmla="*/ 2147483647 h 327"/>
              <a:gd name="T86" fmla="*/ 2147483647 w 500"/>
              <a:gd name="T87" fmla="*/ 2147483647 h 327"/>
              <a:gd name="T88" fmla="*/ 2147483647 w 500"/>
              <a:gd name="T89" fmla="*/ 2147483647 h 327"/>
              <a:gd name="T90" fmla="*/ 2147483647 w 500"/>
              <a:gd name="T91" fmla="*/ 2147483647 h 327"/>
              <a:gd name="T92" fmla="*/ 2147483647 w 500"/>
              <a:gd name="T93" fmla="*/ 2147483647 h 327"/>
              <a:gd name="T94" fmla="*/ 2147483647 w 500"/>
              <a:gd name="T95" fmla="*/ 2147483647 h 327"/>
              <a:gd name="T96" fmla="*/ 2147483647 w 500"/>
              <a:gd name="T97" fmla="*/ 2147483647 h 327"/>
              <a:gd name="T98" fmla="*/ 2147483647 w 500"/>
              <a:gd name="T99" fmla="*/ 2147483647 h 327"/>
              <a:gd name="T100" fmla="*/ 2147483647 w 500"/>
              <a:gd name="T101" fmla="*/ 2147483647 h 327"/>
              <a:gd name="T102" fmla="*/ 2147483647 w 500"/>
              <a:gd name="T103" fmla="*/ 2147483647 h 327"/>
              <a:gd name="T104" fmla="*/ 2147483647 w 500"/>
              <a:gd name="T105" fmla="*/ 2147483647 h 327"/>
              <a:gd name="T106" fmla="*/ 2147483647 w 500"/>
              <a:gd name="T107" fmla="*/ 2147483647 h 327"/>
              <a:gd name="T108" fmla="*/ 2147483647 w 500"/>
              <a:gd name="T109" fmla="*/ 2147483647 h 327"/>
              <a:gd name="T110" fmla="*/ 2147483647 w 500"/>
              <a:gd name="T111" fmla="*/ 2147483647 h 327"/>
              <a:gd name="T112" fmla="*/ 2147483647 w 500"/>
              <a:gd name="T113" fmla="*/ 2147483647 h 327"/>
              <a:gd name="T114" fmla="*/ 2147483647 w 500"/>
              <a:gd name="T115" fmla="*/ 2147483647 h 327"/>
              <a:gd name="T116" fmla="*/ 2147483647 w 500"/>
              <a:gd name="T117" fmla="*/ 2147483647 h 327"/>
              <a:gd name="T118" fmla="*/ 2147483647 w 500"/>
              <a:gd name="T119" fmla="*/ 2147483647 h 3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00"/>
              <a:gd name="T181" fmla="*/ 0 h 327"/>
              <a:gd name="T182" fmla="*/ 500 w 500"/>
              <a:gd name="T183" fmla="*/ 327 h 3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00" h="327">
                <a:moveTo>
                  <a:pt x="328" y="271"/>
                </a:moveTo>
                <a:lnTo>
                  <a:pt x="334" y="270"/>
                </a:lnTo>
                <a:lnTo>
                  <a:pt x="335" y="270"/>
                </a:lnTo>
                <a:lnTo>
                  <a:pt x="345" y="267"/>
                </a:lnTo>
                <a:lnTo>
                  <a:pt x="349" y="266"/>
                </a:lnTo>
                <a:lnTo>
                  <a:pt x="359" y="264"/>
                </a:lnTo>
                <a:lnTo>
                  <a:pt x="361" y="263"/>
                </a:lnTo>
                <a:lnTo>
                  <a:pt x="365" y="263"/>
                </a:lnTo>
                <a:lnTo>
                  <a:pt x="368" y="263"/>
                </a:lnTo>
                <a:lnTo>
                  <a:pt x="388" y="258"/>
                </a:lnTo>
                <a:lnTo>
                  <a:pt x="389" y="258"/>
                </a:lnTo>
                <a:lnTo>
                  <a:pt x="397" y="256"/>
                </a:lnTo>
                <a:lnTo>
                  <a:pt x="408" y="253"/>
                </a:lnTo>
                <a:lnTo>
                  <a:pt x="418" y="251"/>
                </a:lnTo>
                <a:lnTo>
                  <a:pt x="425" y="249"/>
                </a:lnTo>
                <a:lnTo>
                  <a:pt x="426" y="246"/>
                </a:lnTo>
                <a:lnTo>
                  <a:pt x="438" y="234"/>
                </a:lnTo>
                <a:lnTo>
                  <a:pt x="439" y="234"/>
                </a:lnTo>
                <a:lnTo>
                  <a:pt x="444" y="233"/>
                </a:lnTo>
                <a:lnTo>
                  <a:pt x="453" y="234"/>
                </a:lnTo>
                <a:lnTo>
                  <a:pt x="456" y="231"/>
                </a:lnTo>
                <a:lnTo>
                  <a:pt x="465" y="226"/>
                </a:lnTo>
                <a:lnTo>
                  <a:pt x="468" y="224"/>
                </a:lnTo>
                <a:lnTo>
                  <a:pt x="468" y="223"/>
                </a:lnTo>
                <a:lnTo>
                  <a:pt x="474" y="220"/>
                </a:lnTo>
                <a:lnTo>
                  <a:pt x="474" y="219"/>
                </a:lnTo>
                <a:lnTo>
                  <a:pt x="472" y="212"/>
                </a:lnTo>
                <a:lnTo>
                  <a:pt x="476" y="208"/>
                </a:lnTo>
                <a:lnTo>
                  <a:pt x="476" y="206"/>
                </a:lnTo>
                <a:lnTo>
                  <a:pt x="480" y="202"/>
                </a:lnTo>
                <a:lnTo>
                  <a:pt x="482" y="201"/>
                </a:lnTo>
                <a:lnTo>
                  <a:pt x="490" y="195"/>
                </a:lnTo>
                <a:lnTo>
                  <a:pt x="493" y="190"/>
                </a:lnTo>
                <a:lnTo>
                  <a:pt x="499" y="185"/>
                </a:lnTo>
                <a:lnTo>
                  <a:pt x="487" y="176"/>
                </a:lnTo>
                <a:lnTo>
                  <a:pt x="483" y="172"/>
                </a:lnTo>
                <a:lnTo>
                  <a:pt x="478" y="169"/>
                </a:lnTo>
                <a:lnTo>
                  <a:pt x="475" y="165"/>
                </a:lnTo>
                <a:lnTo>
                  <a:pt x="457" y="147"/>
                </a:lnTo>
                <a:lnTo>
                  <a:pt x="451" y="147"/>
                </a:lnTo>
                <a:lnTo>
                  <a:pt x="451" y="145"/>
                </a:lnTo>
                <a:lnTo>
                  <a:pt x="450" y="145"/>
                </a:lnTo>
                <a:lnTo>
                  <a:pt x="447" y="130"/>
                </a:lnTo>
                <a:lnTo>
                  <a:pt x="456" y="113"/>
                </a:lnTo>
                <a:lnTo>
                  <a:pt x="447" y="105"/>
                </a:lnTo>
                <a:lnTo>
                  <a:pt x="447" y="104"/>
                </a:lnTo>
                <a:lnTo>
                  <a:pt x="454" y="92"/>
                </a:lnTo>
                <a:lnTo>
                  <a:pt x="457" y="88"/>
                </a:lnTo>
                <a:lnTo>
                  <a:pt x="454" y="90"/>
                </a:lnTo>
                <a:lnTo>
                  <a:pt x="461" y="79"/>
                </a:lnTo>
                <a:lnTo>
                  <a:pt x="461" y="70"/>
                </a:lnTo>
                <a:lnTo>
                  <a:pt x="468" y="58"/>
                </a:lnTo>
                <a:lnTo>
                  <a:pt x="472" y="56"/>
                </a:lnTo>
                <a:lnTo>
                  <a:pt x="471" y="55"/>
                </a:lnTo>
                <a:lnTo>
                  <a:pt x="465" y="49"/>
                </a:lnTo>
                <a:lnTo>
                  <a:pt x="456" y="49"/>
                </a:lnTo>
                <a:lnTo>
                  <a:pt x="444" y="45"/>
                </a:lnTo>
                <a:lnTo>
                  <a:pt x="436" y="37"/>
                </a:lnTo>
                <a:lnTo>
                  <a:pt x="438" y="34"/>
                </a:lnTo>
                <a:lnTo>
                  <a:pt x="435" y="22"/>
                </a:lnTo>
                <a:lnTo>
                  <a:pt x="424" y="12"/>
                </a:lnTo>
                <a:lnTo>
                  <a:pt x="422" y="11"/>
                </a:lnTo>
                <a:lnTo>
                  <a:pt x="415" y="12"/>
                </a:lnTo>
                <a:lnTo>
                  <a:pt x="404" y="0"/>
                </a:lnTo>
                <a:lnTo>
                  <a:pt x="403" y="0"/>
                </a:lnTo>
                <a:lnTo>
                  <a:pt x="395" y="2"/>
                </a:lnTo>
                <a:lnTo>
                  <a:pt x="370" y="8"/>
                </a:lnTo>
                <a:lnTo>
                  <a:pt x="354" y="11"/>
                </a:lnTo>
                <a:lnTo>
                  <a:pt x="346" y="12"/>
                </a:lnTo>
                <a:lnTo>
                  <a:pt x="345" y="13"/>
                </a:lnTo>
                <a:lnTo>
                  <a:pt x="342" y="13"/>
                </a:lnTo>
                <a:lnTo>
                  <a:pt x="335" y="15"/>
                </a:lnTo>
                <a:lnTo>
                  <a:pt x="325" y="18"/>
                </a:lnTo>
                <a:lnTo>
                  <a:pt x="311" y="20"/>
                </a:lnTo>
                <a:lnTo>
                  <a:pt x="292" y="24"/>
                </a:lnTo>
                <a:lnTo>
                  <a:pt x="285" y="26"/>
                </a:lnTo>
                <a:lnTo>
                  <a:pt x="282" y="26"/>
                </a:lnTo>
                <a:lnTo>
                  <a:pt x="278" y="27"/>
                </a:lnTo>
                <a:lnTo>
                  <a:pt x="270" y="29"/>
                </a:lnTo>
                <a:lnTo>
                  <a:pt x="237" y="36"/>
                </a:lnTo>
                <a:lnTo>
                  <a:pt x="228" y="38"/>
                </a:lnTo>
                <a:lnTo>
                  <a:pt x="227" y="38"/>
                </a:lnTo>
                <a:lnTo>
                  <a:pt x="220" y="40"/>
                </a:lnTo>
                <a:lnTo>
                  <a:pt x="217" y="40"/>
                </a:lnTo>
                <a:lnTo>
                  <a:pt x="205" y="43"/>
                </a:lnTo>
                <a:lnTo>
                  <a:pt x="188" y="45"/>
                </a:lnTo>
                <a:lnTo>
                  <a:pt x="181" y="47"/>
                </a:lnTo>
                <a:lnTo>
                  <a:pt x="177" y="48"/>
                </a:lnTo>
                <a:lnTo>
                  <a:pt x="173" y="48"/>
                </a:lnTo>
                <a:lnTo>
                  <a:pt x="149" y="54"/>
                </a:lnTo>
                <a:lnTo>
                  <a:pt x="130" y="56"/>
                </a:lnTo>
                <a:lnTo>
                  <a:pt x="126" y="58"/>
                </a:lnTo>
                <a:lnTo>
                  <a:pt x="120" y="59"/>
                </a:lnTo>
                <a:lnTo>
                  <a:pt x="119" y="59"/>
                </a:lnTo>
                <a:lnTo>
                  <a:pt x="115" y="59"/>
                </a:lnTo>
                <a:lnTo>
                  <a:pt x="105" y="62"/>
                </a:lnTo>
                <a:lnTo>
                  <a:pt x="83" y="66"/>
                </a:lnTo>
                <a:lnTo>
                  <a:pt x="72" y="69"/>
                </a:lnTo>
                <a:lnTo>
                  <a:pt x="67" y="69"/>
                </a:lnTo>
                <a:lnTo>
                  <a:pt x="59" y="70"/>
                </a:lnTo>
                <a:lnTo>
                  <a:pt x="54" y="41"/>
                </a:lnTo>
                <a:lnTo>
                  <a:pt x="26" y="62"/>
                </a:lnTo>
                <a:lnTo>
                  <a:pt x="5" y="80"/>
                </a:lnTo>
                <a:lnTo>
                  <a:pt x="0" y="83"/>
                </a:lnTo>
                <a:lnTo>
                  <a:pt x="2" y="94"/>
                </a:lnTo>
                <a:lnTo>
                  <a:pt x="2" y="97"/>
                </a:lnTo>
                <a:lnTo>
                  <a:pt x="5" y="112"/>
                </a:lnTo>
                <a:lnTo>
                  <a:pt x="6" y="120"/>
                </a:lnTo>
                <a:lnTo>
                  <a:pt x="9" y="134"/>
                </a:lnTo>
                <a:lnTo>
                  <a:pt x="9" y="135"/>
                </a:lnTo>
                <a:lnTo>
                  <a:pt x="11" y="148"/>
                </a:lnTo>
                <a:lnTo>
                  <a:pt x="13" y="156"/>
                </a:lnTo>
                <a:lnTo>
                  <a:pt x="15" y="173"/>
                </a:lnTo>
                <a:lnTo>
                  <a:pt x="16" y="174"/>
                </a:lnTo>
                <a:lnTo>
                  <a:pt x="18" y="188"/>
                </a:lnTo>
                <a:lnTo>
                  <a:pt x="19" y="191"/>
                </a:lnTo>
                <a:lnTo>
                  <a:pt x="20" y="199"/>
                </a:lnTo>
                <a:lnTo>
                  <a:pt x="20" y="202"/>
                </a:lnTo>
                <a:lnTo>
                  <a:pt x="20" y="203"/>
                </a:lnTo>
                <a:lnTo>
                  <a:pt x="23" y="210"/>
                </a:lnTo>
                <a:lnTo>
                  <a:pt x="23" y="217"/>
                </a:lnTo>
                <a:lnTo>
                  <a:pt x="24" y="227"/>
                </a:lnTo>
                <a:lnTo>
                  <a:pt x="24" y="228"/>
                </a:lnTo>
                <a:lnTo>
                  <a:pt x="26" y="233"/>
                </a:lnTo>
                <a:lnTo>
                  <a:pt x="27" y="244"/>
                </a:lnTo>
                <a:lnTo>
                  <a:pt x="29" y="246"/>
                </a:lnTo>
                <a:lnTo>
                  <a:pt x="29" y="249"/>
                </a:lnTo>
                <a:lnTo>
                  <a:pt x="30" y="252"/>
                </a:lnTo>
                <a:lnTo>
                  <a:pt x="31" y="269"/>
                </a:lnTo>
                <a:lnTo>
                  <a:pt x="33" y="270"/>
                </a:lnTo>
                <a:lnTo>
                  <a:pt x="34" y="278"/>
                </a:lnTo>
                <a:lnTo>
                  <a:pt x="34" y="280"/>
                </a:lnTo>
                <a:lnTo>
                  <a:pt x="36" y="289"/>
                </a:lnTo>
                <a:lnTo>
                  <a:pt x="37" y="294"/>
                </a:lnTo>
                <a:lnTo>
                  <a:pt x="37" y="296"/>
                </a:lnTo>
                <a:lnTo>
                  <a:pt x="37" y="299"/>
                </a:lnTo>
                <a:lnTo>
                  <a:pt x="41" y="323"/>
                </a:lnTo>
                <a:lnTo>
                  <a:pt x="41" y="324"/>
                </a:lnTo>
                <a:lnTo>
                  <a:pt x="42" y="326"/>
                </a:lnTo>
                <a:lnTo>
                  <a:pt x="44" y="326"/>
                </a:lnTo>
                <a:lnTo>
                  <a:pt x="51" y="324"/>
                </a:lnTo>
                <a:lnTo>
                  <a:pt x="54" y="324"/>
                </a:lnTo>
                <a:lnTo>
                  <a:pt x="54" y="323"/>
                </a:lnTo>
                <a:lnTo>
                  <a:pt x="91" y="317"/>
                </a:lnTo>
                <a:lnTo>
                  <a:pt x="94" y="316"/>
                </a:lnTo>
                <a:lnTo>
                  <a:pt x="99" y="314"/>
                </a:lnTo>
                <a:lnTo>
                  <a:pt x="103" y="314"/>
                </a:lnTo>
                <a:lnTo>
                  <a:pt x="117" y="312"/>
                </a:lnTo>
                <a:lnTo>
                  <a:pt x="120" y="312"/>
                </a:lnTo>
                <a:lnTo>
                  <a:pt x="127" y="310"/>
                </a:lnTo>
                <a:lnTo>
                  <a:pt x="130" y="310"/>
                </a:lnTo>
                <a:lnTo>
                  <a:pt x="133" y="309"/>
                </a:lnTo>
                <a:lnTo>
                  <a:pt x="134" y="309"/>
                </a:lnTo>
                <a:lnTo>
                  <a:pt x="159" y="305"/>
                </a:lnTo>
                <a:lnTo>
                  <a:pt x="162" y="303"/>
                </a:lnTo>
                <a:lnTo>
                  <a:pt x="173" y="302"/>
                </a:lnTo>
                <a:lnTo>
                  <a:pt x="176" y="301"/>
                </a:lnTo>
                <a:lnTo>
                  <a:pt x="177" y="301"/>
                </a:lnTo>
                <a:lnTo>
                  <a:pt x="181" y="301"/>
                </a:lnTo>
                <a:lnTo>
                  <a:pt x="203" y="296"/>
                </a:lnTo>
                <a:lnTo>
                  <a:pt x="206" y="295"/>
                </a:lnTo>
                <a:lnTo>
                  <a:pt x="216" y="294"/>
                </a:lnTo>
                <a:lnTo>
                  <a:pt x="219" y="292"/>
                </a:lnTo>
                <a:lnTo>
                  <a:pt x="225" y="291"/>
                </a:lnTo>
                <a:lnTo>
                  <a:pt x="227" y="291"/>
                </a:lnTo>
                <a:lnTo>
                  <a:pt x="238" y="289"/>
                </a:lnTo>
                <a:lnTo>
                  <a:pt x="246" y="287"/>
                </a:lnTo>
                <a:lnTo>
                  <a:pt x="286" y="280"/>
                </a:lnTo>
                <a:lnTo>
                  <a:pt x="289" y="280"/>
                </a:lnTo>
                <a:lnTo>
                  <a:pt x="289" y="278"/>
                </a:lnTo>
                <a:lnTo>
                  <a:pt x="292" y="278"/>
                </a:lnTo>
                <a:lnTo>
                  <a:pt x="302" y="277"/>
                </a:lnTo>
                <a:lnTo>
                  <a:pt x="310" y="274"/>
                </a:lnTo>
                <a:lnTo>
                  <a:pt x="322" y="273"/>
                </a:lnTo>
                <a:lnTo>
                  <a:pt x="328" y="271"/>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4" name="Puerto Rico"/>
          <p:cNvGrpSpPr>
            <a:grpSpLocks noChangeAspect="1"/>
          </p:cNvGrpSpPr>
          <p:nvPr/>
        </p:nvGrpSpPr>
        <p:grpSpPr>
          <a:xfrm rot="21353281">
            <a:off x="5577693" y="5140395"/>
            <a:ext cx="454943" cy="219913"/>
            <a:chOff x="3429000" y="5715000"/>
            <a:chExt cx="852489" cy="412080"/>
          </a:xfrm>
          <a:solidFill>
            <a:schemeClr val="accent3"/>
          </a:solidFill>
        </p:grpSpPr>
        <p:sp>
          <p:nvSpPr>
            <p:cNvPr id="93" name="Puerto Rico" descr="Puerto Rico," title="Puerto Rico"/>
            <p:cNvSpPr/>
            <p:nvPr/>
          </p:nvSpPr>
          <p:spPr bwMode="auto">
            <a:xfrm>
              <a:off x="3657600" y="5715000"/>
              <a:ext cx="414337" cy="200025"/>
            </a:xfrm>
            <a:custGeom>
              <a:avLst/>
              <a:gdLst>
                <a:gd name="connsiteX0" fmla="*/ 9525 w 414337"/>
                <a:gd name="connsiteY0" fmla="*/ 0 h 200025"/>
                <a:gd name="connsiteX1" fmla="*/ 100012 w 414337"/>
                <a:gd name="connsiteY1" fmla="*/ 9525 h 200025"/>
                <a:gd name="connsiteX2" fmla="*/ 171450 w 414337"/>
                <a:gd name="connsiteY2" fmla="*/ 4762 h 200025"/>
                <a:gd name="connsiteX3" fmla="*/ 261937 w 414337"/>
                <a:gd name="connsiteY3" fmla="*/ 19050 h 200025"/>
                <a:gd name="connsiteX4" fmla="*/ 276225 w 414337"/>
                <a:gd name="connsiteY4" fmla="*/ 19050 h 200025"/>
                <a:gd name="connsiteX5" fmla="*/ 271462 w 414337"/>
                <a:gd name="connsiteY5" fmla="*/ 4762 h 200025"/>
                <a:gd name="connsiteX6" fmla="*/ 314325 w 414337"/>
                <a:gd name="connsiteY6" fmla="*/ 19050 h 200025"/>
                <a:gd name="connsiteX7" fmla="*/ 361950 w 414337"/>
                <a:gd name="connsiteY7" fmla="*/ 38100 h 200025"/>
                <a:gd name="connsiteX8" fmla="*/ 414337 w 414337"/>
                <a:gd name="connsiteY8" fmla="*/ 47625 h 200025"/>
                <a:gd name="connsiteX9" fmla="*/ 409575 w 414337"/>
                <a:gd name="connsiteY9" fmla="*/ 114300 h 200025"/>
                <a:gd name="connsiteX10" fmla="*/ 352425 w 414337"/>
                <a:gd name="connsiteY10" fmla="*/ 147637 h 200025"/>
                <a:gd name="connsiteX11" fmla="*/ 333375 w 414337"/>
                <a:gd name="connsiteY11" fmla="*/ 171450 h 200025"/>
                <a:gd name="connsiteX12" fmla="*/ 252412 w 414337"/>
                <a:gd name="connsiteY12" fmla="*/ 200025 h 200025"/>
                <a:gd name="connsiteX13" fmla="*/ 223837 w 414337"/>
                <a:gd name="connsiteY13" fmla="*/ 195262 h 200025"/>
                <a:gd name="connsiteX14" fmla="*/ 171450 w 414337"/>
                <a:gd name="connsiteY14" fmla="*/ 190500 h 200025"/>
                <a:gd name="connsiteX15" fmla="*/ 142875 w 414337"/>
                <a:gd name="connsiteY15" fmla="*/ 176212 h 200025"/>
                <a:gd name="connsiteX16" fmla="*/ 95250 w 414337"/>
                <a:gd name="connsiteY16" fmla="*/ 171450 h 200025"/>
                <a:gd name="connsiteX17" fmla="*/ 90487 w 414337"/>
                <a:gd name="connsiteY17" fmla="*/ 180975 h 200025"/>
                <a:gd name="connsiteX18" fmla="*/ 71437 w 414337"/>
                <a:gd name="connsiteY18" fmla="*/ 185737 h 200025"/>
                <a:gd name="connsiteX19" fmla="*/ 28575 w 414337"/>
                <a:gd name="connsiteY19" fmla="*/ 176212 h 200025"/>
                <a:gd name="connsiteX20" fmla="*/ 0 w 414337"/>
                <a:gd name="connsiteY20" fmla="*/ 138112 h 200025"/>
                <a:gd name="connsiteX21" fmla="*/ 9525 w 414337"/>
                <a:gd name="connsiteY21" fmla="*/ 104775 h 200025"/>
                <a:gd name="connsiteX22" fmla="*/ 14287 w 414337"/>
                <a:gd name="connsiteY22" fmla="*/ 76200 h 200025"/>
                <a:gd name="connsiteX23" fmla="*/ 9525 w 414337"/>
                <a:gd name="connsiteY23" fmla="*/ 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14337" h="200025">
                  <a:moveTo>
                    <a:pt x="9525" y="0"/>
                  </a:moveTo>
                  <a:lnTo>
                    <a:pt x="100012" y="9525"/>
                  </a:lnTo>
                  <a:lnTo>
                    <a:pt x="171450" y="4762"/>
                  </a:lnTo>
                  <a:lnTo>
                    <a:pt x="261937" y="19050"/>
                  </a:lnTo>
                  <a:lnTo>
                    <a:pt x="276225" y="19050"/>
                  </a:lnTo>
                  <a:lnTo>
                    <a:pt x="271462" y="4762"/>
                  </a:lnTo>
                  <a:lnTo>
                    <a:pt x="314325" y="19050"/>
                  </a:lnTo>
                  <a:lnTo>
                    <a:pt x="361950" y="38100"/>
                  </a:lnTo>
                  <a:lnTo>
                    <a:pt x="414337" y="47625"/>
                  </a:lnTo>
                  <a:lnTo>
                    <a:pt x="409575" y="114300"/>
                  </a:lnTo>
                  <a:lnTo>
                    <a:pt x="352425" y="147637"/>
                  </a:lnTo>
                  <a:lnTo>
                    <a:pt x="333375" y="171450"/>
                  </a:lnTo>
                  <a:lnTo>
                    <a:pt x="252412" y="200025"/>
                  </a:lnTo>
                  <a:lnTo>
                    <a:pt x="223837" y="195262"/>
                  </a:lnTo>
                  <a:lnTo>
                    <a:pt x="171450" y="190500"/>
                  </a:lnTo>
                  <a:lnTo>
                    <a:pt x="142875" y="176212"/>
                  </a:lnTo>
                  <a:lnTo>
                    <a:pt x="95250" y="171450"/>
                  </a:lnTo>
                  <a:lnTo>
                    <a:pt x="90487" y="180975"/>
                  </a:lnTo>
                  <a:lnTo>
                    <a:pt x="71437" y="185737"/>
                  </a:lnTo>
                  <a:lnTo>
                    <a:pt x="28575" y="176212"/>
                  </a:lnTo>
                  <a:lnTo>
                    <a:pt x="0" y="138112"/>
                  </a:lnTo>
                  <a:lnTo>
                    <a:pt x="9525" y="104775"/>
                  </a:lnTo>
                  <a:lnTo>
                    <a:pt x="14287" y="76200"/>
                  </a:lnTo>
                  <a:lnTo>
                    <a:pt x="9525"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4" name="Freeform 93"/>
            <p:cNvSpPr/>
            <p:nvPr/>
          </p:nvSpPr>
          <p:spPr bwMode="auto">
            <a:xfrm>
              <a:off x="4164208" y="6098506"/>
              <a:ext cx="66675" cy="28574"/>
            </a:xfrm>
            <a:custGeom>
              <a:avLst/>
              <a:gdLst>
                <a:gd name="connsiteX0" fmla="*/ 0 w 66675"/>
                <a:gd name="connsiteY0" fmla="*/ 0 h 28575"/>
                <a:gd name="connsiteX1" fmla="*/ 47625 w 66675"/>
                <a:gd name="connsiteY1" fmla="*/ 19050 h 28575"/>
                <a:gd name="connsiteX2" fmla="*/ 66675 w 66675"/>
                <a:gd name="connsiteY2" fmla="*/ 28575 h 28575"/>
                <a:gd name="connsiteX3" fmla="*/ 61912 w 66675"/>
                <a:gd name="connsiteY3" fmla="*/ 14288 h 28575"/>
                <a:gd name="connsiteX4" fmla="*/ 0 w 66675"/>
                <a:gd name="connsiteY4" fmla="*/ 0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5" h="28575">
                  <a:moveTo>
                    <a:pt x="0" y="0"/>
                  </a:moveTo>
                  <a:lnTo>
                    <a:pt x="47625" y="19050"/>
                  </a:lnTo>
                  <a:lnTo>
                    <a:pt x="66675" y="28575"/>
                  </a:lnTo>
                  <a:lnTo>
                    <a:pt x="61912" y="14288"/>
                  </a:lnTo>
                  <a:lnTo>
                    <a:pt x="0" y="0"/>
                  </a:lnTo>
                  <a:close/>
                </a:path>
              </a:pathLst>
            </a:custGeom>
            <a:grpFill/>
            <a:ln w="6350" cap="flat" cmpd="sng" algn="ctr">
              <a:solidFill>
                <a:schemeClr val="tx1"/>
              </a:solidFill>
              <a:prstDash val="solid"/>
              <a:round/>
              <a:headEnd type="none" w="med" len="med"/>
              <a:tailEnd type="none" w="med" len="med"/>
            </a:ln>
            <a:effectLst/>
          </p:spPr>
          <p:txBody>
            <a:bodyPr/>
            <a:lstStyle/>
            <a:p>
              <a:pPr eaLnBrk="0" hangingPunct="0">
                <a:defRPr/>
              </a:pPr>
              <a:endParaRPr lang="en-US" dirty="0">
                <a:solidFill>
                  <a:prstClr val="black"/>
                </a:solidFill>
              </a:endParaRPr>
            </a:p>
          </p:txBody>
        </p:sp>
        <p:sp>
          <p:nvSpPr>
            <p:cNvPr id="95" name="Freeform 279"/>
            <p:cNvSpPr>
              <a:spLocks/>
            </p:cNvSpPr>
            <p:nvPr/>
          </p:nvSpPr>
          <p:spPr bwMode="auto">
            <a:xfrm>
              <a:off x="4242286" y="5780594"/>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sp>
          <p:nvSpPr>
            <p:cNvPr id="96" name="Freeform 279"/>
            <p:cNvSpPr>
              <a:spLocks/>
            </p:cNvSpPr>
            <p:nvPr/>
          </p:nvSpPr>
          <p:spPr bwMode="auto">
            <a:xfrm>
              <a:off x="3429000" y="5791200"/>
              <a:ext cx="39203" cy="24895"/>
            </a:xfrm>
            <a:custGeom>
              <a:avLst/>
              <a:gdLst>
                <a:gd name="T0" fmla="*/ 0 w 24"/>
                <a:gd name="T1" fmla="*/ 0 h 16"/>
                <a:gd name="T2" fmla="*/ 18 w 24"/>
                <a:gd name="T3" fmla="*/ 8 h 16"/>
                <a:gd name="T4" fmla="*/ 6 w 24"/>
                <a:gd name="T5" fmla="*/ 13 h 16"/>
                <a:gd name="T6" fmla="*/ 0 w 24"/>
                <a:gd name="T7" fmla="*/ 0 h 16"/>
                <a:gd name="T8" fmla="*/ 0 60000 65536"/>
                <a:gd name="T9" fmla="*/ 0 60000 65536"/>
                <a:gd name="T10" fmla="*/ 0 60000 65536"/>
                <a:gd name="T11" fmla="*/ 0 60000 65536"/>
                <a:gd name="T12" fmla="*/ 0 w 24"/>
                <a:gd name="T13" fmla="*/ 0 h 16"/>
                <a:gd name="T14" fmla="*/ 24 w 24"/>
                <a:gd name="T15" fmla="*/ 16 h 16"/>
              </a:gdLst>
              <a:ahLst/>
              <a:cxnLst>
                <a:cxn ang="T8">
                  <a:pos x="T0" y="T1"/>
                </a:cxn>
                <a:cxn ang="T9">
                  <a:pos x="T2" y="T3"/>
                </a:cxn>
                <a:cxn ang="T10">
                  <a:pos x="T4" y="T5"/>
                </a:cxn>
                <a:cxn ang="T11">
                  <a:pos x="T6" y="T7"/>
                </a:cxn>
              </a:cxnLst>
              <a:rect l="T12" t="T13" r="T14" b="T15"/>
              <a:pathLst>
                <a:path w="24" h="16">
                  <a:moveTo>
                    <a:pt x="0" y="0"/>
                  </a:moveTo>
                  <a:lnTo>
                    <a:pt x="24" y="8"/>
                  </a:lnTo>
                  <a:lnTo>
                    <a:pt x="8" y="16"/>
                  </a:lnTo>
                  <a:lnTo>
                    <a:pt x="0" y="0"/>
                  </a:lnTo>
                  <a:close/>
                </a:path>
              </a:pathLst>
            </a:custGeom>
            <a:grpFill/>
            <a:ln w="6350">
              <a:solidFill>
                <a:schemeClr val="tx1"/>
              </a:solidFill>
              <a:round/>
              <a:headEnd/>
              <a:tailEnd/>
            </a:ln>
          </p:spPr>
          <p:txBody>
            <a:bodyPr/>
            <a:lstStyle/>
            <a:p>
              <a:pPr>
                <a:defRPr/>
              </a:pPr>
              <a:endParaRPr lang="en-US" dirty="0">
                <a:solidFill>
                  <a:prstClr val="black"/>
                </a:solidFill>
              </a:endParaRPr>
            </a:p>
          </p:txBody>
        </p:sp>
      </p:grpSp>
      <p:grpSp>
        <p:nvGrpSpPr>
          <p:cNvPr id="6" name="Rhode Island" descr="Rhode Island" title="Rhode Island"/>
          <p:cNvGrpSpPr/>
          <p:nvPr/>
        </p:nvGrpSpPr>
        <p:grpSpPr>
          <a:xfrm>
            <a:off x="7407275" y="2616200"/>
            <a:ext cx="190500" cy="127000"/>
            <a:chOff x="7407275" y="2616200"/>
            <a:chExt cx="190500" cy="127000"/>
          </a:xfrm>
        </p:grpSpPr>
        <p:sp>
          <p:nvSpPr>
            <p:cNvPr id="2058" name="Rhode Island 2 (no alt text)"/>
            <p:cNvSpPr>
              <a:spLocks/>
            </p:cNvSpPr>
            <p:nvPr/>
          </p:nvSpPr>
          <p:spPr bwMode="auto">
            <a:xfrm>
              <a:off x="7550150" y="2674938"/>
              <a:ext cx="47625" cy="34925"/>
            </a:xfrm>
            <a:custGeom>
              <a:avLst/>
              <a:gdLst>
                <a:gd name="T0" fmla="*/ 0 w 30"/>
                <a:gd name="T1" fmla="*/ 2147483647 h 23"/>
                <a:gd name="T2" fmla="*/ 2147483647 w 30"/>
                <a:gd name="T3" fmla="*/ 2147483647 h 23"/>
                <a:gd name="T4" fmla="*/ 2147483647 w 30"/>
                <a:gd name="T5" fmla="*/ 2147483647 h 23"/>
                <a:gd name="T6" fmla="*/ 2147483647 w 30"/>
                <a:gd name="T7" fmla="*/ 2147483647 h 23"/>
                <a:gd name="T8" fmla="*/ 2147483647 w 30"/>
                <a:gd name="T9" fmla="*/ 2147483647 h 23"/>
                <a:gd name="T10" fmla="*/ 2147483647 w 30"/>
                <a:gd name="T11" fmla="*/ 0 h 23"/>
                <a:gd name="T12" fmla="*/ 2147483647 w 30"/>
                <a:gd name="T13" fmla="*/ 2147483647 h 23"/>
                <a:gd name="T14" fmla="*/ 0 w 30"/>
                <a:gd name="T15" fmla="*/ 2147483647 h 2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23"/>
                <a:gd name="T26" fmla="*/ 30 w 3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23">
                  <a:moveTo>
                    <a:pt x="0" y="19"/>
                  </a:moveTo>
                  <a:lnTo>
                    <a:pt x="6" y="22"/>
                  </a:lnTo>
                  <a:lnTo>
                    <a:pt x="7" y="17"/>
                  </a:lnTo>
                  <a:lnTo>
                    <a:pt x="29" y="9"/>
                  </a:lnTo>
                  <a:lnTo>
                    <a:pt x="25" y="4"/>
                  </a:lnTo>
                  <a:lnTo>
                    <a:pt x="14" y="0"/>
                  </a:lnTo>
                  <a:lnTo>
                    <a:pt x="6" y="13"/>
                  </a:lnTo>
                  <a:lnTo>
                    <a:pt x="0" y="1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4" name="Rhode Island 1" descr="Rhode Island, In Rhode Island PPA's may be limited to certain sectors," title="Rhode Island"/>
            <p:cNvSpPr>
              <a:spLocks/>
            </p:cNvSpPr>
            <p:nvPr/>
          </p:nvSpPr>
          <p:spPr bwMode="auto">
            <a:xfrm>
              <a:off x="7407275" y="2616200"/>
              <a:ext cx="103188" cy="127000"/>
            </a:xfrm>
            <a:custGeom>
              <a:avLst/>
              <a:gdLst>
                <a:gd name="T0" fmla="*/ 2147483647 w 66"/>
                <a:gd name="T1" fmla="*/ 2147483647 h 86"/>
                <a:gd name="T2" fmla="*/ 2147483647 w 66"/>
                <a:gd name="T3" fmla="*/ 2147483647 h 86"/>
                <a:gd name="T4" fmla="*/ 2147483647 w 66"/>
                <a:gd name="T5" fmla="*/ 2147483647 h 86"/>
                <a:gd name="T6" fmla="*/ 2147483647 w 66"/>
                <a:gd name="T7" fmla="*/ 2147483647 h 86"/>
                <a:gd name="T8" fmla="*/ 2147483647 w 66"/>
                <a:gd name="T9" fmla="*/ 2147483647 h 86"/>
                <a:gd name="T10" fmla="*/ 2147483647 w 66"/>
                <a:gd name="T11" fmla="*/ 2147483647 h 86"/>
                <a:gd name="T12" fmla="*/ 2147483647 w 66"/>
                <a:gd name="T13" fmla="*/ 2147483647 h 86"/>
                <a:gd name="T14" fmla="*/ 2147483647 w 66"/>
                <a:gd name="T15" fmla="*/ 2147483647 h 86"/>
                <a:gd name="T16" fmla="*/ 2147483647 w 66"/>
                <a:gd name="T17" fmla="*/ 2147483647 h 86"/>
                <a:gd name="T18" fmla="*/ 2147483647 w 66"/>
                <a:gd name="T19" fmla="*/ 2147483647 h 86"/>
                <a:gd name="T20" fmla="*/ 2147483647 w 66"/>
                <a:gd name="T21" fmla="*/ 2147483647 h 86"/>
                <a:gd name="T22" fmla="*/ 2147483647 w 66"/>
                <a:gd name="T23" fmla="*/ 2147483647 h 86"/>
                <a:gd name="T24" fmla="*/ 2147483647 w 66"/>
                <a:gd name="T25" fmla="*/ 2147483647 h 86"/>
                <a:gd name="T26" fmla="*/ 2147483647 w 66"/>
                <a:gd name="T27" fmla="*/ 2147483647 h 86"/>
                <a:gd name="T28" fmla="*/ 2147483647 w 66"/>
                <a:gd name="T29" fmla="*/ 2147483647 h 86"/>
                <a:gd name="T30" fmla="*/ 2147483647 w 66"/>
                <a:gd name="T31" fmla="*/ 2147483647 h 86"/>
                <a:gd name="T32" fmla="*/ 2147483647 w 66"/>
                <a:gd name="T33" fmla="*/ 2147483647 h 86"/>
                <a:gd name="T34" fmla="*/ 2147483647 w 66"/>
                <a:gd name="T35" fmla="*/ 2147483647 h 86"/>
                <a:gd name="T36" fmla="*/ 2147483647 w 66"/>
                <a:gd name="T37" fmla="*/ 2147483647 h 86"/>
                <a:gd name="T38" fmla="*/ 2147483647 w 66"/>
                <a:gd name="T39" fmla="*/ 2147483647 h 86"/>
                <a:gd name="T40" fmla="*/ 2147483647 w 66"/>
                <a:gd name="T41" fmla="*/ 2147483647 h 86"/>
                <a:gd name="T42" fmla="*/ 2147483647 w 66"/>
                <a:gd name="T43" fmla="*/ 2147483647 h 86"/>
                <a:gd name="T44" fmla="*/ 2147483647 w 66"/>
                <a:gd name="T45" fmla="*/ 2147483647 h 86"/>
                <a:gd name="T46" fmla="*/ 0 w 66"/>
                <a:gd name="T47" fmla="*/ 2147483647 h 86"/>
                <a:gd name="T48" fmla="*/ 2147483647 w 66"/>
                <a:gd name="T49" fmla="*/ 2147483647 h 86"/>
                <a:gd name="T50" fmla="*/ 2147483647 w 66"/>
                <a:gd name="T51" fmla="*/ 2147483647 h 86"/>
                <a:gd name="T52" fmla="*/ 2147483647 w 66"/>
                <a:gd name="T53" fmla="*/ 2147483647 h 86"/>
                <a:gd name="T54" fmla="*/ 2147483647 w 66"/>
                <a:gd name="T55" fmla="*/ 2147483647 h 86"/>
                <a:gd name="T56" fmla="*/ 2147483647 w 66"/>
                <a:gd name="T57" fmla="*/ 0 h 86"/>
                <a:gd name="T58" fmla="*/ 2147483647 w 66"/>
                <a:gd name="T59" fmla="*/ 2147483647 h 86"/>
                <a:gd name="T60" fmla="*/ 2147483647 w 66"/>
                <a:gd name="T61" fmla="*/ 2147483647 h 86"/>
                <a:gd name="T62" fmla="*/ 2147483647 w 66"/>
                <a:gd name="T63" fmla="*/ 2147483647 h 86"/>
                <a:gd name="T64" fmla="*/ 2147483647 w 66"/>
                <a:gd name="T65" fmla="*/ 2147483647 h 86"/>
                <a:gd name="T66" fmla="*/ 2147483647 w 66"/>
                <a:gd name="T67" fmla="*/ 2147483647 h 86"/>
                <a:gd name="T68" fmla="*/ 2147483647 w 66"/>
                <a:gd name="T69" fmla="*/ 2147483647 h 86"/>
                <a:gd name="T70" fmla="*/ 2147483647 w 66"/>
                <a:gd name="T71" fmla="*/ 2147483647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
                <a:gd name="T109" fmla="*/ 0 h 86"/>
                <a:gd name="T110" fmla="*/ 66 w 66"/>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 h="86">
                  <a:moveTo>
                    <a:pt x="54" y="30"/>
                  </a:moveTo>
                  <a:lnTo>
                    <a:pt x="60" y="31"/>
                  </a:lnTo>
                  <a:lnTo>
                    <a:pt x="62" y="38"/>
                  </a:lnTo>
                  <a:lnTo>
                    <a:pt x="65" y="47"/>
                  </a:lnTo>
                  <a:lnTo>
                    <a:pt x="60" y="53"/>
                  </a:lnTo>
                  <a:lnTo>
                    <a:pt x="58" y="49"/>
                  </a:lnTo>
                  <a:lnTo>
                    <a:pt x="55" y="49"/>
                  </a:lnTo>
                  <a:lnTo>
                    <a:pt x="52" y="56"/>
                  </a:lnTo>
                  <a:lnTo>
                    <a:pt x="44" y="56"/>
                  </a:lnTo>
                  <a:lnTo>
                    <a:pt x="40" y="69"/>
                  </a:lnTo>
                  <a:lnTo>
                    <a:pt x="31" y="72"/>
                  </a:lnTo>
                  <a:lnTo>
                    <a:pt x="12" y="85"/>
                  </a:lnTo>
                  <a:lnTo>
                    <a:pt x="12" y="82"/>
                  </a:lnTo>
                  <a:lnTo>
                    <a:pt x="13" y="82"/>
                  </a:lnTo>
                  <a:lnTo>
                    <a:pt x="16" y="69"/>
                  </a:lnTo>
                  <a:lnTo>
                    <a:pt x="12" y="52"/>
                  </a:lnTo>
                  <a:lnTo>
                    <a:pt x="12" y="49"/>
                  </a:lnTo>
                  <a:lnTo>
                    <a:pt x="10" y="46"/>
                  </a:lnTo>
                  <a:lnTo>
                    <a:pt x="10" y="45"/>
                  </a:lnTo>
                  <a:lnTo>
                    <a:pt x="9" y="45"/>
                  </a:lnTo>
                  <a:lnTo>
                    <a:pt x="8" y="38"/>
                  </a:lnTo>
                  <a:lnTo>
                    <a:pt x="6" y="35"/>
                  </a:lnTo>
                  <a:lnTo>
                    <a:pt x="2" y="16"/>
                  </a:lnTo>
                  <a:lnTo>
                    <a:pt x="0" y="9"/>
                  </a:lnTo>
                  <a:lnTo>
                    <a:pt x="2" y="8"/>
                  </a:lnTo>
                  <a:lnTo>
                    <a:pt x="18" y="2"/>
                  </a:lnTo>
                  <a:lnTo>
                    <a:pt x="23" y="2"/>
                  </a:lnTo>
                  <a:lnTo>
                    <a:pt x="27" y="1"/>
                  </a:lnTo>
                  <a:lnTo>
                    <a:pt x="31" y="0"/>
                  </a:lnTo>
                  <a:lnTo>
                    <a:pt x="32" y="2"/>
                  </a:lnTo>
                  <a:lnTo>
                    <a:pt x="35" y="12"/>
                  </a:lnTo>
                  <a:lnTo>
                    <a:pt x="37" y="10"/>
                  </a:lnTo>
                  <a:lnTo>
                    <a:pt x="41" y="23"/>
                  </a:lnTo>
                  <a:lnTo>
                    <a:pt x="47" y="24"/>
                  </a:lnTo>
                  <a:lnTo>
                    <a:pt x="48" y="26"/>
                  </a:lnTo>
                  <a:lnTo>
                    <a:pt x="54" y="30"/>
                  </a:lnTo>
                </a:path>
              </a:pathLst>
            </a:custGeom>
            <a:solidFill>
              <a:schemeClr val="accent3"/>
            </a:solidFill>
            <a:ln w="6350" cap="rnd">
              <a:solidFill>
                <a:schemeClr val="tx1"/>
              </a:solidFill>
              <a:round/>
              <a:headEnd/>
              <a:tailEnd/>
            </a:ln>
          </p:spPr>
          <p:txBody>
            <a:bodyPr/>
            <a:lstStyle/>
            <a:p>
              <a:endParaRPr lang="en-US">
                <a:solidFill>
                  <a:prstClr val="black"/>
                </a:solidFill>
              </a:endParaRPr>
            </a:p>
          </p:txBody>
        </p:sp>
      </p:grpSp>
      <p:sp>
        <p:nvSpPr>
          <p:cNvPr id="2086" name="Texas" descr="Texas," title="Texas"/>
          <p:cNvSpPr>
            <a:spLocks/>
          </p:cNvSpPr>
          <p:nvPr/>
        </p:nvSpPr>
        <p:spPr bwMode="auto">
          <a:xfrm>
            <a:off x="2889250" y="3898900"/>
            <a:ext cx="1884363" cy="1717675"/>
          </a:xfrm>
          <a:custGeom>
            <a:avLst/>
            <a:gdLst>
              <a:gd name="T0" fmla="*/ 2147483647 w 1194"/>
              <a:gd name="T1" fmla="*/ 2147483647 h 1167"/>
              <a:gd name="T2" fmla="*/ 2147483647 w 1194"/>
              <a:gd name="T3" fmla="*/ 2147483647 h 1167"/>
              <a:gd name="T4" fmla="*/ 2147483647 w 1194"/>
              <a:gd name="T5" fmla="*/ 2147483647 h 1167"/>
              <a:gd name="T6" fmla="*/ 2147483647 w 1194"/>
              <a:gd name="T7" fmla="*/ 2147483647 h 1167"/>
              <a:gd name="T8" fmla="*/ 2147483647 w 1194"/>
              <a:gd name="T9" fmla="*/ 2147483647 h 1167"/>
              <a:gd name="T10" fmla="*/ 2147483647 w 1194"/>
              <a:gd name="T11" fmla="*/ 2147483647 h 1167"/>
              <a:gd name="T12" fmla="*/ 2147483647 w 1194"/>
              <a:gd name="T13" fmla="*/ 2147483647 h 1167"/>
              <a:gd name="T14" fmla="*/ 2147483647 w 1194"/>
              <a:gd name="T15" fmla="*/ 2147483647 h 1167"/>
              <a:gd name="T16" fmla="*/ 2147483647 w 1194"/>
              <a:gd name="T17" fmla="*/ 2147483647 h 1167"/>
              <a:gd name="T18" fmla="*/ 2147483647 w 1194"/>
              <a:gd name="T19" fmla="*/ 2147483647 h 1167"/>
              <a:gd name="T20" fmla="*/ 2147483647 w 1194"/>
              <a:gd name="T21" fmla="*/ 2147483647 h 1167"/>
              <a:gd name="T22" fmla="*/ 2147483647 w 1194"/>
              <a:gd name="T23" fmla="*/ 2147483647 h 1167"/>
              <a:gd name="T24" fmla="*/ 2147483647 w 1194"/>
              <a:gd name="T25" fmla="*/ 2147483647 h 1167"/>
              <a:gd name="T26" fmla="*/ 2147483647 w 1194"/>
              <a:gd name="T27" fmla="*/ 2147483647 h 1167"/>
              <a:gd name="T28" fmla="*/ 2147483647 w 1194"/>
              <a:gd name="T29" fmla="*/ 2147483647 h 1167"/>
              <a:gd name="T30" fmla="*/ 2147483647 w 1194"/>
              <a:gd name="T31" fmla="*/ 2147483647 h 1167"/>
              <a:gd name="T32" fmla="*/ 2147483647 w 1194"/>
              <a:gd name="T33" fmla="*/ 2147483647 h 1167"/>
              <a:gd name="T34" fmla="*/ 2147483647 w 1194"/>
              <a:gd name="T35" fmla="*/ 2147483647 h 1167"/>
              <a:gd name="T36" fmla="*/ 2147483647 w 1194"/>
              <a:gd name="T37" fmla="*/ 2147483647 h 1167"/>
              <a:gd name="T38" fmla="*/ 2147483647 w 1194"/>
              <a:gd name="T39" fmla="*/ 2147483647 h 1167"/>
              <a:gd name="T40" fmla="*/ 2147483647 w 1194"/>
              <a:gd name="T41" fmla="*/ 2147483647 h 1167"/>
              <a:gd name="T42" fmla="*/ 2147483647 w 1194"/>
              <a:gd name="T43" fmla="*/ 2147483647 h 1167"/>
              <a:gd name="T44" fmla="*/ 2147483647 w 1194"/>
              <a:gd name="T45" fmla="*/ 2147483647 h 1167"/>
              <a:gd name="T46" fmla="*/ 2147483647 w 1194"/>
              <a:gd name="T47" fmla="*/ 2147483647 h 1167"/>
              <a:gd name="T48" fmla="*/ 2147483647 w 1194"/>
              <a:gd name="T49" fmla="*/ 2147483647 h 1167"/>
              <a:gd name="T50" fmla="*/ 2147483647 w 1194"/>
              <a:gd name="T51" fmla="*/ 2147483647 h 1167"/>
              <a:gd name="T52" fmla="*/ 2147483647 w 1194"/>
              <a:gd name="T53" fmla="*/ 2147483647 h 1167"/>
              <a:gd name="T54" fmla="*/ 2147483647 w 1194"/>
              <a:gd name="T55" fmla="*/ 2147483647 h 1167"/>
              <a:gd name="T56" fmla="*/ 2147483647 w 1194"/>
              <a:gd name="T57" fmla="*/ 2147483647 h 1167"/>
              <a:gd name="T58" fmla="*/ 2147483647 w 1194"/>
              <a:gd name="T59" fmla="*/ 2147483647 h 1167"/>
              <a:gd name="T60" fmla="*/ 2147483647 w 1194"/>
              <a:gd name="T61" fmla="*/ 2147483647 h 1167"/>
              <a:gd name="T62" fmla="*/ 2147483647 w 1194"/>
              <a:gd name="T63" fmla="*/ 2147483647 h 1167"/>
              <a:gd name="T64" fmla="*/ 2147483647 w 1194"/>
              <a:gd name="T65" fmla="*/ 2147483647 h 1167"/>
              <a:gd name="T66" fmla="*/ 2147483647 w 1194"/>
              <a:gd name="T67" fmla="*/ 2147483647 h 1167"/>
              <a:gd name="T68" fmla="*/ 2147483647 w 1194"/>
              <a:gd name="T69" fmla="*/ 2147483647 h 1167"/>
              <a:gd name="T70" fmla="*/ 2147483647 w 1194"/>
              <a:gd name="T71" fmla="*/ 2147483647 h 1167"/>
              <a:gd name="T72" fmla="*/ 2147483647 w 1194"/>
              <a:gd name="T73" fmla="*/ 2147483647 h 1167"/>
              <a:gd name="T74" fmla="*/ 2147483647 w 1194"/>
              <a:gd name="T75" fmla="*/ 2147483647 h 1167"/>
              <a:gd name="T76" fmla="*/ 2147483647 w 1194"/>
              <a:gd name="T77" fmla="*/ 2147483647 h 1167"/>
              <a:gd name="T78" fmla="*/ 2147483647 w 1194"/>
              <a:gd name="T79" fmla="*/ 2147483647 h 1167"/>
              <a:gd name="T80" fmla="*/ 2147483647 w 1194"/>
              <a:gd name="T81" fmla="*/ 2147483647 h 1167"/>
              <a:gd name="T82" fmla="*/ 2147483647 w 1194"/>
              <a:gd name="T83" fmla="*/ 2147483647 h 1167"/>
              <a:gd name="T84" fmla="*/ 2147483647 w 1194"/>
              <a:gd name="T85" fmla="*/ 2147483647 h 1167"/>
              <a:gd name="T86" fmla="*/ 2147483647 w 1194"/>
              <a:gd name="T87" fmla="*/ 2147483647 h 1167"/>
              <a:gd name="T88" fmla="*/ 2147483647 w 1194"/>
              <a:gd name="T89" fmla="*/ 2147483647 h 1167"/>
              <a:gd name="T90" fmla="*/ 2147483647 w 1194"/>
              <a:gd name="T91" fmla="*/ 2147483647 h 1167"/>
              <a:gd name="T92" fmla="*/ 2147483647 w 1194"/>
              <a:gd name="T93" fmla="*/ 2147483647 h 1167"/>
              <a:gd name="T94" fmla="*/ 2147483647 w 1194"/>
              <a:gd name="T95" fmla="*/ 2147483647 h 1167"/>
              <a:gd name="T96" fmla="*/ 2147483647 w 1194"/>
              <a:gd name="T97" fmla="*/ 2147483647 h 1167"/>
              <a:gd name="T98" fmla="*/ 2147483647 w 1194"/>
              <a:gd name="T99" fmla="*/ 2147483647 h 1167"/>
              <a:gd name="T100" fmla="*/ 2147483647 w 1194"/>
              <a:gd name="T101" fmla="*/ 2147483647 h 1167"/>
              <a:gd name="T102" fmla="*/ 2147483647 w 1194"/>
              <a:gd name="T103" fmla="*/ 2147483647 h 1167"/>
              <a:gd name="T104" fmla="*/ 2147483647 w 1194"/>
              <a:gd name="T105" fmla="*/ 2147483647 h 1167"/>
              <a:gd name="T106" fmla="*/ 2147483647 w 1194"/>
              <a:gd name="T107" fmla="*/ 2147483647 h 1167"/>
              <a:gd name="T108" fmla="*/ 2147483647 w 1194"/>
              <a:gd name="T109" fmla="*/ 2147483647 h 1167"/>
              <a:gd name="T110" fmla="*/ 2147483647 w 1194"/>
              <a:gd name="T111" fmla="*/ 2147483647 h 11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94"/>
              <a:gd name="T169" fmla="*/ 0 h 1167"/>
              <a:gd name="T170" fmla="*/ 1194 w 1194"/>
              <a:gd name="T171" fmla="*/ 1167 h 116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94" h="1167">
                <a:moveTo>
                  <a:pt x="615" y="964"/>
                </a:moveTo>
                <a:lnTo>
                  <a:pt x="606" y="951"/>
                </a:lnTo>
                <a:lnTo>
                  <a:pt x="593" y="934"/>
                </a:lnTo>
                <a:lnTo>
                  <a:pt x="574" y="913"/>
                </a:lnTo>
                <a:lnTo>
                  <a:pt x="570" y="906"/>
                </a:lnTo>
                <a:lnTo>
                  <a:pt x="561" y="881"/>
                </a:lnTo>
                <a:lnTo>
                  <a:pt x="563" y="880"/>
                </a:lnTo>
                <a:lnTo>
                  <a:pt x="539" y="836"/>
                </a:lnTo>
                <a:lnTo>
                  <a:pt x="534" y="816"/>
                </a:lnTo>
                <a:lnTo>
                  <a:pt x="524" y="806"/>
                </a:lnTo>
                <a:lnTo>
                  <a:pt x="521" y="798"/>
                </a:lnTo>
                <a:lnTo>
                  <a:pt x="502" y="783"/>
                </a:lnTo>
                <a:lnTo>
                  <a:pt x="498" y="773"/>
                </a:lnTo>
                <a:lnTo>
                  <a:pt x="491" y="772"/>
                </a:lnTo>
                <a:lnTo>
                  <a:pt x="488" y="768"/>
                </a:lnTo>
                <a:lnTo>
                  <a:pt x="481" y="766"/>
                </a:lnTo>
                <a:lnTo>
                  <a:pt x="479" y="755"/>
                </a:lnTo>
                <a:lnTo>
                  <a:pt x="475" y="755"/>
                </a:lnTo>
                <a:lnTo>
                  <a:pt x="464" y="740"/>
                </a:lnTo>
                <a:lnTo>
                  <a:pt x="455" y="740"/>
                </a:lnTo>
                <a:lnTo>
                  <a:pt x="455" y="737"/>
                </a:lnTo>
                <a:lnTo>
                  <a:pt x="434" y="737"/>
                </a:lnTo>
                <a:lnTo>
                  <a:pt x="413" y="732"/>
                </a:lnTo>
                <a:lnTo>
                  <a:pt x="412" y="734"/>
                </a:lnTo>
                <a:lnTo>
                  <a:pt x="407" y="733"/>
                </a:lnTo>
                <a:lnTo>
                  <a:pt x="407" y="736"/>
                </a:lnTo>
                <a:lnTo>
                  <a:pt x="381" y="723"/>
                </a:lnTo>
                <a:lnTo>
                  <a:pt x="362" y="737"/>
                </a:lnTo>
                <a:lnTo>
                  <a:pt x="355" y="737"/>
                </a:lnTo>
                <a:lnTo>
                  <a:pt x="339" y="752"/>
                </a:lnTo>
                <a:lnTo>
                  <a:pt x="325" y="790"/>
                </a:lnTo>
                <a:lnTo>
                  <a:pt x="305" y="809"/>
                </a:lnTo>
                <a:lnTo>
                  <a:pt x="299" y="819"/>
                </a:lnTo>
                <a:lnTo>
                  <a:pt x="278" y="812"/>
                </a:lnTo>
                <a:lnTo>
                  <a:pt x="266" y="799"/>
                </a:lnTo>
                <a:lnTo>
                  <a:pt x="245" y="788"/>
                </a:lnTo>
                <a:lnTo>
                  <a:pt x="241" y="784"/>
                </a:lnTo>
                <a:lnTo>
                  <a:pt x="221" y="777"/>
                </a:lnTo>
                <a:lnTo>
                  <a:pt x="212" y="770"/>
                </a:lnTo>
                <a:lnTo>
                  <a:pt x="199" y="755"/>
                </a:lnTo>
                <a:lnTo>
                  <a:pt x="177" y="740"/>
                </a:lnTo>
                <a:lnTo>
                  <a:pt x="163" y="698"/>
                </a:lnTo>
                <a:lnTo>
                  <a:pt x="162" y="671"/>
                </a:lnTo>
                <a:lnTo>
                  <a:pt x="148" y="640"/>
                </a:lnTo>
                <a:lnTo>
                  <a:pt x="140" y="629"/>
                </a:lnTo>
                <a:lnTo>
                  <a:pt x="138" y="623"/>
                </a:lnTo>
                <a:lnTo>
                  <a:pt x="106" y="603"/>
                </a:lnTo>
                <a:lnTo>
                  <a:pt x="86" y="573"/>
                </a:lnTo>
                <a:lnTo>
                  <a:pt x="73" y="565"/>
                </a:lnTo>
                <a:lnTo>
                  <a:pt x="54" y="539"/>
                </a:lnTo>
                <a:lnTo>
                  <a:pt x="43" y="533"/>
                </a:lnTo>
                <a:lnTo>
                  <a:pt x="33" y="525"/>
                </a:lnTo>
                <a:lnTo>
                  <a:pt x="19" y="496"/>
                </a:lnTo>
                <a:lnTo>
                  <a:pt x="11" y="496"/>
                </a:lnTo>
                <a:lnTo>
                  <a:pt x="9" y="492"/>
                </a:lnTo>
                <a:lnTo>
                  <a:pt x="0" y="479"/>
                </a:lnTo>
                <a:lnTo>
                  <a:pt x="2" y="476"/>
                </a:lnTo>
                <a:lnTo>
                  <a:pt x="0" y="470"/>
                </a:lnTo>
                <a:lnTo>
                  <a:pt x="2" y="468"/>
                </a:lnTo>
                <a:lnTo>
                  <a:pt x="24" y="470"/>
                </a:lnTo>
                <a:lnTo>
                  <a:pt x="36" y="470"/>
                </a:lnTo>
                <a:lnTo>
                  <a:pt x="47" y="471"/>
                </a:lnTo>
                <a:lnTo>
                  <a:pt x="59" y="472"/>
                </a:lnTo>
                <a:lnTo>
                  <a:pt x="115" y="478"/>
                </a:lnTo>
                <a:lnTo>
                  <a:pt x="140" y="479"/>
                </a:lnTo>
                <a:lnTo>
                  <a:pt x="156" y="479"/>
                </a:lnTo>
                <a:lnTo>
                  <a:pt x="163" y="479"/>
                </a:lnTo>
                <a:lnTo>
                  <a:pt x="206" y="483"/>
                </a:lnTo>
                <a:lnTo>
                  <a:pt x="216" y="483"/>
                </a:lnTo>
                <a:lnTo>
                  <a:pt x="238" y="485"/>
                </a:lnTo>
                <a:lnTo>
                  <a:pt x="241" y="485"/>
                </a:lnTo>
                <a:lnTo>
                  <a:pt x="262" y="486"/>
                </a:lnTo>
                <a:lnTo>
                  <a:pt x="263" y="486"/>
                </a:lnTo>
                <a:lnTo>
                  <a:pt x="264" y="486"/>
                </a:lnTo>
                <a:lnTo>
                  <a:pt x="274" y="486"/>
                </a:lnTo>
                <a:lnTo>
                  <a:pt x="298" y="489"/>
                </a:lnTo>
                <a:lnTo>
                  <a:pt x="301" y="489"/>
                </a:lnTo>
                <a:lnTo>
                  <a:pt x="319" y="489"/>
                </a:lnTo>
                <a:lnTo>
                  <a:pt x="324" y="489"/>
                </a:lnTo>
                <a:lnTo>
                  <a:pt x="324" y="479"/>
                </a:lnTo>
                <a:lnTo>
                  <a:pt x="325" y="463"/>
                </a:lnTo>
                <a:lnTo>
                  <a:pt x="327" y="438"/>
                </a:lnTo>
                <a:lnTo>
                  <a:pt x="327" y="432"/>
                </a:lnTo>
                <a:lnTo>
                  <a:pt x="328" y="421"/>
                </a:lnTo>
                <a:lnTo>
                  <a:pt x="328" y="400"/>
                </a:lnTo>
                <a:lnTo>
                  <a:pt x="330" y="385"/>
                </a:lnTo>
                <a:lnTo>
                  <a:pt x="331" y="367"/>
                </a:lnTo>
                <a:lnTo>
                  <a:pt x="332" y="339"/>
                </a:lnTo>
                <a:lnTo>
                  <a:pt x="332" y="338"/>
                </a:lnTo>
                <a:lnTo>
                  <a:pt x="334" y="325"/>
                </a:lnTo>
                <a:lnTo>
                  <a:pt x="334" y="323"/>
                </a:lnTo>
                <a:lnTo>
                  <a:pt x="334" y="318"/>
                </a:lnTo>
                <a:lnTo>
                  <a:pt x="335" y="307"/>
                </a:lnTo>
                <a:lnTo>
                  <a:pt x="335" y="303"/>
                </a:lnTo>
                <a:lnTo>
                  <a:pt x="335" y="291"/>
                </a:lnTo>
                <a:lnTo>
                  <a:pt x="337" y="271"/>
                </a:lnTo>
                <a:lnTo>
                  <a:pt x="338" y="245"/>
                </a:lnTo>
                <a:lnTo>
                  <a:pt x="338" y="238"/>
                </a:lnTo>
                <a:lnTo>
                  <a:pt x="339" y="225"/>
                </a:lnTo>
                <a:lnTo>
                  <a:pt x="341" y="217"/>
                </a:lnTo>
                <a:lnTo>
                  <a:pt x="341" y="191"/>
                </a:lnTo>
                <a:lnTo>
                  <a:pt x="342" y="177"/>
                </a:lnTo>
                <a:lnTo>
                  <a:pt x="342" y="167"/>
                </a:lnTo>
                <a:lnTo>
                  <a:pt x="344" y="162"/>
                </a:lnTo>
                <a:lnTo>
                  <a:pt x="344" y="148"/>
                </a:lnTo>
                <a:lnTo>
                  <a:pt x="344" y="142"/>
                </a:lnTo>
                <a:lnTo>
                  <a:pt x="345" y="133"/>
                </a:lnTo>
                <a:lnTo>
                  <a:pt x="345" y="127"/>
                </a:lnTo>
                <a:lnTo>
                  <a:pt x="346" y="94"/>
                </a:lnTo>
                <a:lnTo>
                  <a:pt x="346" y="81"/>
                </a:lnTo>
                <a:lnTo>
                  <a:pt x="348" y="80"/>
                </a:lnTo>
                <a:lnTo>
                  <a:pt x="348" y="77"/>
                </a:lnTo>
                <a:lnTo>
                  <a:pt x="349" y="47"/>
                </a:lnTo>
                <a:lnTo>
                  <a:pt x="350" y="0"/>
                </a:lnTo>
                <a:lnTo>
                  <a:pt x="355" y="0"/>
                </a:lnTo>
                <a:lnTo>
                  <a:pt x="388" y="0"/>
                </a:lnTo>
                <a:lnTo>
                  <a:pt x="407" y="1"/>
                </a:lnTo>
                <a:lnTo>
                  <a:pt x="427" y="1"/>
                </a:lnTo>
                <a:lnTo>
                  <a:pt x="430" y="2"/>
                </a:lnTo>
                <a:lnTo>
                  <a:pt x="431" y="2"/>
                </a:lnTo>
                <a:lnTo>
                  <a:pt x="438" y="2"/>
                </a:lnTo>
                <a:lnTo>
                  <a:pt x="449" y="2"/>
                </a:lnTo>
                <a:lnTo>
                  <a:pt x="453" y="4"/>
                </a:lnTo>
                <a:lnTo>
                  <a:pt x="473" y="4"/>
                </a:lnTo>
                <a:lnTo>
                  <a:pt x="493" y="4"/>
                </a:lnTo>
                <a:lnTo>
                  <a:pt x="504" y="5"/>
                </a:lnTo>
                <a:lnTo>
                  <a:pt x="520" y="5"/>
                </a:lnTo>
                <a:lnTo>
                  <a:pt x="527" y="6"/>
                </a:lnTo>
                <a:lnTo>
                  <a:pt x="531" y="6"/>
                </a:lnTo>
                <a:lnTo>
                  <a:pt x="536" y="6"/>
                </a:lnTo>
                <a:lnTo>
                  <a:pt x="559" y="6"/>
                </a:lnTo>
                <a:lnTo>
                  <a:pt x="565" y="6"/>
                </a:lnTo>
                <a:lnTo>
                  <a:pt x="579" y="6"/>
                </a:lnTo>
                <a:lnTo>
                  <a:pt x="581" y="6"/>
                </a:lnTo>
                <a:lnTo>
                  <a:pt x="613" y="8"/>
                </a:lnTo>
                <a:lnTo>
                  <a:pt x="613" y="22"/>
                </a:lnTo>
                <a:lnTo>
                  <a:pt x="611" y="56"/>
                </a:lnTo>
                <a:lnTo>
                  <a:pt x="611" y="62"/>
                </a:lnTo>
                <a:lnTo>
                  <a:pt x="611" y="72"/>
                </a:lnTo>
                <a:lnTo>
                  <a:pt x="611" y="74"/>
                </a:lnTo>
                <a:lnTo>
                  <a:pt x="610" y="81"/>
                </a:lnTo>
                <a:lnTo>
                  <a:pt x="610" y="90"/>
                </a:lnTo>
                <a:lnTo>
                  <a:pt x="610" y="103"/>
                </a:lnTo>
                <a:lnTo>
                  <a:pt x="610" y="117"/>
                </a:lnTo>
                <a:lnTo>
                  <a:pt x="610" y="120"/>
                </a:lnTo>
                <a:lnTo>
                  <a:pt x="610" y="126"/>
                </a:lnTo>
                <a:lnTo>
                  <a:pt x="610" y="140"/>
                </a:lnTo>
                <a:lnTo>
                  <a:pt x="610" y="144"/>
                </a:lnTo>
                <a:lnTo>
                  <a:pt x="610" y="152"/>
                </a:lnTo>
                <a:lnTo>
                  <a:pt x="610" y="158"/>
                </a:lnTo>
                <a:lnTo>
                  <a:pt x="608" y="169"/>
                </a:lnTo>
                <a:lnTo>
                  <a:pt x="608" y="185"/>
                </a:lnTo>
                <a:lnTo>
                  <a:pt x="608" y="192"/>
                </a:lnTo>
                <a:lnTo>
                  <a:pt x="608" y="199"/>
                </a:lnTo>
                <a:lnTo>
                  <a:pt x="607" y="220"/>
                </a:lnTo>
                <a:lnTo>
                  <a:pt x="611" y="219"/>
                </a:lnTo>
                <a:lnTo>
                  <a:pt x="622" y="225"/>
                </a:lnTo>
                <a:lnTo>
                  <a:pt x="629" y="235"/>
                </a:lnTo>
                <a:lnTo>
                  <a:pt x="651" y="238"/>
                </a:lnTo>
                <a:lnTo>
                  <a:pt x="654" y="238"/>
                </a:lnTo>
                <a:lnTo>
                  <a:pt x="674" y="242"/>
                </a:lnTo>
                <a:lnTo>
                  <a:pt x="676" y="245"/>
                </a:lnTo>
                <a:lnTo>
                  <a:pt x="678" y="257"/>
                </a:lnTo>
                <a:lnTo>
                  <a:pt x="685" y="262"/>
                </a:lnTo>
                <a:lnTo>
                  <a:pt x="690" y="260"/>
                </a:lnTo>
                <a:lnTo>
                  <a:pt x="700" y="262"/>
                </a:lnTo>
                <a:lnTo>
                  <a:pt x="718" y="268"/>
                </a:lnTo>
                <a:lnTo>
                  <a:pt x="729" y="266"/>
                </a:lnTo>
                <a:lnTo>
                  <a:pt x="729" y="267"/>
                </a:lnTo>
                <a:lnTo>
                  <a:pt x="735" y="268"/>
                </a:lnTo>
                <a:lnTo>
                  <a:pt x="740" y="274"/>
                </a:lnTo>
                <a:lnTo>
                  <a:pt x="746" y="275"/>
                </a:lnTo>
                <a:lnTo>
                  <a:pt x="762" y="268"/>
                </a:lnTo>
                <a:lnTo>
                  <a:pt x="768" y="270"/>
                </a:lnTo>
                <a:lnTo>
                  <a:pt x="772" y="268"/>
                </a:lnTo>
                <a:lnTo>
                  <a:pt x="776" y="267"/>
                </a:lnTo>
                <a:lnTo>
                  <a:pt x="778" y="284"/>
                </a:lnTo>
                <a:lnTo>
                  <a:pt x="786" y="284"/>
                </a:lnTo>
                <a:lnTo>
                  <a:pt x="786" y="295"/>
                </a:lnTo>
                <a:lnTo>
                  <a:pt x="796" y="299"/>
                </a:lnTo>
                <a:lnTo>
                  <a:pt x="818" y="285"/>
                </a:lnTo>
                <a:lnTo>
                  <a:pt x="822" y="293"/>
                </a:lnTo>
                <a:lnTo>
                  <a:pt x="826" y="292"/>
                </a:lnTo>
                <a:lnTo>
                  <a:pt x="829" y="292"/>
                </a:lnTo>
                <a:lnTo>
                  <a:pt x="839" y="302"/>
                </a:lnTo>
                <a:lnTo>
                  <a:pt x="857" y="296"/>
                </a:lnTo>
                <a:lnTo>
                  <a:pt x="855" y="309"/>
                </a:lnTo>
                <a:lnTo>
                  <a:pt x="862" y="313"/>
                </a:lnTo>
                <a:lnTo>
                  <a:pt x="878" y="288"/>
                </a:lnTo>
                <a:lnTo>
                  <a:pt x="879" y="288"/>
                </a:lnTo>
                <a:lnTo>
                  <a:pt x="896" y="302"/>
                </a:lnTo>
                <a:lnTo>
                  <a:pt x="908" y="293"/>
                </a:lnTo>
                <a:lnTo>
                  <a:pt x="910" y="293"/>
                </a:lnTo>
                <a:lnTo>
                  <a:pt x="908" y="296"/>
                </a:lnTo>
                <a:lnTo>
                  <a:pt x="918" y="307"/>
                </a:lnTo>
                <a:lnTo>
                  <a:pt x="925" y="307"/>
                </a:lnTo>
                <a:lnTo>
                  <a:pt x="928" y="311"/>
                </a:lnTo>
                <a:lnTo>
                  <a:pt x="939" y="307"/>
                </a:lnTo>
                <a:lnTo>
                  <a:pt x="961" y="295"/>
                </a:lnTo>
                <a:lnTo>
                  <a:pt x="975" y="298"/>
                </a:lnTo>
                <a:lnTo>
                  <a:pt x="983" y="295"/>
                </a:lnTo>
                <a:lnTo>
                  <a:pt x="984" y="292"/>
                </a:lnTo>
                <a:lnTo>
                  <a:pt x="997" y="289"/>
                </a:lnTo>
                <a:lnTo>
                  <a:pt x="997" y="286"/>
                </a:lnTo>
                <a:lnTo>
                  <a:pt x="1000" y="288"/>
                </a:lnTo>
                <a:lnTo>
                  <a:pt x="1002" y="292"/>
                </a:lnTo>
                <a:lnTo>
                  <a:pt x="1001" y="292"/>
                </a:lnTo>
                <a:lnTo>
                  <a:pt x="1023" y="292"/>
                </a:lnTo>
                <a:lnTo>
                  <a:pt x="1026" y="292"/>
                </a:lnTo>
                <a:lnTo>
                  <a:pt x="1027" y="286"/>
                </a:lnTo>
                <a:lnTo>
                  <a:pt x="1037" y="285"/>
                </a:lnTo>
                <a:lnTo>
                  <a:pt x="1040" y="286"/>
                </a:lnTo>
                <a:lnTo>
                  <a:pt x="1040" y="289"/>
                </a:lnTo>
                <a:lnTo>
                  <a:pt x="1051" y="293"/>
                </a:lnTo>
                <a:lnTo>
                  <a:pt x="1062" y="306"/>
                </a:lnTo>
                <a:lnTo>
                  <a:pt x="1066" y="307"/>
                </a:lnTo>
                <a:lnTo>
                  <a:pt x="1066" y="305"/>
                </a:lnTo>
                <a:lnTo>
                  <a:pt x="1073" y="306"/>
                </a:lnTo>
                <a:lnTo>
                  <a:pt x="1073" y="309"/>
                </a:lnTo>
                <a:lnTo>
                  <a:pt x="1075" y="309"/>
                </a:lnTo>
                <a:lnTo>
                  <a:pt x="1073" y="310"/>
                </a:lnTo>
                <a:lnTo>
                  <a:pt x="1084" y="313"/>
                </a:lnTo>
                <a:lnTo>
                  <a:pt x="1094" y="320"/>
                </a:lnTo>
                <a:lnTo>
                  <a:pt x="1097" y="317"/>
                </a:lnTo>
                <a:lnTo>
                  <a:pt x="1106" y="327"/>
                </a:lnTo>
                <a:lnTo>
                  <a:pt x="1118" y="321"/>
                </a:lnTo>
                <a:lnTo>
                  <a:pt x="1137" y="325"/>
                </a:lnTo>
                <a:lnTo>
                  <a:pt x="1137" y="328"/>
                </a:lnTo>
                <a:lnTo>
                  <a:pt x="1137" y="345"/>
                </a:lnTo>
                <a:lnTo>
                  <a:pt x="1137" y="356"/>
                </a:lnTo>
                <a:lnTo>
                  <a:pt x="1138" y="357"/>
                </a:lnTo>
                <a:lnTo>
                  <a:pt x="1138" y="371"/>
                </a:lnTo>
                <a:lnTo>
                  <a:pt x="1140" y="382"/>
                </a:lnTo>
                <a:lnTo>
                  <a:pt x="1140" y="385"/>
                </a:lnTo>
                <a:lnTo>
                  <a:pt x="1140" y="397"/>
                </a:lnTo>
                <a:lnTo>
                  <a:pt x="1140" y="413"/>
                </a:lnTo>
                <a:lnTo>
                  <a:pt x="1140" y="414"/>
                </a:lnTo>
                <a:lnTo>
                  <a:pt x="1140" y="418"/>
                </a:lnTo>
                <a:lnTo>
                  <a:pt x="1141" y="425"/>
                </a:lnTo>
                <a:lnTo>
                  <a:pt x="1141" y="439"/>
                </a:lnTo>
                <a:lnTo>
                  <a:pt x="1143" y="451"/>
                </a:lnTo>
                <a:lnTo>
                  <a:pt x="1143" y="453"/>
                </a:lnTo>
                <a:lnTo>
                  <a:pt x="1143" y="467"/>
                </a:lnTo>
                <a:lnTo>
                  <a:pt x="1143" y="472"/>
                </a:lnTo>
                <a:lnTo>
                  <a:pt x="1144" y="493"/>
                </a:lnTo>
                <a:lnTo>
                  <a:pt x="1145" y="496"/>
                </a:lnTo>
                <a:lnTo>
                  <a:pt x="1147" y="496"/>
                </a:lnTo>
                <a:lnTo>
                  <a:pt x="1147" y="499"/>
                </a:lnTo>
                <a:lnTo>
                  <a:pt x="1159" y="510"/>
                </a:lnTo>
                <a:lnTo>
                  <a:pt x="1163" y="521"/>
                </a:lnTo>
                <a:lnTo>
                  <a:pt x="1163" y="539"/>
                </a:lnTo>
                <a:lnTo>
                  <a:pt x="1174" y="547"/>
                </a:lnTo>
                <a:lnTo>
                  <a:pt x="1173" y="549"/>
                </a:lnTo>
                <a:lnTo>
                  <a:pt x="1187" y="582"/>
                </a:lnTo>
                <a:lnTo>
                  <a:pt x="1193" y="582"/>
                </a:lnTo>
                <a:lnTo>
                  <a:pt x="1190" y="601"/>
                </a:lnTo>
                <a:lnTo>
                  <a:pt x="1193" y="615"/>
                </a:lnTo>
                <a:lnTo>
                  <a:pt x="1188" y="629"/>
                </a:lnTo>
                <a:lnTo>
                  <a:pt x="1180" y="657"/>
                </a:lnTo>
                <a:lnTo>
                  <a:pt x="1177" y="666"/>
                </a:lnTo>
                <a:lnTo>
                  <a:pt x="1177" y="668"/>
                </a:lnTo>
                <a:lnTo>
                  <a:pt x="1177" y="676"/>
                </a:lnTo>
                <a:lnTo>
                  <a:pt x="1183" y="684"/>
                </a:lnTo>
                <a:lnTo>
                  <a:pt x="1183" y="697"/>
                </a:lnTo>
                <a:lnTo>
                  <a:pt x="1181" y="705"/>
                </a:lnTo>
                <a:lnTo>
                  <a:pt x="1180" y="707"/>
                </a:lnTo>
                <a:lnTo>
                  <a:pt x="1177" y="711"/>
                </a:lnTo>
                <a:lnTo>
                  <a:pt x="1170" y="726"/>
                </a:lnTo>
                <a:lnTo>
                  <a:pt x="1166" y="727"/>
                </a:lnTo>
                <a:lnTo>
                  <a:pt x="1169" y="740"/>
                </a:lnTo>
                <a:lnTo>
                  <a:pt x="1173" y="750"/>
                </a:lnTo>
                <a:lnTo>
                  <a:pt x="1169" y="747"/>
                </a:lnTo>
                <a:lnTo>
                  <a:pt x="1154" y="747"/>
                </a:lnTo>
                <a:lnTo>
                  <a:pt x="1125" y="761"/>
                </a:lnTo>
                <a:lnTo>
                  <a:pt x="1123" y="761"/>
                </a:lnTo>
                <a:lnTo>
                  <a:pt x="1090" y="784"/>
                </a:lnTo>
                <a:lnTo>
                  <a:pt x="1084" y="783"/>
                </a:lnTo>
                <a:lnTo>
                  <a:pt x="1102" y="768"/>
                </a:lnTo>
                <a:lnTo>
                  <a:pt x="1111" y="765"/>
                </a:lnTo>
                <a:lnTo>
                  <a:pt x="1111" y="763"/>
                </a:lnTo>
                <a:lnTo>
                  <a:pt x="1100" y="762"/>
                </a:lnTo>
                <a:lnTo>
                  <a:pt x="1087" y="766"/>
                </a:lnTo>
                <a:lnTo>
                  <a:pt x="1087" y="738"/>
                </a:lnTo>
                <a:lnTo>
                  <a:pt x="1080" y="741"/>
                </a:lnTo>
                <a:lnTo>
                  <a:pt x="1076" y="751"/>
                </a:lnTo>
                <a:lnTo>
                  <a:pt x="1070" y="750"/>
                </a:lnTo>
                <a:lnTo>
                  <a:pt x="1068" y="750"/>
                </a:lnTo>
                <a:lnTo>
                  <a:pt x="1066" y="750"/>
                </a:lnTo>
                <a:lnTo>
                  <a:pt x="1063" y="755"/>
                </a:lnTo>
                <a:lnTo>
                  <a:pt x="1065" y="761"/>
                </a:lnTo>
                <a:lnTo>
                  <a:pt x="1063" y="763"/>
                </a:lnTo>
                <a:lnTo>
                  <a:pt x="1065" y="766"/>
                </a:lnTo>
                <a:lnTo>
                  <a:pt x="1073" y="769"/>
                </a:lnTo>
                <a:lnTo>
                  <a:pt x="1077" y="781"/>
                </a:lnTo>
                <a:lnTo>
                  <a:pt x="1090" y="787"/>
                </a:lnTo>
                <a:lnTo>
                  <a:pt x="1054" y="816"/>
                </a:lnTo>
                <a:lnTo>
                  <a:pt x="1030" y="838"/>
                </a:lnTo>
                <a:lnTo>
                  <a:pt x="1020" y="844"/>
                </a:lnTo>
                <a:lnTo>
                  <a:pt x="1019" y="844"/>
                </a:lnTo>
                <a:lnTo>
                  <a:pt x="982" y="866"/>
                </a:lnTo>
                <a:lnTo>
                  <a:pt x="950" y="884"/>
                </a:lnTo>
                <a:lnTo>
                  <a:pt x="937" y="894"/>
                </a:lnTo>
                <a:lnTo>
                  <a:pt x="926" y="903"/>
                </a:lnTo>
                <a:lnTo>
                  <a:pt x="915" y="910"/>
                </a:lnTo>
                <a:lnTo>
                  <a:pt x="893" y="930"/>
                </a:lnTo>
                <a:lnTo>
                  <a:pt x="876" y="951"/>
                </a:lnTo>
                <a:lnTo>
                  <a:pt x="875" y="953"/>
                </a:lnTo>
                <a:lnTo>
                  <a:pt x="876" y="953"/>
                </a:lnTo>
                <a:lnTo>
                  <a:pt x="867" y="964"/>
                </a:lnTo>
                <a:lnTo>
                  <a:pt x="858" y="981"/>
                </a:lnTo>
                <a:lnTo>
                  <a:pt x="846" y="1014"/>
                </a:lnTo>
                <a:lnTo>
                  <a:pt x="846" y="1017"/>
                </a:lnTo>
                <a:lnTo>
                  <a:pt x="844" y="1043"/>
                </a:lnTo>
                <a:lnTo>
                  <a:pt x="853" y="1088"/>
                </a:lnTo>
                <a:lnTo>
                  <a:pt x="860" y="1107"/>
                </a:lnTo>
                <a:lnTo>
                  <a:pt x="867" y="1152"/>
                </a:lnTo>
                <a:lnTo>
                  <a:pt x="846" y="1166"/>
                </a:lnTo>
                <a:lnTo>
                  <a:pt x="833" y="1164"/>
                </a:lnTo>
                <a:lnTo>
                  <a:pt x="821" y="1152"/>
                </a:lnTo>
                <a:lnTo>
                  <a:pt x="797" y="1145"/>
                </a:lnTo>
                <a:lnTo>
                  <a:pt x="760" y="1145"/>
                </a:lnTo>
                <a:lnTo>
                  <a:pt x="757" y="1139"/>
                </a:lnTo>
                <a:lnTo>
                  <a:pt x="753" y="1139"/>
                </a:lnTo>
                <a:lnTo>
                  <a:pt x="726" y="1124"/>
                </a:lnTo>
                <a:lnTo>
                  <a:pt x="718" y="1125"/>
                </a:lnTo>
                <a:lnTo>
                  <a:pt x="711" y="1120"/>
                </a:lnTo>
                <a:lnTo>
                  <a:pt x="711" y="1116"/>
                </a:lnTo>
                <a:lnTo>
                  <a:pt x="688" y="1109"/>
                </a:lnTo>
                <a:lnTo>
                  <a:pt x="671" y="1091"/>
                </a:lnTo>
                <a:lnTo>
                  <a:pt x="663" y="1062"/>
                </a:lnTo>
                <a:lnTo>
                  <a:pt x="649" y="1043"/>
                </a:lnTo>
                <a:lnTo>
                  <a:pt x="645" y="1014"/>
                </a:lnTo>
                <a:lnTo>
                  <a:pt x="640" y="989"/>
                </a:lnTo>
                <a:lnTo>
                  <a:pt x="629" y="974"/>
                </a:lnTo>
                <a:lnTo>
                  <a:pt x="617" y="967"/>
                </a:lnTo>
                <a:lnTo>
                  <a:pt x="615" y="964"/>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2065" name="Vermont" descr="Vermont," title="Vermont"/>
          <p:cNvSpPr>
            <a:spLocks/>
          </p:cNvSpPr>
          <p:nvPr/>
        </p:nvSpPr>
        <p:spPr bwMode="auto">
          <a:xfrm>
            <a:off x="7091363" y="2159000"/>
            <a:ext cx="231775" cy="401638"/>
          </a:xfrm>
          <a:custGeom>
            <a:avLst/>
            <a:gdLst>
              <a:gd name="T0" fmla="*/ 2147483647 w 146"/>
              <a:gd name="T1" fmla="*/ 2147483647 h 273"/>
              <a:gd name="T2" fmla="*/ 2147483647 w 146"/>
              <a:gd name="T3" fmla="*/ 2147483647 h 273"/>
              <a:gd name="T4" fmla="*/ 2147483647 w 146"/>
              <a:gd name="T5" fmla="*/ 2147483647 h 273"/>
              <a:gd name="T6" fmla="*/ 2147483647 w 146"/>
              <a:gd name="T7" fmla="*/ 2147483647 h 273"/>
              <a:gd name="T8" fmla="*/ 2147483647 w 146"/>
              <a:gd name="T9" fmla="*/ 2147483647 h 273"/>
              <a:gd name="T10" fmla="*/ 2147483647 w 146"/>
              <a:gd name="T11" fmla="*/ 2147483647 h 273"/>
              <a:gd name="T12" fmla="*/ 2147483647 w 146"/>
              <a:gd name="T13" fmla="*/ 2147483647 h 273"/>
              <a:gd name="T14" fmla="*/ 2147483647 w 146"/>
              <a:gd name="T15" fmla="*/ 2147483647 h 273"/>
              <a:gd name="T16" fmla="*/ 2147483647 w 146"/>
              <a:gd name="T17" fmla="*/ 2147483647 h 273"/>
              <a:gd name="T18" fmla="*/ 2147483647 w 146"/>
              <a:gd name="T19" fmla="*/ 2147483647 h 273"/>
              <a:gd name="T20" fmla="*/ 2147483647 w 146"/>
              <a:gd name="T21" fmla="*/ 2147483647 h 273"/>
              <a:gd name="T22" fmla="*/ 2147483647 w 146"/>
              <a:gd name="T23" fmla="*/ 2147483647 h 273"/>
              <a:gd name="T24" fmla="*/ 2147483647 w 146"/>
              <a:gd name="T25" fmla="*/ 2147483647 h 273"/>
              <a:gd name="T26" fmla="*/ 2147483647 w 146"/>
              <a:gd name="T27" fmla="*/ 2147483647 h 273"/>
              <a:gd name="T28" fmla="*/ 2147483647 w 146"/>
              <a:gd name="T29" fmla="*/ 2147483647 h 273"/>
              <a:gd name="T30" fmla="*/ 2147483647 w 146"/>
              <a:gd name="T31" fmla="*/ 2147483647 h 273"/>
              <a:gd name="T32" fmla="*/ 2147483647 w 146"/>
              <a:gd name="T33" fmla="*/ 2147483647 h 273"/>
              <a:gd name="T34" fmla="*/ 2147483647 w 146"/>
              <a:gd name="T35" fmla="*/ 2147483647 h 273"/>
              <a:gd name="T36" fmla="*/ 2147483647 w 146"/>
              <a:gd name="T37" fmla="*/ 2147483647 h 273"/>
              <a:gd name="T38" fmla="*/ 2147483647 w 146"/>
              <a:gd name="T39" fmla="*/ 2147483647 h 273"/>
              <a:gd name="T40" fmla="*/ 2147483647 w 146"/>
              <a:gd name="T41" fmla="*/ 2147483647 h 273"/>
              <a:gd name="T42" fmla="*/ 2147483647 w 146"/>
              <a:gd name="T43" fmla="*/ 2147483647 h 273"/>
              <a:gd name="T44" fmla="*/ 2147483647 w 146"/>
              <a:gd name="T45" fmla="*/ 2147483647 h 273"/>
              <a:gd name="T46" fmla="*/ 2147483647 w 146"/>
              <a:gd name="T47" fmla="*/ 2147483647 h 273"/>
              <a:gd name="T48" fmla="*/ 2147483647 w 146"/>
              <a:gd name="T49" fmla="*/ 2147483647 h 273"/>
              <a:gd name="T50" fmla="*/ 2147483647 w 146"/>
              <a:gd name="T51" fmla="*/ 2147483647 h 273"/>
              <a:gd name="T52" fmla="*/ 2147483647 w 146"/>
              <a:gd name="T53" fmla="*/ 2147483647 h 273"/>
              <a:gd name="T54" fmla="*/ 2147483647 w 146"/>
              <a:gd name="T55" fmla="*/ 2147483647 h 273"/>
              <a:gd name="T56" fmla="*/ 2147483647 w 146"/>
              <a:gd name="T57" fmla="*/ 2147483647 h 273"/>
              <a:gd name="T58" fmla="*/ 2147483647 w 146"/>
              <a:gd name="T59" fmla="*/ 2147483647 h 273"/>
              <a:gd name="T60" fmla="*/ 2147483647 w 146"/>
              <a:gd name="T61" fmla="*/ 2147483647 h 273"/>
              <a:gd name="T62" fmla="*/ 2147483647 w 146"/>
              <a:gd name="T63" fmla="*/ 2147483647 h 273"/>
              <a:gd name="T64" fmla="*/ 2147483647 w 146"/>
              <a:gd name="T65" fmla="*/ 2147483647 h 273"/>
              <a:gd name="T66" fmla="*/ 2147483647 w 146"/>
              <a:gd name="T67" fmla="*/ 2147483647 h 273"/>
              <a:gd name="T68" fmla="*/ 2147483647 w 146"/>
              <a:gd name="T69" fmla="*/ 2147483647 h 273"/>
              <a:gd name="T70" fmla="*/ 2147483647 w 146"/>
              <a:gd name="T71" fmla="*/ 2147483647 h 273"/>
              <a:gd name="T72" fmla="*/ 2147483647 w 146"/>
              <a:gd name="T73" fmla="*/ 2147483647 h 273"/>
              <a:gd name="T74" fmla="*/ 2147483647 w 146"/>
              <a:gd name="T75" fmla="*/ 2147483647 h 273"/>
              <a:gd name="T76" fmla="*/ 2147483647 w 146"/>
              <a:gd name="T77" fmla="*/ 2147483647 h 273"/>
              <a:gd name="T78" fmla="*/ 2147483647 w 146"/>
              <a:gd name="T79" fmla="*/ 2147483647 h 273"/>
              <a:gd name="T80" fmla="*/ 2147483647 w 146"/>
              <a:gd name="T81" fmla="*/ 2147483647 h 273"/>
              <a:gd name="T82" fmla="*/ 2147483647 w 146"/>
              <a:gd name="T83" fmla="*/ 0 h 273"/>
              <a:gd name="T84" fmla="*/ 2147483647 w 146"/>
              <a:gd name="T85" fmla="*/ 2147483647 h 273"/>
              <a:gd name="T86" fmla="*/ 2147483647 w 146"/>
              <a:gd name="T87" fmla="*/ 2147483647 h 273"/>
              <a:gd name="T88" fmla="*/ 2147483647 w 146"/>
              <a:gd name="T89" fmla="*/ 2147483647 h 273"/>
              <a:gd name="T90" fmla="*/ 2147483647 w 146"/>
              <a:gd name="T91" fmla="*/ 2147483647 h 273"/>
              <a:gd name="T92" fmla="*/ 0 w 146"/>
              <a:gd name="T93" fmla="*/ 2147483647 h 273"/>
              <a:gd name="T94" fmla="*/ 2147483647 w 146"/>
              <a:gd name="T95" fmla="*/ 2147483647 h 273"/>
              <a:gd name="T96" fmla="*/ 2147483647 w 146"/>
              <a:gd name="T97" fmla="*/ 2147483647 h 273"/>
              <a:gd name="T98" fmla="*/ 2147483647 w 146"/>
              <a:gd name="T99" fmla="*/ 2147483647 h 273"/>
              <a:gd name="T100" fmla="*/ 2147483647 w 146"/>
              <a:gd name="T101" fmla="*/ 2147483647 h 273"/>
              <a:gd name="T102" fmla="*/ 2147483647 w 146"/>
              <a:gd name="T103" fmla="*/ 2147483647 h 273"/>
              <a:gd name="T104" fmla="*/ 2147483647 w 146"/>
              <a:gd name="T105" fmla="*/ 2147483647 h 273"/>
              <a:gd name="T106" fmla="*/ 2147483647 w 146"/>
              <a:gd name="T107" fmla="*/ 2147483647 h 273"/>
              <a:gd name="T108" fmla="*/ 2147483647 w 146"/>
              <a:gd name="T109" fmla="*/ 2147483647 h 273"/>
              <a:gd name="T110" fmla="*/ 2147483647 w 146"/>
              <a:gd name="T111" fmla="*/ 2147483647 h 273"/>
              <a:gd name="T112" fmla="*/ 2147483647 w 146"/>
              <a:gd name="T113" fmla="*/ 2147483647 h 273"/>
              <a:gd name="T114" fmla="*/ 2147483647 w 146"/>
              <a:gd name="T115" fmla="*/ 2147483647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6"/>
              <a:gd name="T175" fmla="*/ 0 h 273"/>
              <a:gd name="T176" fmla="*/ 146 w 146"/>
              <a:gd name="T177" fmla="*/ 273 h 27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6" h="273">
                <a:moveTo>
                  <a:pt x="31" y="167"/>
                </a:moveTo>
                <a:lnTo>
                  <a:pt x="30" y="182"/>
                </a:lnTo>
                <a:lnTo>
                  <a:pt x="38" y="179"/>
                </a:lnTo>
                <a:lnTo>
                  <a:pt x="51" y="211"/>
                </a:lnTo>
                <a:lnTo>
                  <a:pt x="52" y="218"/>
                </a:lnTo>
                <a:lnTo>
                  <a:pt x="55" y="231"/>
                </a:lnTo>
                <a:lnTo>
                  <a:pt x="59" y="251"/>
                </a:lnTo>
                <a:lnTo>
                  <a:pt x="62" y="262"/>
                </a:lnTo>
                <a:lnTo>
                  <a:pt x="64" y="272"/>
                </a:lnTo>
                <a:lnTo>
                  <a:pt x="64" y="270"/>
                </a:lnTo>
                <a:lnTo>
                  <a:pt x="80" y="267"/>
                </a:lnTo>
                <a:lnTo>
                  <a:pt x="82" y="267"/>
                </a:lnTo>
                <a:lnTo>
                  <a:pt x="84" y="267"/>
                </a:lnTo>
                <a:lnTo>
                  <a:pt x="84" y="266"/>
                </a:lnTo>
                <a:lnTo>
                  <a:pt x="85" y="266"/>
                </a:lnTo>
                <a:lnTo>
                  <a:pt x="91" y="266"/>
                </a:lnTo>
                <a:lnTo>
                  <a:pt x="104" y="262"/>
                </a:lnTo>
                <a:lnTo>
                  <a:pt x="124" y="259"/>
                </a:lnTo>
                <a:lnTo>
                  <a:pt x="127" y="258"/>
                </a:lnTo>
                <a:lnTo>
                  <a:pt x="116" y="236"/>
                </a:lnTo>
                <a:lnTo>
                  <a:pt x="118" y="229"/>
                </a:lnTo>
                <a:lnTo>
                  <a:pt x="116" y="211"/>
                </a:lnTo>
                <a:lnTo>
                  <a:pt x="116" y="204"/>
                </a:lnTo>
                <a:lnTo>
                  <a:pt x="111" y="176"/>
                </a:lnTo>
                <a:lnTo>
                  <a:pt x="110" y="167"/>
                </a:lnTo>
                <a:lnTo>
                  <a:pt x="113" y="164"/>
                </a:lnTo>
                <a:lnTo>
                  <a:pt x="111" y="161"/>
                </a:lnTo>
                <a:lnTo>
                  <a:pt x="114" y="147"/>
                </a:lnTo>
                <a:lnTo>
                  <a:pt x="118" y="143"/>
                </a:lnTo>
                <a:lnTo>
                  <a:pt x="118" y="118"/>
                </a:lnTo>
                <a:lnTo>
                  <a:pt x="121" y="103"/>
                </a:lnTo>
                <a:lnTo>
                  <a:pt x="118" y="100"/>
                </a:lnTo>
                <a:lnTo>
                  <a:pt x="116" y="91"/>
                </a:lnTo>
                <a:lnTo>
                  <a:pt x="118" y="81"/>
                </a:lnTo>
                <a:lnTo>
                  <a:pt x="129" y="75"/>
                </a:lnTo>
                <a:lnTo>
                  <a:pt x="131" y="73"/>
                </a:lnTo>
                <a:lnTo>
                  <a:pt x="133" y="69"/>
                </a:lnTo>
                <a:lnTo>
                  <a:pt x="145" y="55"/>
                </a:lnTo>
                <a:lnTo>
                  <a:pt x="133" y="30"/>
                </a:lnTo>
                <a:lnTo>
                  <a:pt x="139" y="11"/>
                </a:lnTo>
                <a:lnTo>
                  <a:pt x="135" y="0"/>
                </a:lnTo>
                <a:lnTo>
                  <a:pt x="107" y="9"/>
                </a:lnTo>
                <a:lnTo>
                  <a:pt x="59" y="20"/>
                </a:lnTo>
                <a:lnTo>
                  <a:pt x="11" y="33"/>
                </a:lnTo>
                <a:lnTo>
                  <a:pt x="6" y="34"/>
                </a:lnTo>
                <a:lnTo>
                  <a:pt x="0" y="35"/>
                </a:lnTo>
                <a:lnTo>
                  <a:pt x="1" y="51"/>
                </a:lnTo>
                <a:lnTo>
                  <a:pt x="9" y="81"/>
                </a:lnTo>
                <a:lnTo>
                  <a:pt x="9" y="82"/>
                </a:lnTo>
                <a:lnTo>
                  <a:pt x="12" y="84"/>
                </a:lnTo>
                <a:lnTo>
                  <a:pt x="16" y="88"/>
                </a:lnTo>
                <a:lnTo>
                  <a:pt x="22" y="113"/>
                </a:lnTo>
                <a:lnTo>
                  <a:pt x="17" y="122"/>
                </a:lnTo>
                <a:lnTo>
                  <a:pt x="17" y="135"/>
                </a:lnTo>
                <a:lnTo>
                  <a:pt x="29" y="162"/>
                </a:lnTo>
                <a:lnTo>
                  <a:pt x="31" y="167"/>
                </a:lnTo>
              </a:path>
            </a:pathLst>
          </a:custGeom>
          <a:solidFill>
            <a:schemeClr val="accent3"/>
          </a:solidFill>
          <a:ln w="6350" cap="rnd">
            <a:solidFill>
              <a:schemeClr val="tx1"/>
            </a:solidFill>
            <a:round/>
            <a:headEnd/>
            <a:tailEnd/>
          </a:ln>
        </p:spPr>
        <p:txBody>
          <a:bodyPr/>
          <a:lstStyle/>
          <a:p>
            <a:pPr>
              <a:defRPr/>
            </a:pPr>
            <a:endParaRPr lang="en-US">
              <a:solidFill>
                <a:prstClr val="black"/>
              </a:solidFill>
            </a:endParaRPr>
          </a:p>
        </p:txBody>
      </p:sp>
      <p:sp>
        <p:nvSpPr>
          <p:cNvPr id="4118" name="Utah" descr="Utah, In Utah PPA's are limited to certain sectors." title="Utah"/>
          <p:cNvSpPr>
            <a:spLocks/>
          </p:cNvSpPr>
          <p:nvPr/>
        </p:nvSpPr>
        <p:spPr bwMode="auto">
          <a:xfrm>
            <a:off x="1979613" y="2874963"/>
            <a:ext cx="741362" cy="881062"/>
          </a:xfrm>
          <a:custGeom>
            <a:avLst/>
            <a:gdLst>
              <a:gd name="T0" fmla="*/ 2147483647 w 470"/>
              <a:gd name="T1" fmla="*/ 2147483647 h 599"/>
              <a:gd name="T2" fmla="*/ 2147483647 w 470"/>
              <a:gd name="T3" fmla="*/ 2147483647 h 599"/>
              <a:gd name="T4" fmla="*/ 0 w 470"/>
              <a:gd name="T5" fmla="*/ 2147483647 h 599"/>
              <a:gd name="T6" fmla="*/ 2147483647 w 470"/>
              <a:gd name="T7" fmla="*/ 2147483647 h 599"/>
              <a:gd name="T8" fmla="*/ 2147483647 w 470"/>
              <a:gd name="T9" fmla="*/ 2147483647 h 599"/>
              <a:gd name="T10" fmla="*/ 2147483647 w 470"/>
              <a:gd name="T11" fmla="*/ 2147483647 h 599"/>
              <a:gd name="T12" fmla="*/ 2147483647 w 470"/>
              <a:gd name="T13" fmla="*/ 2147483647 h 599"/>
              <a:gd name="T14" fmla="*/ 2147483647 w 470"/>
              <a:gd name="T15" fmla="*/ 2147483647 h 599"/>
              <a:gd name="T16" fmla="*/ 2147483647 w 470"/>
              <a:gd name="T17" fmla="*/ 2147483647 h 599"/>
              <a:gd name="T18" fmla="*/ 2147483647 w 470"/>
              <a:gd name="T19" fmla="*/ 2147483647 h 599"/>
              <a:gd name="T20" fmla="*/ 2147483647 w 470"/>
              <a:gd name="T21" fmla="*/ 2147483647 h 599"/>
              <a:gd name="T22" fmla="*/ 2147483647 w 470"/>
              <a:gd name="T23" fmla="*/ 2147483647 h 599"/>
              <a:gd name="T24" fmla="*/ 2147483647 w 470"/>
              <a:gd name="T25" fmla="*/ 2147483647 h 599"/>
              <a:gd name="T26" fmla="*/ 2147483647 w 470"/>
              <a:gd name="T27" fmla="*/ 2147483647 h 599"/>
              <a:gd name="T28" fmla="*/ 2147483647 w 470"/>
              <a:gd name="T29" fmla="*/ 2147483647 h 599"/>
              <a:gd name="T30" fmla="*/ 2147483647 w 470"/>
              <a:gd name="T31" fmla="*/ 2147483647 h 599"/>
              <a:gd name="T32" fmla="*/ 2147483647 w 470"/>
              <a:gd name="T33" fmla="*/ 2147483647 h 599"/>
              <a:gd name="T34" fmla="*/ 2147483647 w 470"/>
              <a:gd name="T35" fmla="*/ 2147483647 h 599"/>
              <a:gd name="T36" fmla="*/ 2147483647 w 470"/>
              <a:gd name="T37" fmla="*/ 2147483647 h 599"/>
              <a:gd name="T38" fmla="*/ 2147483647 w 470"/>
              <a:gd name="T39" fmla="*/ 2147483647 h 599"/>
              <a:gd name="T40" fmla="*/ 2147483647 w 470"/>
              <a:gd name="T41" fmla="*/ 2147483647 h 599"/>
              <a:gd name="T42" fmla="*/ 2147483647 w 470"/>
              <a:gd name="T43" fmla="*/ 2147483647 h 599"/>
              <a:gd name="T44" fmla="*/ 2147483647 w 470"/>
              <a:gd name="T45" fmla="*/ 2147483647 h 599"/>
              <a:gd name="T46" fmla="*/ 2147483647 w 470"/>
              <a:gd name="T47" fmla="*/ 2147483647 h 599"/>
              <a:gd name="T48" fmla="*/ 2147483647 w 470"/>
              <a:gd name="T49" fmla="*/ 2147483647 h 599"/>
              <a:gd name="T50" fmla="*/ 2147483647 w 470"/>
              <a:gd name="T51" fmla="*/ 2147483647 h 599"/>
              <a:gd name="T52" fmla="*/ 2147483647 w 470"/>
              <a:gd name="T53" fmla="*/ 2147483647 h 599"/>
              <a:gd name="T54" fmla="*/ 2147483647 w 470"/>
              <a:gd name="T55" fmla="*/ 2147483647 h 599"/>
              <a:gd name="T56" fmla="*/ 2147483647 w 470"/>
              <a:gd name="T57" fmla="*/ 2147483647 h 599"/>
              <a:gd name="T58" fmla="*/ 2147483647 w 470"/>
              <a:gd name="T59" fmla="*/ 2147483647 h 599"/>
              <a:gd name="T60" fmla="*/ 2147483647 w 470"/>
              <a:gd name="T61" fmla="*/ 2147483647 h 599"/>
              <a:gd name="T62" fmla="*/ 2147483647 w 470"/>
              <a:gd name="T63" fmla="*/ 2147483647 h 599"/>
              <a:gd name="T64" fmla="*/ 2147483647 w 470"/>
              <a:gd name="T65" fmla="*/ 2147483647 h 599"/>
              <a:gd name="T66" fmla="*/ 2147483647 w 470"/>
              <a:gd name="T67" fmla="*/ 2147483647 h 599"/>
              <a:gd name="T68" fmla="*/ 2147483647 w 470"/>
              <a:gd name="T69" fmla="*/ 2147483647 h 599"/>
              <a:gd name="T70" fmla="*/ 2147483647 w 470"/>
              <a:gd name="T71" fmla="*/ 2147483647 h 599"/>
              <a:gd name="T72" fmla="*/ 2147483647 w 470"/>
              <a:gd name="T73" fmla="*/ 2147483647 h 599"/>
              <a:gd name="T74" fmla="*/ 2147483647 w 470"/>
              <a:gd name="T75" fmla="*/ 2147483647 h 599"/>
              <a:gd name="T76" fmla="*/ 2147483647 w 470"/>
              <a:gd name="T77" fmla="*/ 2147483647 h 599"/>
              <a:gd name="T78" fmla="*/ 2147483647 w 470"/>
              <a:gd name="T79" fmla="*/ 2147483647 h 599"/>
              <a:gd name="T80" fmla="*/ 2147483647 w 470"/>
              <a:gd name="T81" fmla="*/ 2147483647 h 599"/>
              <a:gd name="T82" fmla="*/ 2147483647 w 470"/>
              <a:gd name="T83" fmla="*/ 2147483647 h 599"/>
              <a:gd name="T84" fmla="*/ 2147483647 w 470"/>
              <a:gd name="T85" fmla="*/ 2147483647 h 599"/>
              <a:gd name="T86" fmla="*/ 2147483647 w 470"/>
              <a:gd name="T87" fmla="*/ 2147483647 h 599"/>
              <a:gd name="T88" fmla="*/ 2147483647 w 470"/>
              <a:gd name="T89" fmla="*/ 2147483647 h 599"/>
              <a:gd name="T90" fmla="*/ 2147483647 w 470"/>
              <a:gd name="T91" fmla="*/ 2147483647 h 599"/>
              <a:gd name="T92" fmla="*/ 2147483647 w 470"/>
              <a:gd name="T93" fmla="*/ 2147483647 h 5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0"/>
              <a:gd name="T142" fmla="*/ 0 h 599"/>
              <a:gd name="T143" fmla="*/ 470 w 470"/>
              <a:gd name="T144" fmla="*/ 599 h 59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0" h="599">
                <a:moveTo>
                  <a:pt x="19" y="415"/>
                </a:moveTo>
                <a:lnTo>
                  <a:pt x="12" y="457"/>
                </a:lnTo>
                <a:lnTo>
                  <a:pt x="12" y="458"/>
                </a:lnTo>
                <a:lnTo>
                  <a:pt x="9" y="475"/>
                </a:lnTo>
                <a:lnTo>
                  <a:pt x="6" y="493"/>
                </a:lnTo>
                <a:lnTo>
                  <a:pt x="0" y="529"/>
                </a:lnTo>
                <a:lnTo>
                  <a:pt x="0" y="540"/>
                </a:lnTo>
                <a:lnTo>
                  <a:pt x="26" y="545"/>
                </a:lnTo>
                <a:lnTo>
                  <a:pt x="55" y="549"/>
                </a:lnTo>
                <a:lnTo>
                  <a:pt x="95" y="556"/>
                </a:lnTo>
                <a:lnTo>
                  <a:pt x="98" y="556"/>
                </a:lnTo>
                <a:lnTo>
                  <a:pt x="109" y="557"/>
                </a:lnTo>
                <a:lnTo>
                  <a:pt x="125" y="560"/>
                </a:lnTo>
                <a:lnTo>
                  <a:pt x="192" y="568"/>
                </a:lnTo>
                <a:lnTo>
                  <a:pt x="214" y="572"/>
                </a:lnTo>
                <a:lnTo>
                  <a:pt x="221" y="572"/>
                </a:lnTo>
                <a:lnTo>
                  <a:pt x="235" y="574"/>
                </a:lnTo>
                <a:lnTo>
                  <a:pt x="257" y="577"/>
                </a:lnTo>
                <a:lnTo>
                  <a:pt x="278" y="579"/>
                </a:lnTo>
                <a:lnTo>
                  <a:pt x="300" y="582"/>
                </a:lnTo>
                <a:lnTo>
                  <a:pt x="301" y="584"/>
                </a:lnTo>
                <a:lnTo>
                  <a:pt x="340" y="588"/>
                </a:lnTo>
                <a:lnTo>
                  <a:pt x="372" y="592"/>
                </a:lnTo>
                <a:lnTo>
                  <a:pt x="383" y="593"/>
                </a:lnTo>
                <a:lnTo>
                  <a:pt x="421" y="598"/>
                </a:lnTo>
                <a:lnTo>
                  <a:pt x="427" y="545"/>
                </a:lnTo>
                <a:lnTo>
                  <a:pt x="428" y="543"/>
                </a:lnTo>
                <a:lnTo>
                  <a:pt x="430" y="515"/>
                </a:lnTo>
                <a:lnTo>
                  <a:pt x="433" y="500"/>
                </a:lnTo>
                <a:lnTo>
                  <a:pt x="433" y="488"/>
                </a:lnTo>
                <a:lnTo>
                  <a:pt x="435" y="471"/>
                </a:lnTo>
                <a:lnTo>
                  <a:pt x="435" y="470"/>
                </a:lnTo>
                <a:lnTo>
                  <a:pt x="435" y="458"/>
                </a:lnTo>
                <a:lnTo>
                  <a:pt x="438" y="433"/>
                </a:lnTo>
                <a:lnTo>
                  <a:pt x="441" y="406"/>
                </a:lnTo>
                <a:lnTo>
                  <a:pt x="445" y="379"/>
                </a:lnTo>
                <a:lnTo>
                  <a:pt x="449" y="339"/>
                </a:lnTo>
                <a:lnTo>
                  <a:pt x="451" y="325"/>
                </a:lnTo>
                <a:lnTo>
                  <a:pt x="452" y="311"/>
                </a:lnTo>
                <a:lnTo>
                  <a:pt x="452" y="307"/>
                </a:lnTo>
                <a:lnTo>
                  <a:pt x="455" y="283"/>
                </a:lnTo>
                <a:lnTo>
                  <a:pt x="456" y="271"/>
                </a:lnTo>
                <a:lnTo>
                  <a:pt x="459" y="246"/>
                </a:lnTo>
                <a:lnTo>
                  <a:pt x="462" y="222"/>
                </a:lnTo>
                <a:lnTo>
                  <a:pt x="464" y="201"/>
                </a:lnTo>
                <a:lnTo>
                  <a:pt x="464" y="200"/>
                </a:lnTo>
                <a:lnTo>
                  <a:pt x="466" y="189"/>
                </a:lnTo>
                <a:lnTo>
                  <a:pt x="467" y="175"/>
                </a:lnTo>
                <a:lnTo>
                  <a:pt x="469" y="161"/>
                </a:lnTo>
                <a:lnTo>
                  <a:pt x="433" y="157"/>
                </a:lnTo>
                <a:lnTo>
                  <a:pt x="430" y="157"/>
                </a:lnTo>
                <a:lnTo>
                  <a:pt x="392" y="152"/>
                </a:lnTo>
                <a:lnTo>
                  <a:pt x="388" y="152"/>
                </a:lnTo>
                <a:lnTo>
                  <a:pt x="370" y="151"/>
                </a:lnTo>
                <a:lnTo>
                  <a:pt x="308" y="143"/>
                </a:lnTo>
                <a:lnTo>
                  <a:pt x="311" y="115"/>
                </a:lnTo>
                <a:lnTo>
                  <a:pt x="314" y="94"/>
                </a:lnTo>
                <a:lnTo>
                  <a:pt x="315" y="87"/>
                </a:lnTo>
                <a:lnTo>
                  <a:pt x="316" y="79"/>
                </a:lnTo>
                <a:lnTo>
                  <a:pt x="318" y="61"/>
                </a:lnTo>
                <a:lnTo>
                  <a:pt x="320" y="52"/>
                </a:lnTo>
                <a:lnTo>
                  <a:pt x="322" y="33"/>
                </a:lnTo>
                <a:lnTo>
                  <a:pt x="291" y="30"/>
                </a:lnTo>
                <a:lnTo>
                  <a:pt x="290" y="30"/>
                </a:lnTo>
                <a:lnTo>
                  <a:pt x="284" y="29"/>
                </a:lnTo>
                <a:lnTo>
                  <a:pt x="267" y="26"/>
                </a:lnTo>
                <a:lnTo>
                  <a:pt x="247" y="23"/>
                </a:lnTo>
                <a:lnTo>
                  <a:pt x="237" y="23"/>
                </a:lnTo>
                <a:lnTo>
                  <a:pt x="233" y="22"/>
                </a:lnTo>
                <a:lnTo>
                  <a:pt x="232" y="22"/>
                </a:lnTo>
                <a:lnTo>
                  <a:pt x="232" y="20"/>
                </a:lnTo>
                <a:lnTo>
                  <a:pt x="168" y="12"/>
                </a:lnTo>
                <a:lnTo>
                  <a:pt x="148" y="9"/>
                </a:lnTo>
                <a:lnTo>
                  <a:pt x="109" y="5"/>
                </a:lnTo>
                <a:lnTo>
                  <a:pt x="85" y="0"/>
                </a:lnTo>
                <a:lnTo>
                  <a:pt x="84" y="12"/>
                </a:lnTo>
                <a:lnTo>
                  <a:pt x="74" y="72"/>
                </a:lnTo>
                <a:lnTo>
                  <a:pt x="69" y="108"/>
                </a:lnTo>
                <a:lnTo>
                  <a:pt x="62" y="148"/>
                </a:lnTo>
                <a:lnTo>
                  <a:pt x="56" y="178"/>
                </a:lnTo>
                <a:lnTo>
                  <a:pt x="52" y="203"/>
                </a:lnTo>
                <a:lnTo>
                  <a:pt x="51" y="215"/>
                </a:lnTo>
                <a:lnTo>
                  <a:pt x="49" y="225"/>
                </a:lnTo>
                <a:lnTo>
                  <a:pt x="47" y="241"/>
                </a:lnTo>
                <a:lnTo>
                  <a:pt x="42" y="265"/>
                </a:lnTo>
                <a:lnTo>
                  <a:pt x="42" y="269"/>
                </a:lnTo>
                <a:lnTo>
                  <a:pt x="30" y="339"/>
                </a:lnTo>
                <a:lnTo>
                  <a:pt x="29" y="358"/>
                </a:lnTo>
                <a:lnTo>
                  <a:pt x="27" y="364"/>
                </a:lnTo>
                <a:lnTo>
                  <a:pt x="26" y="369"/>
                </a:lnTo>
                <a:lnTo>
                  <a:pt x="24" y="378"/>
                </a:lnTo>
                <a:lnTo>
                  <a:pt x="20" y="400"/>
                </a:lnTo>
                <a:lnTo>
                  <a:pt x="19" y="415"/>
                </a:lnTo>
              </a:path>
            </a:pathLst>
          </a:custGeom>
          <a:solidFill>
            <a:schemeClr val="accent3"/>
          </a:solidFill>
          <a:ln w="6350" cap="rnd">
            <a:solidFill>
              <a:schemeClr val="tx1"/>
            </a:solidFill>
            <a:round/>
            <a:headEnd/>
            <a:tailEnd/>
          </a:ln>
        </p:spPr>
        <p:txBody>
          <a:bodyPr/>
          <a:lstStyle/>
          <a:p>
            <a:pPr>
              <a:defRPr/>
            </a:pPr>
            <a:endParaRPr lang="en-US" dirty="0">
              <a:solidFill>
                <a:prstClr val="black"/>
              </a:solidFill>
            </a:endParaRPr>
          </a:p>
        </p:txBody>
      </p:sp>
      <p:grpSp>
        <p:nvGrpSpPr>
          <p:cNvPr id="101" name="Washington DC"/>
          <p:cNvGrpSpPr/>
          <p:nvPr/>
        </p:nvGrpSpPr>
        <p:grpSpPr>
          <a:xfrm>
            <a:off x="6831806" y="3048000"/>
            <a:ext cx="769144" cy="255588"/>
            <a:chOff x="6514510" y="3106513"/>
            <a:chExt cx="769144" cy="255588"/>
          </a:xfrm>
        </p:grpSpPr>
        <p:sp>
          <p:nvSpPr>
            <p:cNvPr id="102" name="Washington DC" descr="Washington D C," title="Washington DC"/>
            <p:cNvSpPr>
              <a:spLocks noChangeArrowheads="1"/>
            </p:cNvSpPr>
            <p:nvPr/>
          </p:nvSpPr>
          <p:spPr bwMode="auto">
            <a:xfrm>
              <a:off x="6950279" y="3106513"/>
              <a:ext cx="228600" cy="228600"/>
            </a:xfrm>
            <a:prstGeom prst="ellipse">
              <a:avLst/>
            </a:prstGeom>
            <a:solidFill>
              <a:schemeClr val="accent3"/>
            </a:solidFill>
            <a:ln w="6350" algn="ctr">
              <a:solidFill>
                <a:schemeClr val="tx1"/>
              </a:solidFill>
              <a:round/>
              <a:headEnd/>
              <a:tailEnd/>
            </a:ln>
          </p:spPr>
          <p:txBody>
            <a:bodyPr/>
            <a:lstStyle/>
            <a:p>
              <a:pPr algn="ctr" eaLnBrk="0" fontAlgn="auto" hangingPunct="0">
                <a:spcBef>
                  <a:spcPts val="0"/>
                </a:spcBef>
                <a:spcAft>
                  <a:spcPts val="0"/>
                </a:spcAft>
                <a:defRPr/>
              </a:pPr>
              <a:endParaRPr lang="en-US">
                <a:solidFill>
                  <a:prstClr val="black"/>
                </a:solidFill>
                <a:latin typeface="Calibri"/>
              </a:endParaRPr>
            </a:p>
          </p:txBody>
        </p:sp>
        <p:cxnSp>
          <p:nvCxnSpPr>
            <p:cNvPr id="103" name="Straight Connector 100 (no alt text)"/>
            <p:cNvCxnSpPr/>
            <p:nvPr/>
          </p:nvCxnSpPr>
          <p:spPr>
            <a:xfrm flipV="1">
              <a:off x="6514510" y="3234307"/>
              <a:ext cx="435769" cy="881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4" name="Picture 10 (no alt tex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479" y="3106513"/>
              <a:ext cx="384175" cy="25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31" name="Red Map Key-----------------------------------------" descr="The following states apparently disallow or restrict 3rd party solar purchase power agreements." title="Red Map Ke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80" y="5819775"/>
            <a:ext cx="520065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56" name="Georgia" descr="Georgia," title="Georgia"/>
          <p:cNvSpPr>
            <a:spLocks/>
          </p:cNvSpPr>
          <p:nvPr/>
        </p:nvSpPr>
        <p:spPr bwMode="auto">
          <a:xfrm>
            <a:off x="5842000" y="4010025"/>
            <a:ext cx="739775" cy="720725"/>
          </a:xfrm>
          <a:custGeom>
            <a:avLst/>
            <a:gdLst>
              <a:gd name="T0" fmla="*/ 2147483647 w 469"/>
              <a:gd name="T1" fmla="*/ 2147483647 h 489"/>
              <a:gd name="T2" fmla="*/ 2147483647 w 469"/>
              <a:gd name="T3" fmla="*/ 2147483647 h 489"/>
              <a:gd name="T4" fmla="*/ 2147483647 w 469"/>
              <a:gd name="T5" fmla="*/ 2147483647 h 489"/>
              <a:gd name="T6" fmla="*/ 2147483647 w 469"/>
              <a:gd name="T7" fmla="*/ 2147483647 h 489"/>
              <a:gd name="T8" fmla="*/ 2147483647 w 469"/>
              <a:gd name="T9" fmla="*/ 2147483647 h 489"/>
              <a:gd name="T10" fmla="*/ 2147483647 w 469"/>
              <a:gd name="T11" fmla="*/ 2147483647 h 489"/>
              <a:gd name="T12" fmla="*/ 2147483647 w 469"/>
              <a:gd name="T13" fmla="*/ 2147483647 h 489"/>
              <a:gd name="T14" fmla="*/ 2147483647 w 469"/>
              <a:gd name="T15" fmla="*/ 2147483647 h 489"/>
              <a:gd name="T16" fmla="*/ 2147483647 w 469"/>
              <a:gd name="T17" fmla="*/ 2147483647 h 489"/>
              <a:gd name="T18" fmla="*/ 2147483647 w 469"/>
              <a:gd name="T19" fmla="*/ 2147483647 h 489"/>
              <a:gd name="T20" fmla="*/ 2147483647 w 469"/>
              <a:gd name="T21" fmla="*/ 2147483647 h 489"/>
              <a:gd name="T22" fmla="*/ 2147483647 w 469"/>
              <a:gd name="T23" fmla="*/ 2147483647 h 489"/>
              <a:gd name="T24" fmla="*/ 2147483647 w 469"/>
              <a:gd name="T25" fmla="*/ 2147483647 h 489"/>
              <a:gd name="T26" fmla="*/ 2147483647 w 469"/>
              <a:gd name="T27" fmla="*/ 2147483647 h 489"/>
              <a:gd name="T28" fmla="*/ 2147483647 w 469"/>
              <a:gd name="T29" fmla="*/ 2147483647 h 489"/>
              <a:gd name="T30" fmla="*/ 2147483647 w 469"/>
              <a:gd name="T31" fmla="*/ 2147483647 h 489"/>
              <a:gd name="T32" fmla="*/ 2147483647 w 469"/>
              <a:gd name="T33" fmla="*/ 2147483647 h 489"/>
              <a:gd name="T34" fmla="*/ 2147483647 w 469"/>
              <a:gd name="T35" fmla="*/ 2147483647 h 489"/>
              <a:gd name="T36" fmla="*/ 2147483647 w 469"/>
              <a:gd name="T37" fmla="*/ 2147483647 h 489"/>
              <a:gd name="T38" fmla="*/ 2147483647 w 469"/>
              <a:gd name="T39" fmla="*/ 2147483647 h 489"/>
              <a:gd name="T40" fmla="*/ 2147483647 w 469"/>
              <a:gd name="T41" fmla="*/ 2147483647 h 489"/>
              <a:gd name="T42" fmla="*/ 2147483647 w 469"/>
              <a:gd name="T43" fmla="*/ 2147483647 h 489"/>
              <a:gd name="T44" fmla="*/ 2147483647 w 469"/>
              <a:gd name="T45" fmla="*/ 2147483647 h 489"/>
              <a:gd name="T46" fmla="*/ 2147483647 w 469"/>
              <a:gd name="T47" fmla="*/ 2147483647 h 489"/>
              <a:gd name="T48" fmla="*/ 2147483647 w 469"/>
              <a:gd name="T49" fmla="*/ 2147483647 h 489"/>
              <a:gd name="T50" fmla="*/ 2147483647 w 469"/>
              <a:gd name="T51" fmla="*/ 2147483647 h 489"/>
              <a:gd name="T52" fmla="*/ 2147483647 w 469"/>
              <a:gd name="T53" fmla="*/ 2147483647 h 489"/>
              <a:gd name="T54" fmla="*/ 2147483647 w 469"/>
              <a:gd name="T55" fmla="*/ 2147483647 h 489"/>
              <a:gd name="T56" fmla="*/ 2147483647 w 469"/>
              <a:gd name="T57" fmla="*/ 2147483647 h 489"/>
              <a:gd name="T58" fmla="*/ 2147483647 w 469"/>
              <a:gd name="T59" fmla="*/ 2147483647 h 489"/>
              <a:gd name="T60" fmla="*/ 2147483647 w 469"/>
              <a:gd name="T61" fmla="*/ 2147483647 h 489"/>
              <a:gd name="T62" fmla="*/ 2147483647 w 469"/>
              <a:gd name="T63" fmla="*/ 2147483647 h 489"/>
              <a:gd name="T64" fmla="*/ 2147483647 w 469"/>
              <a:gd name="T65" fmla="*/ 2147483647 h 489"/>
              <a:gd name="T66" fmla="*/ 2147483647 w 469"/>
              <a:gd name="T67" fmla="*/ 2147483647 h 489"/>
              <a:gd name="T68" fmla="*/ 2147483647 w 469"/>
              <a:gd name="T69" fmla="*/ 2147483647 h 489"/>
              <a:gd name="T70" fmla="*/ 2147483647 w 469"/>
              <a:gd name="T71" fmla="*/ 2147483647 h 489"/>
              <a:gd name="T72" fmla="*/ 2147483647 w 469"/>
              <a:gd name="T73" fmla="*/ 2147483647 h 489"/>
              <a:gd name="T74" fmla="*/ 2147483647 w 469"/>
              <a:gd name="T75" fmla="*/ 2147483647 h 489"/>
              <a:gd name="T76" fmla="*/ 2147483647 w 469"/>
              <a:gd name="T77" fmla="*/ 2147483647 h 489"/>
              <a:gd name="T78" fmla="*/ 2147483647 w 469"/>
              <a:gd name="T79" fmla="*/ 2147483647 h 489"/>
              <a:gd name="T80" fmla="*/ 2147483647 w 469"/>
              <a:gd name="T81" fmla="*/ 2147483647 h 489"/>
              <a:gd name="T82" fmla="*/ 2147483647 w 469"/>
              <a:gd name="T83" fmla="*/ 2147483647 h 489"/>
              <a:gd name="T84" fmla="*/ 2147483647 w 469"/>
              <a:gd name="T85" fmla="*/ 2147483647 h 489"/>
              <a:gd name="T86" fmla="*/ 2147483647 w 469"/>
              <a:gd name="T87" fmla="*/ 2147483647 h 489"/>
              <a:gd name="T88" fmla="*/ 2147483647 w 469"/>
              <a:gd name="T89" fmla="*/ 2147483647 h 489"/>
              <a:gd name="T90" fmla="*/ 2147483647 w 469"/>
              <a:gd name="T91" fmla="*/ 2147483647 h 489"/>
              <a:gd name="T92" fmla="*/ 2147483647 w 469"/>
              <a:gd name="T93" fmla="*/ 2147483647 h 489"/>
              <a:gd name="T94" fmla="*/ 2147483647 w 469"/>
              <a:gd name="T95" fmla="*/ 2147483647 h 489"/>
              <a:gd name="T96" fmla="*/ 2147483647 w 469"/>
              <a:gd name="T97" fmla="*/ 2147483647 h 489"/>
              <a:gd name="T98" fmla="*/ 2147483647 w 469"/>
              <a:gd name="T99" fmla="*/ 2147483647 h 489"/>
              <a:gd name="T100" fmla="*/ 2147483647 w 469"/>
              <a:gd name="T101" fmla="*/ 2147483647 h 489"/>
              <a:gd name="T102" fmla="*/ 2147483647 w 469"/>
              <a:gd name="T103" fmla="*/ 2147483647 h 489"/>
              <a:gd name="T104" fmla="*/ 2147483647 w 469"/>
              <a:gd name="T105" fmla="*/ 2147483647 h 489"/>
              <a:gd name="T106" fmla="*/ 2147483647 w 469"/>
              <a:gd name="T107" fmla="*/ 2147483647 h 489"/>
              <a:gd name="T108" fmla="*/ 2147483647 w 469"/>
              <a:gd name="T109" fmla="*/ 2147483647 h 489"/>
              <a:gd name="T110" fmla="*/ 2147483647 w 469"/>
              <a:gd name="T111" fmla="*/ 2147483647 h 48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69"/>
              <a:gd name="T169" fmla="*/ 0 h 489"/>
              <a:gd name="T170" fmla="*/ 469 w 469"/>
              <a:gd name="T171" fmla="*/ 489 h 48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69" h="489">
                <a:moveTo>
                  <a:pt x="69" y="22"/>
                </a:moveTo>
                <a:lnTo>
                  <a:pt x="72" y="22"/>
                </a:lnTo>
                <a:lnTo>
                  <a:pt x="74" y="22"/>
                </a:lnTo>
                <a:lnTo>
                  <a:pt x="77" y="20"/>
                </a:lnTo>
                <a:lnTo>
                  <a:pt x="85" y="20"/>
                </a:lnTo>
                <a:lnTo>
                  <a:pt x="98" y="19"/>
                </a:lnTo>
                <a:lnTo>
                  <a:pt x="108" y="18"/>
                </a:lnTo>
                <a:lnTo>
                  <a:pt x="112" y="16"/>
                </a:lnTo>
                <a:lnTo>
                  <a:pt x="117" y="16"/>
                </a:lnTo>
                <a:lnTo>
                  <a:pt x="128" y="13"/>
                </a:lnTo>
                <a:lnTo>
                  <a:pt x="138" y="13"/>
                </a:lnTo>
                <a:lnTo>
                  <a:pt x="144" y="12"/>
                </a:lnTo>
                <a:lnTo>
                  <a:pt x="145" y="12"/>
                </a:lnTo>
                <a:lnTo>
                  <a:pt x="171" y="9"/>
                </a:lnTo>
                <a:lnTo>
                  <a:pt x="171" y="8"/>
                </a:lnTo>
                <a:lnTo>
                  <a:pt x="178" y="6"/>
                </a:lnTo>
                <a:lnTo>
                  <a:pt x="182" y="6"/>
                </a:lnTo>
                <a:lnTo>
                  <a:pt x="184" y="6"/>
                </a:lnTo>
                <a:lnTo>
                  <a:pt x="198" y="4"/>
                </a:lnTo>
                <a:lnTo>
                  <a:pt x="210" y="1"/>
                </a:lnTo>
                <a:lnTo>
                  <a:pt x="217" y="0"/>
                </a:lnTo>
                <a:lnTo>
                  <a:pt x="216" y="8"/>
                </a:lnTo>
                <a:lnTo>
                  <a:pt x="206" y="18"/>
                </a:lnTo>
                <a:lnTo>
                  <a:pt x="200" y="34"/>
                </a:lnTo>
                <a:lnTo>
                  <a:pt x="202" y="37"/>
                </a:lnTo>
                <a:lnTo>
                  <a:pt x="210" y="42"/>
                </a:lnTo>
                <a:lnTo>
                  <a:pt x="221" y="48"/>
                </a:lnTo>
                <a:lnTo>
                  <a:pt x="224" y="51"/>
                </a:lnTo>
                <a:lnTo>
                  <a:pt x="229" y="54"/>
                </a:lnTo>
                <a:lnTo>
                  <a:pt x="231" y="55"/>
                </a:lnTo>
                <a:lnTo>
                  <a:pt x="234" y="56"/>
                </a:lnTo>
                <a:lnTo>
                  <a:pt x="235" y="55"/>
                </a:lnTo>
                <a:lnTo>
                  <a:pt x="246" y="55"/>
                </a:lnTo>
                <a:lnTo>
                  <a:pt x="250" y="65"/>
                </a:lnTo>
                <a:lnTo>
                  <a:pt x="257" y="73"/>
                </a:lnTo>
                <a:lnTo>
                  <a:pt x="260" y="74"/>
                </a:lnTo>
                <a:lnTo>
                  <a:pt x="260" y="77"/>
                </a:lnTo>
                <a:lnTo>
                  <a:pt x="261" y="81"/>
                </a:lnTo>
                <a:lnTo>
                  <a:pt x="268" y="90"/>
                </a:lnTo>
                <a:lnTo>
                  <a:pt x="274" y="95"/>
                </a:lnTo>
                <a:lnTo>
                  <a:pt x="276" y="101"/>
                </a:lnTo>
                <a:lnTo>
                  <a:pt x="278" y="101"/>
                </a:lnTo>
                <a:lnTo>
                  <a:pt x="281" y="106"/>
                </a:lnTo>
                <a:lnTo>
                  <a:pt x="299" y="116"/>
                </a:lnTo>
                <a:lnTo>
                  <a:pt x="311" y="123"/>
                </a:lnTo>
                <a:lnTo>
                  <a:pt x="315" y="130"/>
                </a:lnTo>
                <a:lnTo>
                  <a:pt x="319" y="137"/>
                </a:lnTo>
                <a:lnTo>
                  <a:pt x="325" y="140"/>
                </a:lnTo>
                <a:lnTo>
                  <a:pt x="326" y="140"/>
                </a:lnTo>
                <a:lnTo>
                  <a:pt x="333" y="142"/>
                </a:lnTo>
                <a:lnTo>
                  <a:pt x="333" y="144"/>
                </a:lnTo>
                <a:lnTo>
                  <a:pt x="335" y="144"/>
                </a:lnTo>
                <a:lnTo>
                  <a:pt x="346" y="160"/>
                </a:lnTo>
                <a:lnTo>
                  <a:pt x="353" y="166"/>
                </a:lnTo>
                <a:lnTo>
                  <a:pt x="355" y="173"/>
                </a:lnTo>
                <a:lnTo>
                  <a:pt x="365" y="177"/>
                </a:lnTo>
                <a:lnTo>
                  <a:pt x="366" y="181"/>
                </a:lnTo>
                <a:lnTo>
                  <a:pt x="369" y="184"/>
                </a:lnTo>
                <a:lnTo>
                  <a:pt x="379" y="187"/>
                </a:lnTo>
                <a:lnTo>
                  <a:pt x="386" y="191"/>
                </a:lnTo>
                <a:lnTo>
                  <a:pt x="391" y="194"/>
                </a:lnTo>
                <a:lnTo>
                  <a:pt x="391" y="202"/>
                </a:lnTo>
                <a:lnTo>
                  <a:pt x="404" y="220"/>
                </a:lnTo>
                <a:lnTo>
                  <a:pt x="405" y="234"/>
                </a:lnTo>
                <a:lnTo>
                  <a:pt x="408" y="237"/>
                </a:lnTo>
                <a:lnTo>
                  <a:pt x="409" y="237"/>
                </a:lnTo>
                <a:lnTo>
                  <a:pt x="418" y="238"/>
                </a:lnTo>
                <a:lnTo>
                  <a:pt x="436" y="263"/>
                </a:lnTo>
                <a:lnTo>
                  <a:pt x="436" y="270"/>
                </a:lnTo>
                <a:lnTo>
                  <a:pt x="436" y="273"/>
                </a:lnTo>
                <a:lnTo>
                  <a:pt x="441" y="284"/>
                </a:lnTo>
                <a:lnTo>
                  <a:pt x="451" y="284"/>
                </a:lnTo>
                <a:lnTo>
                  <a:pt x="462" y="288"/>
                </a:lnTo>
                <a:lnTo>
                  <a:pt x="465" y="288"/>
                </a:lnTo>
                <a:lnTo>
                  <a:pt x="468" y="293"/>
                </a:lnTo>
                <a:lnTo>
                  <a:pt x="455" y="310"/>
                </a:lnTo>
                <a:lnTo>
                  <a:pt x="450" y="310"/>
                </a:lnTo>
                <a:lnTo>
                  <a:pt x="452" y="314"/>
                </a:lnTo>
                <a:lnTo>
                  <a:pt x="447" y="327"/>
                </a:lnTo>
                <a:lnTo>
                  <a:pt x="444" y="327"/>
                </a:lnTo>
                <a:lnTo>
                  <a:pt x="443" y="327"/>
                </a:lnTo>
                <a:lnTo>
                  <a:pt x="441" y="328"/>
                </a:lnTo>
                <a:lnTo>
                  <a:pt x="445" y="329"/>
                </a:lnTo>
                <a:lnTo>
                  <a:pt x="448" y="338"/>
                </a:lnTo>
                <a:lnTo>
                  <a:pt x="445" y="345"/>
                </a:lnTo>
                <a:lnTo>
                  <a:pt x="443" y="343"/>
                </a:lnTo>
                <a:lnTo>
                  <a:pt x="438" y="347"/>
                </a:lnTo>
                <a:lnTo>
                  <a:pt x="438" y="350"/>
                </a:lnTo>
                <a:lnTo>
                  <a:pt x="445" y="349"/>
                </a:lnTo>
                <a:lnTo>
                  <a:pt x="440" y="366"/>
                </a:lnTo>
                <a:lnTo>
                  <a:pt x="438" y="367"/>
                </a:lnTo>
                <a:lnTo>
                  <a:pt x="441" y="375"/>
                </a:lnTo>
                <a:lnTo>
                  <a:pt x="443" y="378"/>
                </a:lnTo>
                <a:lnTo>
                  <a:pt x="434" y="392"/>
                </a:lnTo>
                <a:lnTo>
                  <a:pt x="429" y="396"/>
                </a:lnTo>
                <a:lnTo>
                  <a:pt x="432" y="395"/>
                </a:lnTo>
                <a:lnTo>
                  <a:pt x="432" y="407"/>
                </a:lnTo>
                <a:lnTo>
                  <a:pt x="429" y="408"/>
                </a:lnTo>
                <a:lnTo>
                  <a:pt x="434" y="411"/>
                </a:lnTo>
                <a:lnTo>
                  <a:pt x="436" y="440"/>
                </a:lnTo>
                <a:lnTo>
                  <a:pt x="409" y="440"/>
                </a:lnTo>
                <a:lnTo>
                  <a:pt x="396" y="438"/>
                </a:lnTo>
                <a:lnTo>
                  <a:pt x="393" y="435"/>
                </a:lnTo>
                <a:lnTo>
                  <a:pt x="382" y="445"/>
                </a:lnTo>
                <a:lnTo>
                  <a:pt x="389" y="471"/>
                </a:lnTo>
                <a:lnTo>
                  <a:pt x="387" y="486"/>
                </a:lnTo>
                <a:lnTo>
                  <a:pt x="375" y="488"/>
                </a:lnTo>
                <a:lnTo>
                  <a:pt x="369" y="474"/>
                </a:lnTo>
                <a:lnTo>
                  <a:pt x="369" y="467"/>
                </a:lnTo>
                <a:lnTo>
                  <a:pt x="365" y="467"/>
                </a:lnTo>
                <a:lnTo>
                  <a:pt x="354" y="468"/>
                </a:lnTo>
                <a:lnTo>
                  <a:pt x="350" y="468"/>
                </a:lnTo>
                <a:lnTo>
                  <a:pt x="346" y="468"/>
                </a:lnTo>
                <a:lnTo>
                  <a:pt x="343" y="468"/>
                </a:lnTo>
                <a:lnTo>
                  <a:pt x="335" y="469"/>
                </a:lnTo>
                <a:lnTo>
                  <a:pt x="326" y="471"/>
                </a:lnTo>
                <a:lnTo>
                  <a:pt x="325" y="471"/>
                </a:lnTo>
                <a:lnTo>
                  <a:pt x="319" y="471"/>
                </a:lnTo>
                <a:lnTo>
                  <a:pt x="307" y="471"/>
                </a:lnTo>
                <a:lnTo>
                  <a:pt x="283" y="472"/>
                </a:lnTo>
                <a:lnTo>
                  <a:pt x="278" y="474"/>
                </a:lnTo>
                <a:lnTo>
                  <a:pt x="274" y="474"/>
                </a:lnTo>
                <a:lnTo>
                  <a:pt x="267" y="475"/>
                </a:lnTo>
                <a:lnTo>
                  <a:pt x="264" y="475"/>
                </a:lnTo>
                <a:lnTo>
                  <a:pt x="263" y="475"/>
                </a:lnTo>
                <a:lnTo>
                  <a:pt x="260" y="475"/>
                </a:lnTo>
                <a:lnTo>
                  <a:pt x="250" y="475"/>
                </a:lnTo>
                <a:lnTo>
                  <a:pt x="240" y="476"/>
                </a:lnTo>
                <a:lnTo>
                  <a:pt x="236" y="478"/>
                </a:lnTo>
                <a:lnTo>
                  <a:pt x="234" y="478"/>
                </a:lnTo>
                <a:lnTo>
                  <a:pt x="228" y="478"/>
                </a:lnTo>
                <a:lnTo>
                  <a:pt x="216" y="478"/>
                </a:lnTo>
                <a:lnTo>
                  <a:pt x="210" y="479"/>
                </a:lnTo>
                <a:lnTo>
                  <a:pt x="203" y="481"/>
                </a:lnTo>
                <a:lnTo>
                  <a:pt x="199" y="481"/>
                </a:lnTo>
                <a:lnTo>
                  <a:pt x="196" y="481"/>
                </a:lnTo>
                <a:lnTo>
                  <a:pt x="186" y="481"/>
                </a:lnTo>
                <a:lnTo>
                  <a:pt x="181" y="482"/>
                </a:lnTo>
                <a:lnTo>
                  <a:pt x="178" y="482"/>
                </a:lnTo>
                <a:lnTo>
                  <a:pt x="175" y="482"/>
                </a:lnTo>
                <a:lnTo>
                  <a:pt x="170" y="482"/>
                </a:lnTo>
                <a:lnTo>
                  <a:pt x="160" y="483"/>
                </a:lnTo>
                <a:lnTo>
                  <a:pt x="145" y="485"/>
                </a:lnTo>
                <a:lnTo>
                  <a:pt x="124" y="486"/>
                </a:lnTo>
                <a:lnTo>
                  <a:pt x="124" y="485"/>
                </a:lnTo>
                <a:lnTo>
                  <a:pt x="109" y="458"/>
                </a:lnTo>
                <a:lnTo>
                  <a:pt x="108" y="456"/>
                </a:lnTo>
                <a:lnTo>
                  <a:pt x="108" y="454"/>
                </a:lnTo>
                <a:lnTo>
                  <a:pt x="105" y="449"/>
                </a:lnTo>
                <a:lnTo>
                  <a:pt x="102" y="443"/>
                </a:lnTo>
                <a:lnTo>
                  <a:pt x="95" y="431"/>
                </a:lnTo>
                <a:lnTo>
                  <a:pt x="95" y="424"/>
                </a:lnTo>
                <a:lnTo>
                  <a:pt x="95" y="417"/>
                </a:lnTo>
                <a:lnTo>
                  <a:pt x="96" y="403"/>
                </a:lnTo>
                <a:lnTo>
                  <a:pt x="96" y="402"/>
                </a:lnTo>
                <a:lnTo>
                  <a:pt x="94" y="389"/>
                </a:lnTo>
                <a:lnTo>
                  <a:pt x="87" y="384"/>
                </a:lnTo>
                <a:lnTo>
                  <a:pt x="85" y="375"/>
                </a:lnTo>
                <a:lnTo>
                  <a:pt x="85" y="374"/>
                </a:lnTo>
                <a:lnTo>
                  <a:pt x="84" y="374"/>
                </a:lnTo>
                <a:lnTo>
                  <a:pt x="84" y="364"/>
                </a:lnTo>
                <a:lnTo>
                  <a:pt x="84" y="361"/>
                </a:lnTo>
                <a:lnTo>
                  <a:pt x="88" y="350"/>
                </a:lnTo>
                <a:lnTo>
                  <a:pt x="88" y="349"/>
                </a:lnTo>
                <a:lnTo>
                  <a:pt x="88" y="342"/>
                </a:lnTo>
                <a:lnTo>
                  <a:pt x="87" y="335"/>
                </a:lnTo>
                <a:lnTo>
                  <a:pt x="92" y="328"/>
                </a:lnTo>
                <a:lnTo>
                  <a:pt x="98" y="323"/>
                </a:lnTo>
                <a:lnTo>
                  <a:pt x="99" y="320"/>
                </a:lnTo>
                <a:lnTo>
                  <a:pt x="90" y="313"/>
                </a:lnTo>
                <a:lnTo>
                  <a:pt x="91" y="307"/>
                </a:lnTo>
                <a:lnTo>
                  <a:pt x="88" y="293"/>
                </a:lnTo>
                <a:lnTo>
                  <a:pt x="87" y="293"/>
                </a:lnTo>
                <a:lnTo>
                  <a:pt x="78" y="284"/>
                </a:lnTo>
                <a:lnTo>
                  <a:pt x="76" y="281"/>
                </a:lnTo>
                <a:lnTo>
                  <a:pt x="73" y="270"/>
                </a:lnTo>
                <a:lnTo>
                  <a:pt x="72" y="270"/>
                </a:lnTo>
                <a:lnTo>
                  <a:pt x="72" y="268"/>
                </a:lnTo>
                <a:lnTo>
                  <a:pt x="72" y="266"/>
                </a:lnTo>
                <a:lnTo>
                  <a:pt x="66" y="256"/>
                </a:lnTo>
                <a:lnTo>
                  <a:pt x="63" y="246"/>
                </a:lnTo>
                <a:lnTo>
                  <a:pt x="62" y="244"/>
                </a:lnTo>
                <a:lnTo>
                  <a:pt x="58" y="231"/>
                </a:lnTo>
                <a:lnTo>
                  <a:pt x="58" y="230"/>
                </a:lnTo>
                <a:lnTo>
                  <a:pt x="58" y="228"/>
                </a:lnTo>
                <a:lnTo>
                  <a:pt x="55" y="220"/>
                </a:lnTo>
                <a:lnTo>
                  <a:pt x="51" y="203"/>
                </a:lnTo>
                <a:lnTo>
                  <a:pt x="48" y="196"/>
                </a:lnTo>
                <a:lnTo>
                  <a:pt x="47" y="191"/>
                </a:lnTo>
                <a:lnTo>
                  <a:pt x="45" y="189"/>
                </a:lnTo>
                <a:lnTo>
                  <a:pt x="42" y="176"/>
                </a:lnTo>
                <a:lnTo>
                  <a:pt x="41" y="173"/>
                </a:lnTo>
                <a:lnTo>
                  <a:pt x="36" y="153"/>
                </a:lnTo>
                <a:lnTo>
                  <a:pt x="36" y="151"/>
                </a:lnTo>
                <a:lnTo>
                  <a:pt x="34" y="146"/>
                </a:lnTo>
                <a:lnTo>
                  <a:pt x="31" y="140"/>
                </a:lnTo>
                <a:lnTo>
                  <a:pt x="31" y="137"/>
                </a:lnTo>
                <a:lnTo>
                  <a:pt x="30" y="133"/>
                </a:lnTo>
                <a:lnTo>
                  <a:pt x="29" y="127"/>
                </a:lnTo>
                <a:lnTo>
                  <a:pt x="26" y="119"/>
                </a:lnTo>
                <a:lnTo>
                  <a:pt x="24" y="112"/>
                </a:lnTo>
                <a:lnTo>
                  <a:pt x="22" y="106"/>
                </a:lnTo>
                <a:lnTo>
                  <a:pt x="19" y="94"/>
                </a:lnTo>
                <a:lnTo>
                  <a:pt x="16" y="87"/>
                </a:lnTo>
                <a:lnTo>
                  <a:pt x="15" y="80"/>
                </a:lnTo>
                <a:lnTo>
                  <a:pt x="12" y="73"/>
                </a:lnTo>
                <a:lnTo>
                  <a:pt x="11" y="70"/>
                </a:lnTo>
                <a:lnTo>
                  <a:pt x="8" y="56"/>
                </a:lnTo>
                <a:lnTo>
                  <a:pt x="5" y="48"/>
                </a:lnTo>
                <a:lnTo>
                  <a:pt x="4" y="44"/>
                </a:lnTo>
                <a:lnTo>
                  <a:pt x="2" y="42"/>
                </a:lnTo>
                <a:lnTo>
                  <a:pt x="0" y="31"/>
                </a:lnTo>
                <a:lnTo>
                  <a:pt x="9" y="30"/>
                </a:lnTo>
                <a:lnTo>
                  <a:pt x="12" y="30"/>
                </a:lnTo>
                <a:lnTo>
                  <a:pt x="20" y="29"/>
                </a:lnTo>
                <a:lnTo>
                  <a:pt x="22" y="29"/>
                </a:lnTo>
                <a:lnTo>
                  <a:pt x="26" y="27"/>
                </a:lnTo>
                <a:lnTo>
                  <a:pt x="29" y="27"/>
                </a:lnTo>
                <a:lnTo>
                  <a:pt x="31" y="27"/>
                </a:lnTo>
                <a:lnTo>
                  <a:pt x="55" y="24"/>
                </a:lnTo>
                <a:lnTo>
                  <a:pt x="59" y="23"/>
                </a:lnTo>
                <a:lnTo>
                  <a:pt x="66" y="23"/>
                </a:lnTo>
                <a:lnTo>
                  <a:pt x="69" y="22"/>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grpSp>
        <p:nvGrpSpPr>
          <p:cNvPr id="9" name="Florida" descr="Florida" title="Florida"/>
          <p:cNvGrpSpPr/>
          <p:nvPr/>
        </p:nvGrpSpPr>
        <p:grpSpPr>
          <a:xfrm>
            <a:off x="5638800" y="4651375"/>
            <a:ext cx="1235075" cy="987425"/>
            <a:chOff x="5638800" y="4651375"/>
            <a:chExt cx="1235075" cy="987425"/>
          </a:xfrm>
        </p:grpSpPr>
        <p:sp>
          <p:nvSpPr>
            <p:cNvPr id="4152" name="Florida" descr="Florida," title="Florida"/>
            <p:cNvSpPr>
              <a:spLocks/>
            </p:cNvSpPr>
            <p:nvPr/>
          </p:nvSpPr>
          <p:spPr bwMode="auto">
            <a:xfrm>
              <a:off x="5638800" y="4651375"/>
              <a:ext cx="1235075" cy="903288"/>
            </a:xfrm>
            <a:custGeom>
              <a:avLst/>
              <a:gdLst>
                <a:gd name="T0" fmla="*/ 2147483647 w 783"/>
                <a:gd name="T1" fmla="*/ 2147483647 h 614"/>
                <a:gd name="T2" fmla="*/ 2147483647 w 783"/>
                <a:gd name="T3" fmla="*/ 2147483647 h 614"/>
                <a:gd name="T4" fmla="*/ 2147483647 w 783"/>
                <a:gd name="T5" fmla="*/ 2147483647 h 614"/>
                <a:gd name="T6" fmla="*/ 2147483647 w 783"/>
                <a:gd name="T7" fmla="*/ 2147483647 h 614"/>
                <a:gd name="T8" fmla="*/ 2147483647 w 783"/>
                <a:gd name="T9" fmla="*/ 2147483647 h 614"/>
                <a:gd name="T10" fmla="*/ 2147483647 w 783"/>
                <a:gd name="T11" fmla="*/ 2147483647 h 614"/>
                <a:gd name="T12" fmla="*/ 2147483647 w 783"/>
                <a:gd name="T13" fmla="*/ 2147483647 h 614"/>
                <a:gd name="T14" fmla="*/ 2147483647 w 783"/>
                <a:gd name="T15" fmla="*/ 2147483647 h 614"/>
                <a:gd name="T16" fmla="*/ 2147483647 w 783"/>
                <a:gd name="T17" fmla="*/ 2147483647 h 614"/>
                <a:gd name="T18" fmla="*/ 2147483647 w 783"/>
                <a:gd name="T19" fmla="*/ 2147483647 h 614"/>
                <a:gd name="T20" fmla="*/ 2147483647 w 783"/>
                <a:gd name="T21" fmla="*/ 2147483647 h 614"/>
                <a:gd name="T22" fmla="*/ 2147483647 w 783"/>
                <a:gd name="T23" fmla="*/ 2147483647 h 614"/>
                <a:gd name="T24" fmla="*/ 2147483647 w 783"/>
                <a:gd name="T25" fmla="*/ 2147483647 h 614"/>
                <a:gd name="T26" fmla="*/ 2147483647 w 783"/>
                <a:gd name="T27" fmla="*/ 2147483647 h 614"/>
                <a:gd name="T28" fmla="*/ 2147483647 w 783"/>
                <a:gd name="T29" fmla="*/ 2147483647 h 614"/>
                <a:gd name="T30" fmla="*/ 2147483647 w 783"/>
                <a:gd name="T31" fmla="*/ 2147483647 h 614"/>
                <a:gd name="T32" fmla="*/ 2147483647 w 783"/>
                <a:gd name="T33" fmla="*/ 2147483647 h 614"/>
                <a:gd name="T34" fmla="*/ 2147483647 w 783"/>
                <a:gd name="T35" fmla="*/ 2147483647 h 614"/>
                <a:gd name="T36" fmla="*/ 2147483647 w 783"/>
                <a:gd name="T37" fmla="*/ 2147483647 h 614"/>
                <a:gd name="T38" fmla="*/ 2147483647 w 783"/>
                <a:gd name="T39" fmla="*/ 2147483647 h 614"/>
                <a:gd name="T40" fmla="*/ 2147483647 w 783"/>
                <a:gd name="T41" fmla="*/ 2147483647 h 614"/>
                <a:gd name="T42" fmla="*/ 2147483647 w 783"/>
                <a:gd name="T43" fmla="*/ 2147483647 h 614"/>
                <a:gd name="T44" fmla="*/ 2147483647 w 783"/>
                <a:gd name="T45" fmla="*/ 2147483647 h 614"/>
                <a:gd name="T46" fmla="*/ 2147483647 w 783"/>
                <a:gd name="T47" fmla="*/ 2147483647 h 614"/>
                <a:gd name="T48" fmla="*/ 2147483647 w 783"/>
                <a:gd name="T49" fmla="*/ 2147483647 h 614"/>
                <a:gd name="T50" fmla="*/ 2147483647 w 783"/>
                <a:gd name="T51" fmla="*/ 2147483647 h 614"/>
                <a:gd name="T52" fmla="*/ 2147483647 w 783"/>
                <a:gd name="T53" fmla="*/ 2147483647 h 614"/>
                <a:gd name="T54" fmla="*/ 2147483647 w 783"/>
                <a:gd name="T55" fmla="*/ 2147483647 h 614"/>
                <a:gd name="T56" fmla="*/ 2147483647 w 783"/>
                <a:gd name="T57" fmla="*/ 2147483647 h 614"/>
                <a:gd name="T58" fmla="*/ 2147483647 w 783"/>
                <a:gd name="T59" fmla="*/ 2147483647 h 614"/>
                <a:gd name="T60" fmla="*/ 2147483647 w 783"/>
                <a:gd name="T61" fmla="*/ 2147483647 h 614"/>
                <a:gd name="T62" fmla="*/ 2147483647 w 783"/>
                <a:gd name="T63" fmla="*/ 2147483647 h 614"/>
                <a:gd name="T64" fmla="*/ 2147483647 w 783"/>
                <a:gd name="T65" fmla="*/ 2147483647 h 614"/>
                <a:gd name="T66" fmla="*/ 2147483647 w 783"/>
                <a:gd name="T67" fmla="*/ 2147483647 h 614"/>
                <a:gd name="T68" fmla="*/ 2147483647 w 783"/>
                <a:gd name="T69" fmla="*/ 2147483647 h 614"/>
                <a:gd name="T70" fmla="*/ 2147483647 w 783"/>
                <a:gd name="T71" fmla="*/ 2147483647 h 614"/>
                <a:gd name="T72" fmla="*/ 2147483647 w 783"/>
                <a:gd name="T73" fmla="*/ 2147483647 h 614"/>
                <a:gd name="T74" fmla="*/ 2147483647 w 783"/>
                <a:gd name="T75" fmla="*/ 2147483647 h 614"/>
                <a:gd name="T76" fmla="*/ 2147483647 w 783"/>
                <a:gd name="T77" fmla="*/ 2147483647 h 614"/>
                <a:gd name="T78" fmla="*/ 2147483647 w 783"/>
                <a:gd name="T79" fmla="*/ 2147483647 h 614"/>
                <a:gd name="T80" fmla="*/ 2147483647 w 783"/>
                <a:gd name="T81" fmla="*/ 2147483647 h 614"/>
                <a:gd name="T82" fmla="*/ 2147483647 w 783"/>
                <a:gd name="T83" fmla="*/ 2147483647 h 614"/>
                <a:gd name="T84" fmla="*/ 2147483647 w 783"/>
                <a:gd name="T85" fmla="*/ 2147483647 h 614"/>
                <a:gd name="T86" fmla="*/ 2147483647 w 783"/>
                <a:gd name="T87" fmla="*/ 2147483647 h 614"/>
                <a:gd name="T88" fmla="*/ 2147483647 w 783"/>
                <a:gd name="T89" fmla="*/ 2147483647 h 614"/>
                <a:gd name="T90" fmla="*/ 2147483647 w 783"/>
                <a:gd name="T91" fmla="*/ 2147483647 h 614"/>
                <a:gd name="T92" fmla="*/ 2147483647 w 783"/>
                <a:gd name="T93" fmla="*/ 2147483647 h 614"/>
                <a:gd name="T94" fmla="*/ 2147483647 w 783"/>
                <a:gd name="T95" fmla="*/ 2147483647 h 614"/>
                <a:gd name="T96" fmla="*/ 2147483647 w 783"/>
                <a:gd name="T97" fmla="*/ 2147483647 h 614"/>
                <a:gd name="T98" fmla="*/ 2147483647 w 783"/>
                <a:gd name="T99" fmla="*/ 2147483647 h 614"/>
                <a:gd name="T100" fmla="*/ 2147483647 w 783"/>
                <a:gd name="T101" fmla="*/ 2147483647 h 614"/>
                <a:gd name="T102" fmla="*/ 2147483647 w 783"/>
                <a:gd name="T103" fmla="*/ 2147483647 h 614"/>
                <a:gd name="T104" fmla="*/ 0 w 783"/>
                <a:gd name="T105" fmla="*/ 2147483647 h 614"/>
                <a:gd name="T106" fmla="*/ 2147483647 w 783"/>
                <a:gd name="T107" fmla="*/ 2147483647 h 614"/>
                <a:gd name="T108" fmla="*/ 2147483647 w 783"/>
                <a:gd name="T109" fmla="*/ 2147483647 h 614"/>
                <a:gd name="T110" fmla="*/ 2147483647 w 783"/>
                <a:gd name="T111" fmla="*/ 2147483647 h 6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83"/>
                <a:gd name="T169" fmla="*/ 0 h 614"/>
                <a:gd name="T170" fmla="*/ 783 w 783"/>
                <a:gd name="T171" fmla="*/ 614 h 6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83" h="614">
                  <a:moveTo>
                    <a:pt x="156" y="110"/>
                  </a:moveTo>
                  <a:lnTo>
                    <a:pt x="193" y="127"/>
                  </a:lnTo>
                  <a:lnTo>
                    <a:pt x="205" y="138"/>
                  </a:lnTo>
                  <a:lnTo>
                    <a:pt x="218" y="142"/>
                  </a:lnTo>
                  <a:lnTo>
                    <a:pt x="220" y="166"/>
                  </a:lnTo>
                  <a:lnTo>
                    <a:pt x="218" y="147"/>
                  </a:lnTo>
                  <a:lnTo>
                    <a:pt x="222" y="167"/>
                  </a:lnTo>
                  <a:lnTo>
                    <a:pt x="236" y="166"/>
                  </a:lnTo>
                  <a:lnTo>
                    <a:pt x="245" y="170"/>
                  </a:lnTo>
                  <a:lnTo>
                    <a:pt x="244" y="160"/>
                  </a:lnTo>
                  <a:lnTo>
                    <a:pt x="256" y="160"/>
                  </a:lnTo>
                  <a:lnTo>
                    <a:pt x="265" y="152"/>
                  </a:lnTo>
                  <a:lnTo>
                    <a:pt x="263" y="156"/>
                  </a:lnTo>
                  <a:lnTo>
                    <a:pt x="300" y="133"/>
                  </a:lnTo>
                  <a:lnTo>
                    <a:pt x="311" y="133"/>
                  </a:lnTo>
                  <a:lnTo>
                    <a:pt x="312" y="124"/>
                  </a:lnTo>
                  <a:lnTo>
                    <a:pt x="311" y="122"/>
                  </a:lnTo>
                  <a:lnTo>
                    <a:pt x="320" y="110"/>
                  </a:lnTo>
                  <a:lnTo>
                    <a:pt x="336" y="108"/>
                  </a:lnTo>
                  <a:lnTo>
                    <a:pt x="343" y="108"/>
                  </a:lnTo>
                  <a:lnTo>
                    <a:pt x="344" y="108"/>
                  </a:lnTo>
                  <a:lnTo>
                    <a:pt x="380" y="126"/>
                  </a:lnTo>
                  <a:lnTo>
                    <a:pt x="386" y="137"/>
                  </a:lnTo>
                  <a:lnTo>
                    <a:pt x="402" y="145"/>
                  </a:lnTo>
                  <a:lnTo>
                    <a:pt x="409" y="163"/>
                  </a:lnTo>
                  <a:lnTo>
                    <a:pt x="422" y="167"/>
                  </a:lnTo>
                  <a:lnTo>
                    <a:pt x="433" y="183"/>
                  </a:lnTo>
                  <a:lnTo>
                    <a:pt x="441" y="185"/>
                  </a:lnTo>
                  <a:lnTo>
                    <a:pt x="443" y="199"/>
                  </a:lnTo>
                  <a:lnTo>
                    <a:pt x="448" y="199"/>
                  </a:lnTo>
                  <a:lnTo>
                    <a:pt x="450" y="194"/>
                  </a:lnTo>
                  <a:lnTo>
                    <a:pt x="462" y="192"/>
                  </a:lnTo>
                  <a:lnTo>
                    <a:pt x="469" y="195"/>
                  </a:lnTo>
                  <a:lnTo>
                    <a:pt x="475" y="209"/>
                  </a:lnTo>
                  <a:lnTo>
                    <a:pt x="483" y="217"/>
                  </a:lnTo>
                  <a:lnTo>
                    <a:pt x="479" y="230"/>
                  </a:lnTo>
                  <a:lnTo>
                    <a:pt x="484" y="234"/>
                  </a:lnTo>
                  <a:lnTo>
                    <a:pt x="483" y="237"/>
                  </a:lnTo>
                  <a:lnTo>
                    <a:pt x="487" y="239"/>
                  </a:lnTo>
                  <a:lnTo>
                    <a:pt x="488" y="241"/>
                  </a:lnTo>
                  <a:lnTo>
                    <a:pt x="491" y="267"/>
                  </a:lnTo>
                  <a:lnTo>
                    <a:pt x="487" y="288"/>
                  </a:lnTo>
                  <a:lnTo>
                    <a:pt x="483" y="298"/>
                  </a:lnTo>
                  <a:lnTo>
                    <a:pt x="487" y="302"/>
                  </a:lnTo>
                  <a:lnTo>
                    <a:pt x="483" y="306"/>
                  </a:lnTo>
                  <a:lnTo>
                    <a:pt x="484" y="330"/>
                  </a:lnTo>
                  <a:lnTo>
                    <a:pt x="495" y="342"/>
                  </a:lnTo>
                  <a:lnTo>
                    <a:pt x="498" y="353"/>
                  </a:lnTo>
                  <a:lnTo>
                    <a:pt x="501" y="355"/>
                  </a:lnTo>
                  <a:lnTo>
                    <a:pt x="508" y="341"/>
                  </a:lnTo>
                  <a:lnTo>
                    <a:pt x="508" y="327"/>
                  </a:lnTo>
                  <a:lnTo>
                    <a:pt x="505" y="323"/>
                  </a:lnTo>
                  <a:lnTo>
                    <a:pt x="495" y="320"/>
                  </a:lnTo>
                  <a:lnTo>
                    <a:pt x="502" y="317"/>
                  </a:lnTo>
                  <a:lnTo>
                    <a:pt x="519" y="330"/>
                  </a:lnTo>
                  <a:lnTo>
                    <a:pt x="519" y="324"/>
                  </a:lnTo>
                  <a:lnTo>
                    <a:pt x="526" y="323"/>
                  </a:lnTo>
                  <a:lnTo>
                    <a:pt x="516" y="350"/>
                  </a:lnTo>
                  <a:lnTo>
                    <a:pt x="511" y="357"/>
                  </a:lnTo>
                  <a:lnTo>
                    <a:pt x="511" y="360"/>
                  </a:lnTo>
                  <a:lnTo>
                    <a:pt x="500" y="364"/>
                  </a:lnTo>
                  <a:lnTo>
                    <a:pt x="512" y="378"/>
                  </a:lnTo>
                  <a:lnTo>
                    <a:pt x="525" y="392"/>
                  </a:lnTo>
                  <a:lnTo>
                    <a:pt x="545" y="422"/>
                  </a:lnTo>
                  <a:lnTo>
                    <a:pt x="551" y="428"/>
                  </a:lnTo>
                  <a:lnTo>
                    <a:pt x="551" y="429"/>
                  </a:lnTo>
                  <a:lnTo>
                    <a:pt x="556" y="438"/>
                  </a:lnTo>
                  <a:lnTo>
                    <a:pt x="570" y="467"/>
                  </a:lnTo>
                  <a:lnTo>
                    <a:pt x="577" y="474"/>
                  </a:lnTo>
                  <a:lnTo>
                    <a:pt x="588" y="470"/>
                  </a:lnTo>
                  <a:lnTo>
                    <a:pt x="588" y="465"/>
                  </a:lnTo>
                  <a:lnTo>
                    <a:pt x="605" y="481"/>
                  </a:lnTo>
                  <a:lnTo>
                    <a:pt x="613" y="502"/>
                  </a:lnTo>
                  <a:lnTo>
                    <a:pt x="630" y="529"/>
                  </a:lnTo>
                  <a:lnTo>
                    <a:pt x="630" y="525"/>
                  </a:lnTo>
                  <a:lnTo>
                    <a:pt x="634" y="522"/>
                  </a:lnTo>
                  <a:lnTo>
                    <a:pt x="651" y="531"/>
                  </a:lnTo>
                  <a:lnTo>
                    <a:pt x="658" y="532"/>
                  </a:lnTo>
                  <a:lnTo>
                    <a:pt x="676" y="546"/>
                  </a:lnTo>
                  <a:lnTo>
                    <a:pt x="693" y="574"/>
                  </a:lnTo>
                  <a:lnTo>
                    <a:pt x="690" y="576"/>
                  </a:lnTo>
                  <a:lnTo>
                    <a:pt x="690" y="588"/>
                  </a:lnTo>
                  <a:lnTo>
                    <a:pt x="700" y="597"/>
                  </a:lnTo>
                  <a:lnTo>
                    <a:pt x="708" y="594"/>
                  </a:lnTo>
                  <a:lnTo>
                    <a:pt x="722" y="588"/>
                  </a:lnTo>
                  <a:lnTo>
                    <a:pt x="727" y="588"/>
                  </a:lnTo>
                  <a:lnTo>
                    <a:pt x="727" y="589"/>
                  </a:lnTo>
                  <a:lnTo>
                    <a:pt x="737" y="588"/>
                  </a:lnTo>
                  <a:lnTo>
                    <a:pt x="734" y="600"/>
                  </a:lnTo>
                  <a:lnTo>
                    <a:pt x="737" y="603"/>
                  </a:lnTo>
                  <a:lnTo>
                    <a:pt x="744" y="599"/>
                  </a:lnTo>
                  <a:lnTo>
                    <a:pt x="741" y="588"/>
                  </a:lnTo>
                  <a:lnTo>
                    <a:pt x="743" y="581"/>
                  </a:lnTo>
                  <a:lnTo>
                    <a:pt x="745" y="582"/>
                  </a:lnTo>
                  <a:lnTo>
                    <a:pt x="756" y="578"/>
                  </a:lnTo>
                  <a:lnTo>
                    <a:pt x="758" y="596"/>
                  </a:lnTo>
                  <a:lnTo>
                    <a:pt x="752" y="600"/>
                  </a:lnTo>
                  <a:lnTo>
                    <a:pt x="755" y="601"/>
                  </a:lnTo>
                  <a:lnTo>
                    <a:pt x="745" y="613"/>
                  </a:lnTo>
                  <a:lnTo>
                    <a:pt x="754" y="606"/>
                  </a:lnTo>
                  <a:lnTo>
                    <a:pt x="769" y="583"/>
                  </a:lnTo>
                  <a:lnTo>
                    <a:pt x="777" y="558"/>
                  </a:lnTo>
                  <a:lnTo>
                    <a:pt x="782" y="542"/>
                  </a:lnTo>
                  <a:lnTo>
                    <a:pt x="782" y="539"/>
                  </a:lnTo>
                  <a:lnTo>
                    <a:pt x="776" y="558"/>
                  </a:lnTo>
                  <a:lnTo>
                    <a:pt x="766" y="565"/>
                  </a:lnTo>
                  <a:lnTo>
                    <a:pt x="770" y="557"/>
                  </a:lnTo>
                  <a:lnTo>
                    <a:pt x="765" y="545"/>
                  </a:lnTo>
                  <a:lnTo>
                    <a:pt x="770" y="522"/>
                  </a:lnTo>
                  <a:lnTo>
                    <a:pt x="777" y="518"/>
                  </a:lnTo>
                  <a:lnTo>
                    <a:pt x="780" y="522"/>
                  </a:lnTo>
                  <a:lnTo>
                    <a:pt x="777" y="490"/>
                  </a:lnTo>
                  <a:lnTo>
                    <a:pt x="777" y="488"/>
                  </a:lnTo>
                  <a:lnTo>
                    <a:pt x="775" y="452"/>
                  </a:lnTo>
                  <a:lnTo>
                    <a:pt x="770" y="402"/>
                  </a:lnTo>
                  <a:lnTo>
                    <a:pt x="762" y="384"/>
                  </a:lnTo>
                  <a:lnTo>
                    <a:pt x="745" y="355"/>
                  </a:lnTo>
                  <a:lnTo>
                    <a:pt x="729" y="325"/>
                  </a:lnTo>
                  <a:lnTo>
                    <a:pt x="729" y="324"/>
                  </a:lnTo>
                  <a:lnTo>
                    <a:pt x="711" y="295"/>
                  </a:lnTo>
                  <a:lnTo>
                    <a:pt x="694" y="269"/>
                  </a:lnTo>
                  <a:lnTo>
                    <a:pt x="687" y="245"/>
                  </a:lnTo>
                  <a:lnTo>
                    <a:pt x="690" y="227"/>
                  </a:lnTo>
                  <a:lnTo>
                    <a:pt x="666" y="199"/>
                  </a:lnTo>
                  <a:lnTo>
                    <a:pt x="637" y="163"/>
                  </a:lnTo>
                  <a:lnTo>
                    <a:pt x="622" y="140"/>
                  </a:lnTo>
                  <a:lnTo>
                    <a:pt x="622" y="137"/>
                  </a:lnTo>
                  <a:lnTo>
                    <a:pt x="606" y="113"/>
                  </a:lnTo>
                  <a:lnTo>
                    <a:pt x="605" y="113"/>
                  </a:lnTo>
                  <a:lnTo>
                    <a:pt x="602" y="105"/>
                  </a:lnTo>
                  <a:lnTo>
                    <a:pt x="595" y="88"/>
                  </a:lnTo>
                  <a:lnTo>
                    <a:pt x="581" y="54"/>
                  </a:lnTo>
                  <a:lnTo>
                    <a:pt x="573" y="27"/>
                  </a:lnTo>
                  <a:lnTo>
                    <a:pt x="570" y="27"/>
                  </a:lnTo>
                  <a:lnTo>
                    <a:pt x="570" y="26"/>
                  </a:lnTo>
                  <a:lnTo>
                    <a:pt x="566" y="5"/>
                  </a:lnTo>
                  <a:lnTo>
                    <a:pt x="540" y="5"/>
                  </a:lnTo>
                  <a:lnTo>
                    <a:pt x="526" y="2"/>
                  </a:lnTo>
                  <a:lnTo>
                    <a:pt x="523" y="0"/>
                  </a:lnTo>
                  <a:lnTo>
                    <a:pt x="512" y="9"/>
                  </a:lnTo>
                  <a:lnTo>
                    <a:pt x="519" y="36"/>
                  </a:lnTo>
                  <a:lnTo>
                    <a:pt x="518" y="51"/>
                  </a:lnTo>
                  <a:lnTo>
                    <a:pt x="505" y="52"/>
                  </a:lnTo>
                  <a:lnTo>
                    <a:pt x="500" y="38"/>
                  </a:lnTo>
                  <a:lnTo>
                    <a:pt x="500" y="31"/>
                  </a:lnTo>
                  <a:lnTo>
                    <a:pt x="495" y="31"/>
                  </a:lnTo>
                  <a:lnTo>
                    <a:pt x="484" y="33"/>
                  </a:lnTo>
                  <a:lnTo>
                    <a:pt x="480" y="33"/>
                  </a:lnTo>
                  <a:lnTo>
                    <a:pt x="476" y="33"/>
                  </a:lnTo>
                  <a:lnTo>
                    <a:pt x="473" y="33"/>
                  </a:lnTo>
                  <a:lnTo>
                    <a:pt x="465" y="34"/>
                  </a:lnTo>
                  <a:lnTo>
                    <a:pt x="456" y="36"/>
                  </a:lnTo>
                  <a:lnTo>
                    <a:pt x="455" y="36"/>
                  </a:lnTo>
                  <a:lnTo>
                    <a:pt x="450" y="36"/>
                  </a:lnTo>
                  <a:lnTo>
                    <a:pt x="437" y="36"/>
                  </a:lnTo>
                  <a:lnTo>
                    <a:pt x="413" y="37"/>
                  </a:lnTo>
                  <a:lnTo>
                    <a:pt x="408" y="38"/>
                  </a:lnTo>
                  <a:lnTo>
                    <a:pt x="404" y="38"/>
                  </a:lnTo>
                  <a:lnTo>
                    <a:pt x="397" y="40"/>
                  </a:lnTo>
                  <a:lnTo>
                    <a:pt x="394" y="40"/>
                  </a:lnTo>
                  <a:lnTo>
                    <a:pt x="393" y="40"/>
                  </a:lnTo>
                  <a:lnTo>
                    <a:pt x="390" y="40"/>
                  </a:lnTo>
                  <a:lnTo>
                    <a:pt x="380" y="40"/>
                  </a:lnTo>
                  <a:lnTo>
                    <a:pt x="370" y="41"/>
                  </a:lnTo>
                  <a:lnTo>
                    <a:pt x="366" y="42"/>
                  </a:lnTo>
                  <a:lnTo>
                    <a:pt x="363" y="42"/>
                  </a:lnTo>
                  <a:lnTo>
                    <a:pt x="358" y="42"/>
                  </a:lnTo>
                  <a:lnTo>
                    <a:pt x="345" y="42"/>
                  </a:lnTo>
                  <a:lnTo>
                    <a:pt x="340" y="44"/>
                  </a:lnTo>
                  <a:lnTo>
                    <a:pt x="333" y="45"/>
                  </a:lnTo>
                  <a:lnTo>
                    <a:pt x="329" y="45"/>
                  </a:lnTo>
                  <a:lnTo>
                    <a:pt x="326" y="45"/>
                  </a:lnTo>
                  <a:lnTo>
                    <a:pt x="316" y="45"/>
                  </a:lnTo>
                  <a:lnTo>
                    <a:pt x="311" y="47"/>
                  </a:lnTo>
                  <a:lnTo>
                    <a:pt x="308" y="47"/>
                  </a:lnTo>
                  <a:lnTo>
                    <a:pt x="305" y="47"/>
                  </a:lnTo>
                  <a:lnTo>
                    <a:pt x="300" y="47"/>
                  </a:lnTo>
                  <a:lnTo>
                    <a:pt x="290" y="48"/>
                  </a:lnTo>
                  <a:lnTo>
                    <a:pt x="275" y="49"/>
                  </a:lnTo>
                  <a:lnTo>
                    <a:pt x="254" y="51"/>
                  </a:lnTo>
                  <a:lnTo>
                    <a:pt x="254" y="49"/>
                  </a:lnTo>
                  <a:lnTo>
                    <a:pt x="238" y="23"/>
                  </a:lnTo>
                  <a:lnTo>
                    <a:pt x="237" y="20"/>
                  </a:lnTo>
                  <a:lnTo>
                    <a:pt x="223" y="23"/>
                  </a:lnTo>
                  <a:lnTo>
                    <a:pt x="215" y="23"/>
                  </a:lnTo>
                  <a:lnTo>
                    <a:pt x="194" y="27"/>
                  </a:lnTo>
                  <a:lnTo>
                    <a:pt x="193" y="27"/>
                  </a:lnTo>
                  <a:lnTo>
                    <a:pt x="168" y="30"/>
                  </a:lnTo>
                  <a:lnTo>
                    <a:pt x="151" y="33"/>
                  </a:lnTo>
                  <a:lnTo>
                    <a:pt x="144" y="33"/>
                  </a:lnTo>
                  <a:lnTo>
                    <a:pt x="134" y="34"/>
                  </a:lnTo>
                  <a:lnTo>
                    <a:pt x="131" y="36"/>
                  </a:lnTo>
                  <a:lnTo>
                    <a:pt x="129" y="36"/>
                  </a:lnTo>
                  <a:lnTo>
                    <a:pt x="123" y="36"/>
                  </a:lnTo>
                  <a:lnTo>
                    <a:pt x="112" y="37"/>
                  </a:lnTo>
                  <a:lnTo>
                    <a:pt x="111" y="37"/>
                  </a:lnTo>
                  <a:lnTo>
                    <a:pt x="98" y="38"/>
                  </a:lnTo>
                  <a:lnTo>
                    <a:pt x="95" y="38"/>
                  </a:lnTo>
                  <a:lnTo>
                    <a:pt x="84" y="40"/>
                  </a:lnTo>
                  <a:lnTo>
                    <a:pt x="81" y="40"/>
                  </a:lnTo>
                  <a:lnTo>
                    <a:pt x="80" y="40"/>
                  </a:lnTo>
                  <a:lnTo>
                    <a:pt x="75" y="41"/>
                  </a:lnTo>
                  <a:lnTo>
                    <a:pt x="55" y="42"/>
                  </a:lnTo>
                  <a:lnTo>
                    <a:pt x="43" y="44"/>
                  </a:lnTo>
                  <a:lnTo>
                    <a:pt x="40" y="45"/>
                  </a:lnTo>
                  <a:lnTo>
                    <a:pt x="34" y="45"/>
                  </a:lnTo>
                  <a:lnTo>
                    <a:pt x="31" y="45"/>
                  </a:lnTo>
                  <a:lnTo>
                    <a:pt x="1" y="49"/>
                  </a:lnTo>
                  <a:lnTo>
                    <a:pt x="0" y="66"/>
                  </a:lnTo>
                  <a:lnTo>
                    <a:pt x="23" y="87"/>
                  </a:lnTo>
                  <a:lnTo>
                    <a:pt x="22" y="101"/>
                  </a:lnTo>
                  <a:lnTo>
                    <a:pt x="27" y="106"/>
                  </a:lnTo>
                  <a:lnTo>
                    <a:pt x="12" y="126"/>
                  </a:lnTo>
                  <a:lnTo>
                    <a:pt x="29" y="122"/>
                  </a:lnTo>
                  <a:lnTo>
                    <a:pt x="76" y="109"/>
                  </a:lnTo>
                  <a:lnTo>
                    <a:pt x="81" y="106"/>
                  </a:lnTo>
                  <a:lnTo>
                    <a:pt x="108" y="105"/>
                  </a:lnTo>
                  <a:lnTo>
                    <a:pt x="118" y="104"/>
                  </a:lnTo>
                  <a:lnTo>
                    <a:pt x="119" y="104"/>
                  </a:lnTo>
                  <a:lnTo>
                    <a:pt x="120" y="104"/>
                  </a:lnTo>
                  <a:lnTo>
                    <a:pt x="156" y="110"/>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103" name="Freeform 263"/>
            <p:cNvSpPr>
              <a:spLocks/>
            </p:cNvSpPr>
            <p:nvPr/>
          </p:nvSpPr>
          <p:spPr bwMode="auto">
            <a:xfrm>
              <a:off x="6645275" y="5589588"/>
              <a:ext cx="79375" cy="49212"/>
            </a:xfrm>
            <a:custGeom>
              <a:avLst/>
              <a:gdLst>
                <a:gd name="T0" fmla="*/ 0 w 49"/>
                <a:gd name="T1" fmla="*/ 2147483647 h 34"/>
                <a:gd name="T2" fmla="*/ 2147483647 w 49"/>
                <a:gd name="T3" fmla="*/ 2147483647 h 34"/>
                <a:gd name="T4" fmla="*/ 2147483647 w 49"/>
                <a:gd name="T5" fmla="*/ 2147483647 h 34"/>
                <a:gd name="T6" fmla="*/ 2147483647 w 49"/>
                <a:gd name="T7" fmla="*/ 2147483647 h 34"/>
                <a:gd name="T8" fmla="*/ 2147483647 w 49"/>
                <a:gd name="T9" fmla="*/ 2147483647 h 34"/>
                <a:gd name="T10" fmla="*/ 2147483647 w 49"/>
                <a:gd name="T11" fmla="*/ 2147483647 h 34"/>
                <a:gd name="T12" fmla="*/ 2147483647 w 49"/>
                <a:gd name="T13" fmla="*/ 0 h 34"/>
                <a:gd name="T14" fmla="*/ 2147483647 w 49"/>
                <a:gd name="T15" fmla="*/ 2147483647 h 34"/>
                <a:gd name="T16" fmla="*/ 2147483647 w 49"/>
                <a:gd name="T17" fmla="*/ 2147483647 h 34"/>
                <a:gd name="T18" fmla="*/ 2147483647 w 49"/>
                <a:gd name="T19" fmla="*/ 2147483647 h 34"/>
                <a:gd name="T20" fmla="*/ 2147483647 w 49"/>
                <a:gd name="T21" fmla="*/ 2147483647 h 34"/>
                <a:gd name="T22" fmla="*/ 2147483647 w 49"/>
                <a:gd name="T23" fmla="*/ 2147483647 h 34"/>
                <a:gd name="T24" fmla="*/ 0 w 49"/>
                <a:gd name="T25" fmla="*/ 2147483647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9"/>
                <a:gd name="T40" fmla="*/ 0 h 34"/>
                <a:gd name="T41" fmla="*/ 49 w 49"/>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9" h="34">
                  <a:moveTo>
                    <a:pt x="0" y="33"/>
                  </a:moveTo>
                  <a:lnTo>
                    <a:pt x="26" y="20"/>
                  </a:lnTo>
                  <a:lnTo>
                    <a:pt x="27" y="14"/>
                  </a:lnTo>
                  <a:lnTo>
                    <a:pt x="38" y="17"/>
                  </a:lnTo>
                  <a:lnTo>
                    <a:pt x="48" y="12"/>
                  </a:lnTo>
                  <a:lnTo>
                    <a:pt x="38" y="4"/>
                  </a:lnTo>
                  <a:lnTo>
                    <a:pt x="26" y="0"/>
                  </a:lnTo>
                  <a:lnTo>
                    <a:pt x="26" y="7"/>
                  </a:lnTo>
                  <a:lnTo>
                    <a:pt x="24" y="11"/>
                  </a:lnTo>
                  <a:lnTo>
                    <a:pt x="17" y="8"/>
                  </a:lnTo>
                  <a:lnTo>
                    <a:pt x="4" y="18"/>
                  </a:lnTo>
                  <a:lnTo>
                    <a:pt x="5" y="28"/>
                  </a:lnTo>
                  <a:lnTo>
                    <a:pt x="0" y="3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4" name="Freeform 264"/>
            <p:cNvSpPr>
              <a:spLocks/>
            </p:cNvSpPr>
            <p:nvPr/>
          </p:nvSpPr>
          <p:spPr bwMode="auto">
            <a:xfrm>
              <a:off x="6750050" y="5576888"/>
              <a:ext cx="36513" cy="33337"/>
            </a:xfrm>
            <a:custGeom>
              <a:avLst/>
              <a:gdLst>
                <a:gd name="T0" fmla="*/ 0 w 23"/>
                <a:gd name="T1" fmla="*/ 2147483647 h 23"/>
                <a:gd name="T2" fmla="*/ 2147483647 w 23"/>
                <a:gd name="T3" fmla="*/ 2147483647 h 23"/>
                <a:gd name="T4" fmla="*/ 2147483647 w 23"/>
                <a:gd name="T5" fmla="*/ 0 h 23"/>
                <a:gd name="T6" fmla="*/ 2147483647 w 23"/>
                <a:gd name="T7" fmla="*/ 2147483647 h 23"/>
                <a:gd name="T8" fmla="*/ 0 w 23"/>
                <a:gd name="T9" fmla="*/ 2147483647 h 23"/>
                <a:gd name="T10" fmla="*/ 0 60000 65536"/>
                <a:gd name="T11" fmla="*/ 0 60000 65536"/>
                <a:gd name="T12" fmla="*/ 0 60000 65536"/>
                <a:gd name="T13" fmla="*/ 0 60000 65536"/>
                <a:gd name="T14" fmla="*/ 0 60000 65536"/>
                <a:gd name="T15" fmla="*/ 0 w 23"/>
                <a:gd name="T16" fmla="*/ 0 h 23"/>
                <a:gd name="T17" fmla="*/ 23 w 23"/>
                <a:gd name="T18" fmla="*/ 23 h 23"/>
              </a:gdLst>
              <a:ahLst/>
              <a:cxnLst>
                <a:cxn ang="T10">
                  <a:pos x="T0" y="T1"/>
                </a:cxn>
                <a:cxn ang="T11">
                  <a:pos x="T2" y="T3"/>
                </a:cxn>
                <a:cxn ang="T12">
                  <a:pos x="T4" y="T5"/>
                </a:cxn>
                <a:cxn ang="T13">
                  <a:pos x="T6" y="T7"/>
                </a:cxn>
                <a:cxn ang="T14">
                  <a:pos x="T8" y="T9"/>
                </a:cxn>
              </a:cxnLst>
              <a:rect l="T15" t="T16" r="T17" b="T18"/>
              <a:pathLst>
                <a:path w="23" h="23">
                  <a:moveTo>
                    <a:pt x="0" y="20"/>
                  </a:moveTo>
                  <a:lnTo>
                    <a:pt x="1" y="22"/>
                  </a:lnTo>
                  <a:lnTo>
                    <a:pt x="22" y="0"/>
                  </a:lnTo>
                  <a:lnTo>
                    <a:pt x="12" y="10"/>
                  </a:lnTo>
                  <a:lnTo>
                    <a:pt x="0" y="2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5" name="Freeform 265"/>
            <p:cNvSpPr>
              <a:spLocks/>
            </p:cNvSpPr>
            <p:nvPr/>
          </p:nvSpPr>
          <p:spPr bwMode="auto">
            <a:xfrm>
              <a:off x="6788150" y="5565775"/>
              <a:ext cx="36513" cy="34925"/>
            </a:xfrm>
            <a:custGeom>
              <a:avLst/>
              <a:gdLst>
                <a:gd name="T0" fmla="*/ 0 w 23"/>
                <a:gd name="T1" fmla="*/ 2147483647 h 23"/>
                <a:gd name="T2" fmla="*/ 2147483647 w 23"/>
                <a:gd name="T3" fmla="*/ 0 h 23"/>
                <a:gd name="T4" fmla="*/ 2147483647 w 23"/>
                <a:gd name="T5" fmla="*/ 2147483647 h 23"/>
                <a:gd name="T6" fmla="*/ 0 w 23"/>
                <a:gd name="T7" fmla="*/ 2147483647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22"/>
                  </a:moveTo>
                  <a:lnTo>
                    <a:pt x="22" y="0"/>
                  </a:lnTo>
                  <a:lnTo>
                    <a:pt x="22" y="16"/>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6" name="Freeform 266"/>
            <p:cNvSpPr>
              <a:spLocks/>
            </p:cNvSpPr>
            <p:nvPr/>
          </p:nvSpPr>
          <p:spPr bwMode="auto">
            <a:xfrm>
              <a:off x="6711950" y="5589588"/>
              <a:ext cx="38100" cy="36512"/>
            </a:xfrm>
            <a:custGeom>
              <a:avLst/>
              <a:gdLst>
                <a:gd name="T0" fmla="*/ 0 w 24"/>
                <a:gd name="T1" fmla="*/ 0 h 24"/>
                <a:gd name="T2" fmla="*/ 2147483647 w 24"/>
                <a:gd name="T3" fmla="*/ 2147483647 h 24"/>
                <a:gd name="T4" fmla="*/ 2147483647 w 24"/>
                <a:gd name="T5" fmla="*/ 0 h 24"/>
                <a:gd name="T6" fmla="*/ 0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7" y="23"/>
                  </a:lnTo>
                  <a:lnTo>
                    <a:pt x="23" y="0"/>
                  </a:lnTo>
                  <a:lnTo>
                    <a:pt x="0"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7" name="Freeform 267"/>
            <p:cNvSpPr>
              <a:spLocks/>
            </p:cNvSpPr>
            <p:nvPr/>
          </p:nvSpPr>
          <p:spPr bwMode="auto">
            <a:xfrm>
              <a:off x="6802438" y="5556250"/>
              <a:ext cx="36512" cy="33338"/>
            </a:xfrm>
            <a:custGeom>
              <a:avLst/>
              <a:gdLst>
                <a:gd name="T0" fmla="*/ 0 w 24"/>
                <a:gd name="T1" fmla="*/ 2147483647 h 23"/>
                <a:gd name="T2" fmla="*/ 2147483647 w 24"/>
                <a:gd name="T3" fmla="*/ 0 h 23"/>
                <a:gd name="T4" fmla="*/ 2147483647 w 24"/>
                <a:gd name="T5" fmla="*/ 0 h 23"/>
                <a:gd name="T6" fmla="*/ 0 w 24"/>
                <a:gd name="T7" fmla="*/ 2147483647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22"/>
                  </a:moveTo>
                  <a:lnTo>
                    <a:pt x="23" y="0"/>
                  </a:lnTo>
                  <a:lnTo>
                    <a:pt x="0" y="2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76" name="Iowa" descr="Iowa," title="Iowa"/>
          <p:cNvSpPr>
            <a:spLocks/>
          </p:cNvSpPr>
          <p:nvPr/>
        </p:nvSpPr>
        <p:spPr bwMode="auto">
          <a:xfrm>
            <a:off x="4303713" y="2760663"/>
            <a:ext cx="820737" cy="501650"/>
          </a:xfrm>
          <a:custGeom>
            <a:avLst/>
            <a:gdLst>
              <a:gd name="T0" fmla="*/ 2147483647 w 519"/>
              <a:gd name="T1" fmla="*/ 2147483647 h 341"/>
              <a:gd name="T2" fmla="*/ 2147483647 w 519"/>
              <a:gd name="T3" fmla="*/ 2147483647 h 341"/>
              <a:gd name="T4" fmla="*/ 2147483647 w 519"/>
              <a:gd name="T5" fmla="*/ 2147483647 h 341"/>
              <a:gd name="T6" fmla="*/ 2147483647 w 519"/>
              <a:gd name="T7" fmla="*/ 2147483647 h 341"/>
              <a:gd name="T8" fmla="*/ 2147483647 w 519"/>
              <a:gd name="T9" fmla="*/ 2147483647 h 341"/>
              <a:gd name="T10" fmla="*/ 2147483647 w 519"/>
              <a:gd name="T11" fmla="*/ 2147483647 h 341"/>
              <a:gd name="T12" fmla="*/ 2147483647 w 519"/>
              <a:gd name="T13" fmla="*/ 2147483647 h 341"/>
              <a:gd name="T14" fmla="*/ 2147483647 w 519"/>
              <a:gd name="T15" fmla="*/ 2147483647 h 341"/>
              <a:gd name="T16" fmla="*/ 2147483647 w 519"/>
              <a:gd name="T17" fmla="*/ 2147483647 h 341"/>
              <a:gd name="T18" fmla="*/ 2147483647 w 519"/>
              <a:gd name="T19" fmla="*/ 2147483647 h 341"/>
              <a:gd name="T20" fmla="*/ 2147483647 w 519"/>
              <a:gd name="T21" fmla="*/ 2147483647 h 341"/>
              <a:gd name="T22" fmla="*/ 2147483647 w 519"/>
              <a:gd name="T23" fmla="*/ 2147483647 h 341"/>
              <a:gd name="T24" fmla="*/ 0 w 519"/>
              <a:gd name="T25" fmla="*/ 2147483647 h 341"/>
              <a:gd name="T26" fmla="*/ 2147483647 w 519"/>
              <a:gd name="T27" fmla="*/ 2147483647 h 341"/>
              <a:gd name="T28" fmla="*/ 2147483647 w 519"/>
              <a:gd name="T29" fmla="*/ 2147483647 h 341"/>
              <a:gd name="T30" fmla="*/ 2147483647 w 519"/>
              <a:gd name="T31" fmla="*/ 2147483647 h 341"/>
              <a:gd name="T32" fmla="*/ 2147483647 w 519"/>
              <a:gd name="T33" fmla="*/ 2147483647 h 341"/>
              <a:gd name="T34" fmla="*/ 2147483647 w 519"/>
              <a:gd name="T35" fmla="*/ 2147483647 h 341"/>
              <a:gd name="T36" fmla="*/ 2147483647 w 519"/>
              <a:gd name="T37" fmla="*/ 2147483647 h 341"/>
              <a:gd name="T38" fmla="*/ 2147483647 w 519"/>
              <a:gd name="T39" fmla="*/ 2147483647 h 341"/>
              <a:gd name="T40" fmla="*/ 2147483647 w 519"/>
              <a:gd name="T41" fmla="*/ 2147483647 h 341"/>
              <a:gd name="T42" fmla="*/ 2147483647 w 519"/>
              <a:gd name="T43" fmla="*/ 2147483647 h 341"/>
              <a:gd name="T44" fmla="*/ 2147483647 w 519"/>
              <a:gd name="T45" fmla="*/ 2147483647 h 341"/>
              <a:gd name="T46" fmla="*/ 2147483647 w 519"/>
              <a:gd name="T47" fmla="*/ 2147483647 h 341"/>
              <a:gd name="T48" fmla="*/ 2147483647 w 519"/>
              <a:gd name="T49" fmla="*/ 2147483647 h 341"/>
              <a:gd name="T50" fmla="*/ 2147483647 w 519"/>
              <a:gd name="T51" fmla="*/ 2147483647 h 341"/>
              <a:gd name="T52" fmla="*/ 2147483647 w 519"/>
              <a:gd name="T53" fmla="*/ 2147483647 h 341"/>
              <a:gd name="T54" fmla="*/ 2147483647 w 519"/>
              <a:gd name="T55" fmla="*/ 2147483647 h 341"/>
              <a:gd name="T56" fmla="*/ 2147483647 w 519"/>
              <a:gd name="T57" fmla="*/ 2147483647 h 341"/>
              <a:gd name="T58" fmla="*/ 2147483647 w 519"/>
              <a:gd name="T59" fmla="*/ 2147483647 h 341"/>
              <a:gd name="T60" fmla="*/ 2147483647 w 519"/>
              <a:gd name="T61" fmla="*/ 2147483647 h 341"/>
              <a:gd name="T62" fmla="*/ 2147483647 w 519"/>
              <a:gd name="T63" fmla="*/ 2147483647 h 341"/>
              <a:gd name="T64" fmla="*/ 2147483647 w 519"/>
              <a:gd name="T65" fmla="*/ 2147483647 h 341"/>
              <a:gd name="T66" fmla="*/ 2147483647 w 519"/>
              <a:gd name="T67" fmla="*/ 2147483647 h 341"/>
              <a:gd name="T68" fmla="*/ 2147483647 w 519"/>
              <a:gd name="T69" fmla="*/ 2147483647 h 341"/>
              <a:gd name="T70" fmla="*/ 2147483647 w 519"/>
              <a:gd name="T71" fmla="*/ 2147483647 h 341"/>
              <a:gd name="T72" fmla="*/ 2147483647 w 519"/>
              <a:gd name="T73" fmla="*/ 2147483647 h 341"/>
              <a:gd name="T74" fmla="*/ 2147483647 w 519"/>
              <a:gd name="T75" fmla="*/ 2147483647 h 341"/>
              <a:gd name="T76" fmla="*/ 2147483647 w 519"/>
              <a:gd name="T77" fmla="*/ 2147483647 h 341"/>
              <a:gd name="T78" fmla="*/ 2147483647 w 519"/>
              <a:gd name="T79" fmla="*/ 2147483647 h 341"/>
              <a:gd name="T80" fmla="*/ 2147483647 w 519"/>
              <a:gd name="T81" fmla="*/ 2147483647 h 341"/>
              <a:gd name="T82" fmla="*/ 2147483647 w 519"/>
              <a:gd name="T83" fmla="*/ 2147483647 h 341"/>
              <a:gd name="T84" fmla="*/ 2147483647 w 519"/>
              <a:gd name="T85" fmla="*/ 2147483647 h 341"/>
              <a:gd name="T86" fmla="*/ 2147483647 w 519"/>
              <a:gd name="T87" fmla="*/ 2147483647 h 341"/>
              <a:gd name="T88" fmla="*/ 2147483647 w 519"/>
              <a:gd name="T89" fmla="*/ 2147483647 h 341"/>
              <a:gd name="T90" fmla="*/ 2147483647 w 519"/>
              <a:gd name="T91" fmla="*/ 2147483647 h 341"/>
              <a:gd name="T92" fmla="*/ 2147483647 w 519"/>
              <a:gd name="T93" fmla="*/ 2147483647 h 341"/>
              <a:gd name="T94" fmla="*/ 2147483647 w 519"/>
              <a:gd name="T95" fmla="*/ 2147483647 h 341"/>
              <a:gd name="T96" fmla="*/ 2147483647 w 519"/>
              <a:gd name="T97" fmla="*/ 2147483647 h 341"/>
              <a:gd name="T98" fmla="*/ 2147483647 w 519"/>
              <a:gd name="T99" fmla="*/ 2147483647 h 341"/>
              <a:gd name="T100" fmla="*/ 2147483647 w 519"/>
              <a:gd name="T101" fmla="*/ 2147483647 h 341"/>
              <a:gd name="T102" fmla="*/ 2147483647 w 519"/>
              <a:gd name="T103" fmla="*/ 2147483647 h 341"/>
              <a:gd name="T104" fmla="*/ 2147483647 w 519"/>
              <a:gd name="T105" fmla="*/ 2147483647 h 341"/>
              <a:gd name="T106" fmla="*/ 2147483647 w 519"/>
              <a:gd name="T107" fmla="*/ 2147483647 h 341"/>
              <a:gd name="T108" fmla="*/ 2147483647 w 519"/>
              <a:gd name="T109" fmla="*/ 2147483647 h 341"/>
              <a:gd name="T110" fmla="*/ 2147483647 w 519"/>
              <a:gd name="T111" fmla="*/ 2147483647 h 341"/>
              <a:gd name="T112" fmla="*/ 2147483647 w 519"/>
              <a:gd name="T113" fmla="*/ 2147483647 h 341"/>
              <a:gd name="T114" fmla="*/ 2147483647 w 519"/>
              <a:gd name="T115" fmla="*/ 2147483647 h 341"/>
              <a:gd name="T116" fmla="*/ 2147483647 w 519"/>
              <a:gd name="T117" fmla="*/ 2147483647 h 341"/>
              <a:gd name="T118" fmla="*/ 2147483647 w 519"/>
              <a:gd name="T119" fmla="*/ 2147483647 h 34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19"/>
              <a:gd name="T181" fmla="*/ 0 h 341"/>
              <a:gd name="T182" fmla="*/ 519 w 519"/>
              <a:gd name="T183" fmla="*/ 341 h 34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19" h="341">
                <a:moveTo>
                  <a:pt x="243" y="11"/>
                </a:moveTo>
                <a:lnTo>
                  <a:pt x="232" y="11"/>
                </a:lnTo>
                <a:lnTo>
                  <a:pt x="216" y="12"/>
                </a:lnTo>
                <a:lnTo>
                  <a:pt x="214" y="12"/>
                </a:lnTo>
                <a:lnTo>
                  <a:pt x="206" y="12"/>
                </a:lnTo>
                <a:lnTo>
                  <a:pt x="203" y="12"/>
                </a:lnTo>
                <a:lnTo>
                  <a:pt x="184" y="13"/>
                </a:lnTo>
                <a:lnTo>
                  <a:pt x="174" y="13"/>
                </a:lnTo>
                <a:lnTo>
                  <a:pt x="170" y="13"/>
                </a:lnTo>
                <a:lnTo>
                  <a:pt x="153" y="13"/>
                </a:lnTo>
                <a:lnTo>
                  <a:pt x="145" y="13"/>
                </a:lnTo>
                <a:lnTo>
                  <a:pt x="137" y="13"/>
                </a:lnTo>
                <a:lnTo>
                  <a:pt x="135" y="13"/>
                </a:lnTo>
                <a:lnTo>
                  <a:pt x="132" y="13"/>
                </a:lnTo>
                <a:lnTo>
                  <a:pt x="116" y="15"/>
                </a:lnTo>
                <a:lnTo>
                  <a:pt x="106" y="15"/>
                </a:lnTo>
                <a:lnTo>
                  <a:pt x="96" y="16"/>
                </a:lnTo>
                <a:lnTo>
                  <a:pt x="91" y="16"/>
                </a:lnTo>
                <a:lnTo>
                  <a:pt x="70" y="16"/>
                </a:lnTo>
                <a:lnTo>
                  <a:pt x="67" y="16"/>
                </a:lnTo>
                <a:lnTo>
                  <a:pt x="58" y="16"/>
                </a:lnTo>
                <a:lnTo>
                  <a:pt x="54" y="16"/>
                </a:lnTo>
                <a:lnTo>
                  <a:pt x="48" y="16"/>
                </a:lnTo>
                <a:lnTo>
                  <a:pt x="44" y="16"/>
                </a:lnTo>
                <a:lnTo>
                  <a:pt x="27" y="16"/>
                </a:lnTo>
                <a:lnTo>
                  <a:pt x="18" y="17"/>
                </a:lnTo>
                <a:lnTo>
                  <a:pt x="12" y="17"/>
                </a:lnTo>
                <a:lnTo>
                  <a:pt x="8" y="17"/>
                </a:lnTo>
                <a:lnTo>
                  <a:pt x="1" y="17"/>
                </a:lnTo>
                <a:lnTo>
                  <a:pt x="6" y="30"/>
                </a:lnTo>
                <a:lnTo>
                  <a:pt x="5" y="44"/>
                </a:lnTo>
                <a:lnTo>
                  <a:pt x="9" y="46"/>
                </a:lnTo>
                <a:lnTo>
                  <a:pt x="13" y="58"/>
                </a:lnTo>
                <a:lnTo>
                  <a:pt x="12" y="62"/>
                </a:lnTo>
                <a:lnTo>
                  <a:pt x="9" y="66"/>
                </a:lnTo>
                <a:lnTo>
                  <a:pt x="9" y="76"/>
                </a:lnTo>
                <a:lnTo>
                  <a:pt x="6" y="81"/>
                </a:lnTo>
                <a:lnTo>
                  <a:pt x="0" y="103"/>
                </a:lnTo>
                <a:lnTo>
                  <a:pt x="11" y="116"/>
                </a:lnTo>
                <a:lnTo>
                  <a:pt x="11" y="118"/>
                </a:lnTo>
                <a:lnTo>
                  <a:pt x="12" y="125"/>
                </a:lnTo>
                <a:lnTo>
                  <a:pt x="15" y="127"/>
                </a:lnTo>
                <a:lnTo>
                  <a:pt x="22" y="149"/>
                </a:lnTo>
                <a:lnTo>
                  <a:pt x="24" y="153"/>
                </a:lnTo>
                <a:lnTo>
                  <a:pt x="22" y="156"/>
                </a:lnTo>
                <a:lnTo>
                  <a:pt x="27" y="165"/>
                </a:lnTo>
                <a:lnTo>
                  <a:pt x="29" y="174"/>
                </a:lnTo>
                <a:lnTo>
                  <a:pt x="31" y="179"/>
                </a:lnTo>
                <a:lnTo>
                  <a:pt x="37" y="179"/>
                </a:lnTo>
                <a:lnTo>
                  <a:pt x="40" y="193"/>
                </a:lnTo>
                <a:lnTo>
                  <a:pt x="41" y="194"/>
                </a:lnTo>
                <a:lnTo>
                  <a:pt x="44" y="207"/>
                </a:lnTo>
                <a:lnTo>
                  <a:pt x="41" y="214"/>
                </a:lnTo>
                <a:lnTo>
                  <a:pt x="42" y="219"/>
                </a:lnTo>
                <a:lnTo>
                  <a:pt x="52" y="229"/>
                </a:lnTo>
                <a:lnTo>
                  <a:pt x="52" y="233"/>
                </a:lnTo>
                <a:lnTo>
                  <a:pt x="51" y="233"/>
                </a:lnTo>
                <a:lnTo>
                  <a:pt x="52" y="236"/>
                </a:lnTo>
                <a:lnTo>
                  <a:pt x="58" y="246"/>
                </a:lnTo>
                <a:lnTo>
                  <a:pt x="62" y="257"/>
                </a:lnTo>
                <a:lnTo>
                  <a:pt x="59" y="259"/>
                </a:lnTo>
                <a:lnTo>
                  <a:pt x="59" y="266"/>
                </a:lnTo>
                <a:lnTo>
                  <a:pt x="62" y="266"/>
                </a:lnTo>
                <a:lnTo>
                  <a:pt x="63" y="269"/>
                </a:lnTo>
                <a:lnTo>
                  <a:pt x="62" y="270"/>
                </a:lnTo>
                <a:lnTo>
                  <a:pt x="63" y="273"/>
                </a:lnTo>
                <a:lnTo>
                  <a:pt x="62" y="280"/>
                </a:lnTo>
                <a:lnTo>
                  <a:pt x="62" y="281"/>
                </a:lnTo>
                <a:lnTo>
                  <a:pt x="63" y="287"/>
                </a:lnTo>
                <a:lnTo>
                  <a:pt x="67" y="298"/>
                </a:lnTo>
                <a:lnTo>
                  <a:pt x="69" y="298"/>
                </a:lnTo>
                <a:lnTo>
                  <a:pt x="67" y="301"/>
                </a:lnTo>
                <a:lnTo>
                  <a:pt x="67" y="310"/>
                </a:lnTo>
                <a:lnTo>
                  <a:pt x="63" y="315"/>
                </a:lnTo>
                <a:lnTo>
                  <a:pt x="74" y="330"/>
                </a:lnTo>
                <a:lnTo>
                  <a:pt x="73" y="333"/>
                </a:lnTo>
                <a:lnTo>
                  <a:pt x="74" y="333"/>
                </a:lnTo>
                <a:lnTo>
                  <a:pt x="94" y="333"/>
                </a:lnTo>
                <a:lnTo>
                  <a:pt x="105" y="333"/>
                </a:lnTo>
                <a:lnTo>
                  <a:pt x="114" y="333"/>
                </a:lnTo>
                <a:lnTo>
                  <a:pt x="119" y="333"/>
                </a:lnTo>
                <a:lnTo>
                  <a:pt x="135" y="331"/>
                </a:lnTo>
                <a:lnTo>
                  <a:pt x="142" y="331"/>
                </a:lnTo>
                <a:lnTo>
                  <a:pt x="156" y="331"/>
                </a:lnTo>
                <a:lnTo>
                  <a:pt x="164" y="331"/>
                </a:lnTo>
                <a:lnTo>
                  <a:pt x="175" y="331"/>
                </a:lnTo>
                <a:lnTo>
                  <a:pt x="178" y="330"/>
                </a:lnTo>
                <a:lnTo>
                  <a:pt x="196" y="330"/>
                </a:lnTo>
                <a:lnTo>
                  <a:pt x="198" y="330"/>
                </a:lnTo>
                <a:lnTo>
                  <a:pt x="216" y="330"/>
                </a:lnTo>
                <a:lnTo>
                  <a:pt x="217" y="328"/>
                </a:lnTo>
                <a:lnTo>
                  <a:pt x="235" y="327"/>
                </a:lnTo>
                <a:lnTo>
                  <a:pt x="236" y="327"/>
                </a:lnTo>
                <a:lnTo>
                  <a:pt x="253" y="327"/>
                </a:lnTo>
                <a:lnTo>
                  <a:pt x="257" y="327"/>
                </a:lnTo>
                <a:lnTo>
                  <a:pt x="263" y="326"/>
                </a:lnTo>
                <a:lnTo>
                  <a:pt x="267" y="326"/>
                </a:lnTo>
                <a:lnTo>
                  <a:pt x="277" y="326"/>
                </a:lnTo>
                <a:lnTo>
                  <a:pt x="290" y="324"/>
                </a:lnTo>
                <a:lnTo>
                  <a:pt x="299" y="324"/>
                </a:lnTo>
                <a:lnTo>
                  <a:pt x="318" y="323"/>
                </a:lnTo>
                <a:lnTo>
                  <a:pt x="321" y="323"/>
                </a:lnTo>
                <a:lnTo>
                  <a:pt x="326" y="322"/>
                </a:lnTo>
                <a:lnTo>
                  <a:pt x="339" y="320"/>
                </a:lnTo>
                <a:lnTo>
                  <a:pt x="351" y="320"/>
                </a:lnTo>
                <a:lnTo>
                  <a:pt x="358" y="319"/>
                </a:lnTo>
                <a:lnTo>
                  <a:pt x="360" y="319"/>
                </a:lnTo>
                <a:lnTo>
                  <a:pt x="365" y="319"/>
                </a:lnTo>
                <a:lnTo>
                  <a:pt x="375" y="319"/>
                </a:lnTo>
                <a:lnTo>
                  <a:pt x="378" y="319"/>
                </a:lnTo>
                <a:lnTo>
                  <a:pt x="385" y="317"/>
                </a:lnTo>
                <a:lnTo>
                  <a:pt x="401" y="316"/>
                </a:lnTo>
                <a:lnTo>
                  <a:pt x="403" y="317"/>
                </a:lnTo>
                <a:lnTo>
                  <a:pt x="411" y="323"/>
                </a:lnTo>
                <a:lnTo>
                  <a:pt x="421" y="337"/>
                </a:lnTo>
                <a:lnTo>
                  <a:pt x="427" y="340"/>
                </a:lnTo>
                <a:lnTo>
                  <a:pt x="432" y="337"/>
                </a:lnTo>
                <a:lnTo>
                  <a:pt x="430" y="317"/>
                </a:lnTo>
                <a:lnTo>
                  <a:pt x="445" y="310"/>
                </a:lnTo>
                <a:lnTo>
                  <a:pt x="448" y="306"/>
                </a:lnTo>
                <a:lnTo>
                  <a:pt x="450" y="306"/>
                </a:lnTo>
                <a:lnTo>
                  <a:pt x="451" y="304"/>
                </a:lnTo>
                <a:lnTo>
                  <a:pt x="451" y="297"/>
                </a:lnTo>
                <a:lnTo>
                  <a:pt x="461" y="269"/>
                </a:lnTo>
                <a:lnTo>
                  <a:pt x="461" y="262"/>
                </a:lnTo>
                <a:lnTo>
                  <a:pt x="455" y="252"/>
                </a:lnTo>
                <a:lnTo>
                  <a:pt x="445" y="243"/>
                </a:lnTo>
                <a:lnTo>
                  <a:pt x="448" y="233"/>
                </a:lnTo>
                <a:lnTo>
                  <a:pt x="450" y="229"/>
                </a:lnTo>
                <a:lnTo>
                  <a:pt x="454" y="223"/>
                </a:lnTo>
                <a:lnTo>
                  <a:pt x="470" y="219"/>
                </a:lnTo>
                <a:lnTo>
                  <a:pt x="494" y="211"/>
                </a:lnTo>
                <a:lnTo>
                  <a:pt x="504" y="204"/>
                </a:lnTo>
                <a:lnTo>
                  <a:pt x="506" y="186"/>
                </a:lnTo>
                <a:lnTo>
                  <a:pt x="508" y="183"/>
                </a:lnTo>
                <a:lnTo>
                  <a:pt x="511" y="181"/>
                </a:lnTo>
                <a:lnTo>
                  <a:pt x="512" y="181"/>
                </a:lnTo>
                <a:lnTo>
                  <a:pt x="518" y="170"/>
                </a:lnTo>
                <a:lnTo>
                  <a:pt x="518" y="164"/>
                </a:lnTo>
                <a:lnTo>
                  <a:pt x="518" y="156"/>
                </a:lnTo>
                <a:lnTo>
                  <a:pt x="518" y="153"/>
                </a:lnTo>
                <a:lnTo>
                  <a:pt x="515" y="143"/>
                </a:lnTo>
                <a:lnTo>
                  <a:pt x="505" y="138"/>
                </a:lnTo>
                <a:lnTo>
                  <a:pt x="502" y="136"/>
                </a:lnTo>
                <a:lnTo>
                  <a:pt x="497" y="134"/>
                </a:lnTo>
                <a:lnTo>
                  <a:pt x="494" y="131"/>
                </a:lnTo>
                <a:lnTo>
                  <a:pt x="488" y="117"/>
                </a:lnTo>
                <a:lnTo>
                  <a:pt x="476" y="110"/>
                </a:lnTo>
                <a:lnTo>
                  <a:pt x="475" y="106"/>
                </a:lnTo>
                <a:lnTo>
                  <a:pt x="475" y="105"/>
                </a:lnTo>
                <a:lnTo>
                  <a:pt x="469" y="92"/>
                </a:lnTo>
                <a:lnTo>
                  <a:pt x="465" y="89"/>
                </a:lnTo>
                <a:lnTo>
                  <a:pt x="454" y="88"/>
                </a:lnTo>
                <a:lnTo>
                  <a:pt x="439" y="80"/>
                </a:lnTo>
                <a:lnTo>
                  <a:pt x="437" y="67"/>
                </a:lnTo>
                <a:lnTo>
                  <a:pt x="430" y="56"/>
                </a:lnTo>
                <a:lnTo>
                  <a:pt x="429" y="53"/>
                </a:lnTo>
                <a:lnTo>
                  <a:pt x="427" y="46"/>
                </a:lnTo>
                <a:lnTo>
                  <a:pt x="427" y="45"/>
                </a:lnTo>
                <a:lnTo>
                  <a:pt x="436" y="26"/>
                </a:lnTo>
                <a:lnTo>
                  <a:pt x="423" y="11"/>
                </a:lnTo>
                <a:lnTo>
                  <a:pt x="423" y="9"/>
                </a:lnTo>
                <a:lnTo>
                  <a:pt x="422" y="1"/>
                </a:lnTo>
                <a:lnTo>
                  <a:pt x="422" y="0"/>
                </a:lnTo>
                <a:lnTo>
                  <a:pt x="419" y="1"/>
                </a:lnTo>
                <a:lnTo>
                  <a:pt x="412" y="1"/>
                </a:lnTo>
                <a:lnTo>
                  <a:pt x="391" y="2"/>
                </a:lnTo>
                <a:lnTo>
                  <a:pt x="390" y="2"/>
                </a:lnTo>
                <a:lnTo>
                  <a:pt x="382" y="2"/>
                </a:lnTo>
                <a:lnTo>
                  <a:pt x="354" y="5"/>
                </a:lnTo>
                <a:lnTo>
                  <a:pt x="325" y="6"/>
                </a:lnTo>
                <a:lnTo>
                  <a:pt x="318" y="6"/>
                </a:lnTo>
                <a:lnTo>
                  <a:pt x="282" y="9"/>
                </a:lnTo>
                <a:lnTo>
                  <a:pt x="281" y="9"/>
                </a:lnTo>
                <a:lnTo>
                  <a:pt x="278" y="9"/>
                </a:lnTo>
                <a:lnTo>
                  <a:pt x="253" y="9"/>
                </a:lnTo>
                <a:lnTo>
                  <a:pt x="250" y="11"/>
                </a:lnTo>
                <a:lnTo>
                  <a:pt x="243" y="11"/>
                </a:lnTo>
              </a:path>
            </a:pathLst>
          </a:custGeom>
          <a:solidFill>
            <a:srgbClr val="C00000"/>
          </a:solidFill>
          <a:ln w="6350" cap="rnd">
            <a:solidFill>
              <a:schemeClr val="tx1"/>
            </a:solidFill>
            <a:round/>
            <a:headEnd/>
            <a:tailEnd/>
          </a:ln>
        </p:spPr>
        <p:txBody>
          <a:bodyPr/>
          <a:lstStyle/>
          <a:p>
            <a:endParaRPr lang="en-US">
              <a:solidFill>
                <a:prstClr val="black"/>
              </a:solidFill>
            </a:endParaRPr>
          </a:p>
        </p:txBody>
      </p:sp>
      <p:sp>
        <p:nvSpPr>
          <p:cNvPr id="2109" name="Kentucky" descr="Kentucky," title="Kentucky"/>
          <p:cNvSpPr>
            <a:spLocks/>
          </p:cNvSpPr>
          <p:nvPr/>
        </p:nvSpPr>
        <p:spPr bwMode="auto">
          <a:xfrm>
            <a:off x="5295900" y="3382963"/>
            <a:ext cx="977900" cy="481012"/>
          </a:xfrm>
          <a:custGeom>
            <a:avLst/>
            <a:gdLst>
              <a:gd name="T0" fmla="*/ 2147483647 w 618"/>
              <a:gd name="T1" fmla="*/ 2147483647 h 328"/>
              <a:gd name="T2" fmla="*/ 2147483647 w 618"/>
              <a:gd name="T3" fmla="*/ 2147483647 h 328"/>
              <a:gd name="T4" fmla="*/ 2147483647 w 618"/>
              <a:gd name="T5" fmla="*/ 2147483647 h 328"/>
              <a:gd name="T6" fmla="*/ 2147483647 w 618"/>
              <a:gd name="T7" fmla="*/ 2147483647 h 328"/>
              <a:gd name="T8" fmla="*/ 2147483647 w 618"/>
              <a:gd name="T9" fmla="*/ 2147483647 h 328"/>
              <a:gd name="T10" fmla="*/ 2147483647 w 618"/>
              <a:gd name="T11" fmla="*/ 2147483647 h 328"/>
              <a:gd name="T12" fmla="*/ 2147483647 w 618"/>
              <a:gd name="T13" fmla="*/ 2147483647 h 328"/>
              <a:gd name="T14" fmla="*/ 2147483647 w 618"/>
              <a:gd name="T15" fmla="*/ 2147483647 h 328"/>
              <a:gd name="T16" fmla="*/ 2147483647 w 618"/>
              <a:gd name="T17" fmla="*/ 2147483647 h 328"/>
              <a:gd name="T18" fmla="*/ 2147483647 w 618"/>
              <a:gd name="T19" fmla="*/ 2147483647 h 328"/>
              <a:gd name="T20" fmla="*/ 2147483647 w 618"/>
              <a:gd name="T21" fmla="*/ 2147483647 h 328"/>
              <a:gd name="T22" fmla="*/ 2147483647 w 618"/>
              <a:gd name="T23" fmla="*/ 2147483647 h 328"/>
              <a:gd name="T24" fmla="*/ 2147483647 w 618"/>
              <a:gd name="T25" fmla="*/ 2147483647 h 328"/>
              <a:gd name="T26" fmla="*/ 2147483647 w 618"/>
              <a:gd name="T27" fmla="*/ 2147483647 h 328"/>
              <a:gd name="T28" fmla="*/ 2147483647 w 618"/>
              <a:gd name="T29" fmla="*/ 2147483647 h 328"/>
              <a:gd name="T30" fmla="*/ 0 w 618"/>
              <a:gd name="T31" fmla="*/ 2147483647 h 328"/>
              <a:gd name="T32" fmla="*/ 2147483647 w 618"/>
              <a:gd name="T33" fmla="*/ 2147483647 h 328"/>
              <a:gd name="T34" fmla="*/ 2147483647 w 618"/>
              <a:gd name="T35" fmla="*/ 2147483647 h 328"/>
              <a:gd name="T36" fmla="*/ 2147483647 w 618"/>
              <a:gd name="T37" fmla="*/ 2147483647 h 328"/>
              <a:gd name="T38" fmla="*/ 2147483647 w 618"/>
              <a:gd name="T39" fmla="*/ 2147483647 h 328"/>
              <a:gd name="T40" fmla="*/ 2147483647 w 618"/>
              <a:gd name="T41" fmla="*/ 2147483647 h 328"/>
              <a:gd name="T42" fmla="*/ 2147483647 w 618"/>
              <a:gd name="T43" fmla="*/ 2147483647 h 328"/>
              <a:gd name="T44" fmla="*/ 2147483647 w 618"/>
              <a:gd name="T45" fmla="*/ 2147483647 h 328"/>
              <a:gd name="T46" fmla="*/ 2147483647 w 618"/>
              <a:gd name="T47" fmla="*/ 2147483647 h 328"/>
              <a:gd name="T48" fmla="*/ 2147483647 w 618"/>
              <a:gd name="T49" fmla="*/ 2147483647 h 328"/>
              <a:gd name="T50" fmla="*/ 2147483647 w 618"/>
              <a:gd name="T51" fmla="*/ 2147483647 h 328"/>
              <a:gd name="T52" fmla="*/ 2147483647 w 618"/>
              <a:gd name="T53" fmla="*/ 2147483647 h 328"/>
              <a:gd name="T54" fmla="*/ 2147483647 w 618"/>
              <a:gd name="T55" fmla="*/ 2147483647 h 328"/>
              <a:gd name="T56" fmla="*/ 2147483647 w 618"/>
              <a:gd name="T57" fmla="*/ 2147483647 h 328"/>
              <a:gd name="T58" fmla="*/ 2147483647 w 618"/>
              <a:gd name="T59" fmla="*/ 2147483647 h 328"/>
              <a:gd name="T60" fmla="*/ 2147483647 w 618"/>
              <a:gd name="T61" fmla="*/ 2147483647 h 328"/>
              <a:gd name="T62" fmla="*/ 2147483647 w 618"/>
              <a:gd name="T63" fmla="*/ 2147483647 h 328"/>
              <a:gd name="T64" fmla="*/ 2147483647 w 618"/>
              <a:gd name="T65" fmla="*/ 2147483647 h 328"/>
              <a:gd name="T66" fmla="*/ 2147483647 w 618"/>
              <a:gd name="T67" fmla="*/ 2147483647 h 328"/>
              <a:gd name="T68" fmla="*/ 2147483647 w 618"/>
              <a:gd name="T69" fmla="*/ 2147483647 h 328"/>
              <a:gd name="T70" fmla="*/ 2147483647 w 618"/>
              <a:gd name="T71" fmla="*/ 2147483647 h 328"/>
              <a:gd name="T72" fmla="*/ 2147483647 w 618"/>
              <a:gd name="T73" fmla="*/ 2147483647 h 328"/>
              <a:gd name="T74" fmla="*/ 2147483647 w 618"/>
              <a:gd name="T75" fmla="*/ 2147483647 h 328"/>
              <a:gd name="T76" fmla="*/ 2147483647 w 618"/>
              <a:gd name="T77" fmla="*/ 2147483647 h 328"/>
              <a:gd name="T78" fmla="*/ 2147483647 w 618"/>
              <a:gd name="T79" fmla="*/ 2147483647 h 328"/>
              <a:gd name="T80" fmla="*/ 2147483647 w 618"/>
              <a:gd name="T81" fmla="*/ 2147483647 h 328"/>
              <a:gd name="T82" fmla="*/ 2147483647 w 618"/>
              <a:gd name="T83" fmla="*/ 2147483647 h 328"/>
              <a:gd name="T84" fmla="*/ 2147483647 w 618"/>
              <a:gd name="T85" fmla="*/ 0 h 328"/>
              <a:gd name="T86" fmla="*/ 2147483647 w 618"/>
              <a:gd name="T87" fmla="*/ 2147483647 h 328"/>
              <a:gd name="T88" fmla="*/ 2147483647 w 618"/>
              <a:gd name="T89" fmla="*/ 2147483647 h 328"/>
              <a:gd name="T90" fmla="*/ 2147483647 w 618"/>
              <a:gd name="T91" fmla="*/ 2147483647 h 328"/>
              <a:gd name="T92" fmla="*/ 2147483647 w 618"/>
              <a:gd name="T93" fmla="*/ 2147483647 h 328"/>
              <a:gd name="T94" fmla="*/ 2147483647 w 618"/>
              <a:gd name="T95" fmla="*/ 2147483647 h 328"/>
              <a:gd name="T96" fmla="*/ 2147483647 w 618"/>
              <a:gd name="T97" fmla="*/ 2147483647 h 328"/>
              <a:gd name="T98" fmla="*/ 2147483647 w 618"/>
              <a:gd name="T99" fmla="*/ 2147483647 h 328"/>
              <a:gd name="T100" fmla="*/ 2147483647 w 618"/>
              <a:gd name="T101" fmla="*/ 2147483647 h 328"/>
              <a:gd name="T102" fmla="*/ 2147483647 w 618"/>
              <a:gd name="T103" fmla="*/ 2147483647 h 328"/>
              <a:gd name="T104" fmla="*/ 2147483647 w 618"/>
              <a:gd name="T105" fmla="*/ 2147483647 h 328"/>
              <a:gd name="T106" fmla="*/ 2147483647 w 618"/>
              <a:gd name="T107" fmla="*/ 2147483647 h 328"/>
              <a:gd name="T108" fmla="*/ 2147483647 w 618"/>
              <a:gd name="T109" fmla="*/ 2147483647 h 328"/>
              <a:gd name="T110" fmla="*/ 2147483647 w 618"/>
              <a:gd name="T111" fmla="*/ 2147483647 h 328"/>
              <a:gd name="T112" fmla="*/ 2147483647 w 618"/>
              <a:gd name="T113" fmla="*/ 2147483647 h 328"/>
              <a:gd name="T114" fmla="*/ 2147483647 w 618"/>
              <a:gd name="T115" fmla="*/ 2147483647 h 328"/>
              <a:gd name="T116" fmla="*/ 2147483647 w 618"/>
              <a:gd name="T117" fmla="*/ 2147483647 h 328"/>
              <a:gd name="T118" fmla="*/ 2147483647 w 618"/>
              <a:gd name="T119" fmla="*/ 2147483647 h 328"/>
              <a:gd name="T120" fmla="*/ 2147483647 w 618"/>
              <a:gd name="T121" fmla="*/ 2147483647 h 3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8"/>
              <a:gd name="T184" fmla="*/ 0 h 328"/>
              <a:gd name="T185" fmla="*/ 618 w 618"/>
              <a:gd name="T186" fmla="*/ 328 h 3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8" h="328">
                <a:moveTo>
                  <a:pt x="440" y="269"/>
                </a:moveTo>
                <a:lnTo>
                  <a:pt x="440" y="269"/>
                </a:lnTo>
                <a:lnTo>
                  <a:pt x="439" y="269"/>
                </a:lnTo>
                <a:lnTo>
                  <a:pt x="422" y="270"/>
                </a:lnTo>
                <a:lnTo>
                  <a:pt x="414" y="273"/>
                </a:lnTo>
                <a:lnTo>
                  <a:pt x="393" y="274"/>
                </a:lnTo>
                <a:lnTo>
                  <a:pt x="386" y="274"/>
                </a:lnTo>
                <a:lnTo>
                  <a:pt x="379" y="275"/>
                </a:lnTo>
                <a:lnTo>
                  <a:pt x="377" y="275"/>
                </a:lnTo>
                <a:lnTo>
                  <a:pt x="375" y="275"/>
                </a:lnTo>
                <a:lnTo>
                  <a:pt x="364" y="275"/>
                </a:lnTo>
                <a:lnTo>
                  <a:pt x="352" y="277"/>
                </a:lnTo>
                <a:lnTo>
                  <a:pt x="350" y="277"/>
                </a:lnTo>
                <a:lnTo>
                  <a:pt x="346" y="277"/>
                </a:lnTo>
                <a:lnTo>
                  <a:pt x="338" y="280"/>
                </a:lnTo>
                <a:lnTo>
                  <a:pt x="332" y="280"/>
                </a:lnTo>
                <a:lnTo>
                  <a:pt x="321" y="281"/>
                </a:lnTo>
                <a:lnTo>
                  <a:pt x="307" y="282"/>
                </a:lnTo>
                <a:lnTo>
                  <a:pt x="305" y="282"/>
                </a:lnTo>
                <a:lnTo>
                  <a:pt x="298" y="284"/>
                </a:lnTo>
                <a:lnTo>
                  <a:pt x="292" y="284"/>
                </a:lnTo>
                <a:lnTo>
                  <a:pt x="289" y="284"/>
                </a:lnTo>
                <a:lnTo>
                  <a:pt x="278" y="285"/>
                </a:lnTo>
                <a:lnTo>
                  <a:pt x="271" y="285"/>
                </a:lnTo>
                <a:lnTo>
                  <a:pt x="264" y="285"/>
                </a:lnTo>
                <a:lnTo>
                  <a:pt x="262" y="285"/>
                </a:lnTo>
                <a:lnTo>
                  <a:pt x="255" y="285"/>
                </a:lnTo>
                <a:lnTo>
                  <a:pt x="246" y="286"/>
                </a:lnTo>
                <a:lnTo>
                  <a:pt x="244" y="288"/>
                </a:lnTo>
                <a:lnTo>
                  <a:pt x="241" y="289"/>
                </a:lnTo>
                <a:lnTo>
                  <a:pt x="239" y="286"/>
                </a:lnTo>
                <a:lnTo>
                  <a:pt x="230" y="289"/>
                </a:lnTo>
                <a:lnTo>
                  <a:pt x="224" y="289"/>
                </a:lnTo>
                <a:lnTo>
                  <a:pt x="219" y="289"/>
                </a:lnTo>
                <a:lnTo>
                  <a:pt x="214" y="291"/>
                </a:lnTo>
                <a:lnTo>
                  <a:pt x="199" y="292"/>
                </a:lnTo>
                <a:lnTo>
                  <a:pt x="195" y="293"/>
                </a:lnTo>
                <a:lnTo>
                  <a:pt x="194" y="293"/>
                </a:lnTo>
                <a:lnTo>
                  <a:pt x="184" y="293"/>
                </a:lnTo>
                <a:lnTo>
                  <a:pt x="176" y="295"/>
                </a:lnTo>
                <a:lnTo>
                  <a:pt x="164" y="296"/>
                </a:lnTo>
                <a:lnTo>
                  <a:pt x="158" y="298"/>
                </a:lnTo>
                <a:lnTo>
                  <a:pt x="149" y="299"/>
                </a:lnTo>
                <a:lnTo>
                  <a:pt x="145" y="299"/>
                </a:lnTo>
                <a:lnTo>
                  <a:pt x="131" y="300"/>
                </a:lnTo>
                <a:lnTo>
                  <a:pt x="131" y="298"/>
                </a:lnTo>
                <a:lnTo>
                  <a:pt x="112" y="298"/>
                </a:lnTo>
                <a:lnTo>
                  <a:pt x="113" y="300"/>
                </a:lnTo>
                <a:lnTo>
                  <a:pt x="115" y="303"/>
                </a:lnTo>
                <a:lnTo>
                  <a:pt x="116" y="317"/>
                </a:lnTo>
                <a:lnTo>
                  <a:pt x="97" y="318"/>
                </a:lnTo>
                <a:lnTo>
                  <a:pt x="88" y="320"/>
                </a:lnTo>
                <a:lnTo>
                  <a:pt x="79" y="320"/>
                </a:lnTo>
                <a:lnTo>
                  <a:pt x="76" y="320"/>
                </a:lnTo>
                <a:lnTo>
                  <a:pt x="73" y="320"/>
                </a:lnTo>
                <a:lnTo>
                  <a:pt x="55" y="322"/>
                </a:lnTo>
                <a:lnTo>
                  <a:pt x="51" y="322"/>
                </a:lnTo>
                <a:lnTo>
                  <a:pt x="49" y="322"/>
                </a:lnTo>
                <a:lnTo>
                  <a:pt x="37" y="324"/>
                </a:lnTo>
                <a:lnTo>
                  <a:pt x="9" y="325"/>
                </a:lnTo>
                <a:lnTo>
                  <a:pt x="5" y="327"/>
                </a:lnTo>
                <a:lnTo>
                  <a:pt x="0" y="327"/>
                </a:lnTo>
                <a:lnTo>
                  <a:pt x="2" y="314"/>
                </a:lnTo>
                <a:lnTo>
                  <a:pt x="2" y="313"/>
                </a:lnTo>
                <a:lnTo>
                  <a:pt x="5" y="313"/>
                </a:lnTo>
                <a:lnTo>
                  <a:pt x="13" y="320"/>
                </a:lnTo>
                <a:lnTo>
                  <a:pt x="19" y="309"/>
                </a:lnTo>
                <a:lnTo>
                  <a:pt x="16" y="299"/>
                </a:lnTo>
                <a:lnTo>
                  <a:pt x="22" y="298"/>
                </a:lnTo>
                <a:lnTo>
                  <a:pt x="22" y="293"/>
                </a:lnTo>
                <a:lnTo>
                  <a:pt x="20" y="285"/>
                </a:lnTo>
                <a:lnTo>
                  <a:pt x="22" y="282"/>
                </a:lnTo>
                <a:lnTo>
                  <a:pt x="22" y="277"/>
                </a:lnTo>
                <a:lnTo>
                  <a:pt x="22" y="275"/>
                </a:lnTo>
                <a:lnTo>
                  <a:pt x="19" y="273"/>
                </a:lnTo>
                <a:lnTo>
                  <a:pt x="16" y="271"/>
                </a:lnTo>
                <a:lnTo>
                  <a:pt x="13" y="266"/>
                </a:lnTo>
                <a:lnTo>
                  <a:pt x="15" y="264"/>
                </a:lnTo>
                <a:lnTo>
                  <a:pt x="18" y="260"/>
                </a:lnTo>
                <a:lnTo>
                  <a:pt x="29" y="245"/>
                </a:lnTo>
                <a:lnTo>
                  <a:pt x="33" y="245"/>
                </a:lnTo>
                <a:lnTo>
                  <a:pt x="34" y="245"/>
                </a:lnTo>
                <a:lnTo>
                  <a:pt x="49" y="252"/>
                </a:lnTo>
                <a:lnTo>
                  <a:pt x="61" y="253"/>
                </a:lnTo>
                <a:lnTo>
                  <a:pt x="66" y="259"/>
                </a:lnTo>
                <a:lnTo>
                  <a:pt x="72" y="259"/>
                </a:lnTo>
                <a:lnTo>
                  <a:pt x="73" y="259"/>
                </a:lnTo>
                <a:lnTo>
                  <a:pt x="77" y="252"/>
                </a:lnTo>
                <a:lnTo>
                  <a:pt x="70" y="238"/>
                </a:lnTo>
                <a:lnTo>
                  <a:pt x="76" y="219"/>
                </a:lnTo>
                <a:lnTo>
                  <a:pt x="79" y="220"/>
                </a:lnTo>
                <a:lnTo>
                  <a:pt x="80" y="222"/>
                </a:lnTo>
                <a:lnTo>
                  <a:pt x="81" y="220"/>
                </a:lnTo>
                <a:lnTo>
                  <a:pt x="90" y="215"/>
                </a:lnTo>
                <a:lnTo>
                  <a:pt x="99" y="212"/>
                </a:lnTo>
                <a:lnTo>
                  <a:pt x="105" y="208"/>
                </a:lnTo>
                <a:lnTo>
                  <a:pt x="98" y="202"/>
                </a:lnTo>
                <a:lnTo>
                  <a:pt x="98" y="201"/>
                </a:lnTo>
                <a:lnTo>
                  <a:pt x="95" y="195"/>
                </a:lnTo>
                <a:lnTo>
                  <a:pt x="98" y="186"/>
                </a:lnTo>
                <a:lnTo>
                  <a:pt x="105" y="176"/>
                </a:lnTo>
                <a:lnTo>
                  <a:pt x="106" y="176"/>
                </a:lnTo>
                <a:lnTo>
                  <a:pt x="110" y="166"/>
                </a:lnTo>
                <a:lnTo>
                  <a:pt x="112" y="164"/>
                </a:lnTo>
                <a:lnTo>
                  <a:pt x="116" y="161"/>
                </a:lnTo>
                <a:lnTo>
                  <a:pt x="126" y="164"/>
                </a:lnTo>
                <a:lnTo>
                  <a:pt x="131" y="162"/>
                </a:lnTo>
                <a:lnTo>
                  <a:pt x="138" y="169"/>
                </a:lnTo>
                <a:lnTo>
                  <a:pt x="137" y="158"/>
                </a:lnTo>
                <a:lnTo>
                  <a:pt x="151" y="155"/>
                </a:lnTo>
                <a:lnTo>
                  <a:pt x="155" y="155"/>
                </a:lnTo>
                <a:lnTo>
                  <a:pt x="158" y="155"/>
                </a:lnTo>
                <a:lnTo>
                  <a:pt x="164" y="160"/>
                </a:lnTo>
                <a:lnTo>
                  <a:pt x="167" y="161"/>
                </a:lnTo>
                <a:lnTo>
                  <a:pt x="181" y="169"/>
                </a:lnTo>
                <a:lnTo>
                  <a:pt x="189" y="153"/>
                </a:lnTo>
                <a:lnTo>
                  <a:pt x="191" y="153"/>
                </a:lnTo>
                <a:lnTo>
                  <a:pt x="199" y="147"/>
                </a:lnTo>
                <a:lnTo>
                  <a:pt x="203" y="143"/>
                </a:lnTo>
                <a:lnTo>
                  <a:pt x="210" y="153"/>
                </a:lnTo>
                <a:lnTo>
                  <a:pt x="219" y="155"/>
                </a:lnTo>
                <a:lnTo>
                  <a:pt x="219" y="160"/>
                </a:lnTo>
                <a:lnTo>
                  <a:pt x="224" y="155"/>
                </a:lnTo>
                <a:lnTo>
                  <a:pt x="228" y="136"/>
                </a:lnTo>
                <a:lnTo>
                  <a:pt x="231" y="136"/>
                </a:lnTo>
                <a:lnTo>
                  <a:pt x="232" y="129"/>
                </a:lnTo>
                <a:lnTo>
                  <a:pt x="231" y="128"/>
                </a:lnTo>
                <a:lnTo>
                  <a:pt x="231" y="126"/>
                </a:lnTo>
                <a:lnTo>
                  <a:pt x="238" y="125"/>
                </a:lnTo>
                <a:lnTo>
                  <a:pt x="238" y="118"/>
                </a:lnTo>
                <a:lnTo>
                  <a:pt x="242" y="120"/>
                </a:lnTo>
                <a:lnTo>
                  <a:pt x="248" y="125"/>
                </a:lnTo>
                <a:lnTo>
                  <a:pt x="250" y="133"/>
                </a:lnTo>
                <a:lnTo>
                  <a:pt x="271" y="136"/>
                </a:lnTo>
                <a:lnTo>
                  <a:pt x="277" y="135"/>
                </a:lnTo>
                <a:lnTo>
                  <a:pt x="278" y="121"/>
                </a:lnTo>
                <a:lnTo>
                  <a:pt x="278" y="115"/>
                </a:lnTo>
                <a:lnTo>
                  <a:pt x="282" y="107"/>
                </a:lnTo>
                <a:lnTo>
                  <a:pt x="285" y="103"/>
                </a:lnTo>
                <a:lnTo>
                  <a:pt x="288" y="103"/>
                </a:lnTo>
                <a:lnTo>
                  <a:pt x="289" y="104"/>
                </a:lnTo>
                <a:lnTo>
                  <a:pt x="298" y="92"/>
                </a:lnTo>
                <a:lnTo>
                  <a:pt x="298" y="88"/>
                </a:lnTo>
                <a:lnTo>
                  <a:pt x="307" y="80"/>
                </a:lnTo>
                <a:lnTo>
                  <a:pt x="311" y="73"/>
                </a:lnTo>
                <a:lnTo>
                  <a:pt x="311" y="67"/>
                </a:lnTo>
                <a:lnTo>
                  <a:pt x="310" y="63"/>
                </a:lnTo>
                <a:lnTo>
                  <a:pt x="314" y="51"/>
                </a:lnTo>
                <a:lnTo>
                  <a:pt x="317" y="49"/>
                </a:lnTo>
                <a:lnTo>
                  <a:pt x="324" y="49"/>
                </a:lnTo>
                <a:lnTo>
                  <a:pt x="328" y="53"/>
                </a:lnTo>
                <a:lnTo>
                  <a:pt x="335" y="51"/>
                </a:lnTo>
                <a:lnTo>
                  <a:pt x="341" y="45"/>
                </a:lnTo>
                <a:lnTo>
                  <a:pt x="343" y="44"/>
                </a:lnTo>
                <a:lnTo>
                  <a:pt x="345" y="42"/>
                </a:lnTo>
                <a:lnTo>
                  <a:pt x="354" y="38"/>
                </a:lnTo>
                <a:lnTo>
                  <a:pt x="360" y="30"/>
                </a:lnTo>
                <a:lnTo>
                  <a:pt x="361" y="28"/>
                </a:lnTo>
                <a:lnTo>
                  <a:pt x="353" y="27"/>
                </a:lnTo>
                <a:lnTo>
                  <a:pt x="353" y="24"/>
                </a:lnTo>
                <a:lnTo>
                  <a:pt x="354" y="16"/>
                </a:lnTo>
                <a:lnTo>
                  <a:pt x="352" y="13"/>
                </a:lnTo>
                <a:lnTo>
                  <a:pt x="350" y="9"/>
                </a:lnTo>
                <a:lnTo>
                  <a:pt x="354" y="4"/>
                </a:lnTo>
                <a:lnTo>
                  <a:pt x="357" y="2"/>
                </a:lnTo>
                <a:lnTo>
                  <a:pt x="360" y="0"/>
                </a:lnTo>
                <a:lnTo>
                  <a:pt x="371" y="5"/>
                </a:lnTo>
                <a:lnTo>
                  <a:pt x="381" y="2"/>
                </a:lnTo>
                <a:lnTo>
                  <a:pt x="382" y="0"/>
                </a:lnTo>
                <a:lnTo>
                  <a:pt x="393" y="6"/>
                </a:lnTo>
                <a:lnTo>
                  <a:pt x="397" y="8"/>
                </a:lnTo>
                <a:lnTo>
                  <a:pt x="402" y="16"/>
                </a:lnTo>
                <a:lnTo>
                  <a:pt x="404" y="19"/>
                </a:lnTo>
                <a:lnTo>
                  <a:pt x="407" y="23"/>
                </a:lnTo>
                <a:lnTo>
                  <a:pt x="407" y="27"/>
                </a:lnTo>
                <a:lnTo>
                  <a:pt x="417" y="31"/>
                </a:lnTo>
                <a:lnTo>
                  <a:pt x="424" y="33"/>
                </a:lnTo>
                <a:lnTo>
                  <a:pt x="427" y="30"/>
                </a:lnTo>
                <a:lnTo>
                  <a:pt x="428" y="30"/>
                </a:lnTo>
                <a:lnTo>
                  <a:pt x="436" y="30"/>
                </a:lnTo>
                <a:lnTo>
                  <a:pt x="440" y="33"/>
                </a:lnTo>
                <a:lnTo>
                  <a:pt x="450" y="42"/>
                </a:lnTo>
                <a:lnTo>
                  <a:pt x="454" y="42"/>
                </a:lnTo>
                <a:lnTo>
                  <a:pt x="456" y="42"/>
                </a:lnTo>
                <a:lnTo>
                  <a:pt x="458" y="42"/>
                </a:lnTo>
                <a:lnTo>
                  <a:pt x="460" y="37"/>
                </a:lnTo>
                <a:lnTo>
                  <a:pt x="467" y="33"/>
                </a:lnTo>
                <a:lnTo>
                  <a:pt x="481" y="35"/>
                </a:lnTo>
                <a:lnTo>
                  <a:pt x="489" y="42"/>
                </a:lnTo>
                <a:lnTo>
                  <a:pt x="490" y="40"/>
                </a:lnTo>
                <a:lnTo>
                  <a:pt x="493" y="37"/>
                </a:lnTo>
                <a:lnTo>
                  <a:pt x="500" y="37"/>
                </a:lnTo>
                <a:lnTo>
                  <a:pt x="508" y="24"/>
                </a:lnTo>
                <a:lnTo>
                  <a:pt x="521" y="20"/>
                </a:lnTo>
                <a:lnTo>
                  <a:pt x="524" y="33"/>
                </a:lnTo>
                <a:lnTo>
                  <a:pt x="529" y="40"/>
                </a:lnTo>
                <a:lnTo>
                  <a:pt x="533" y="40"/>
                </a:lnTo>
                <a:lnTo>
                  <a:pt x="542" y="44"/>
                </a:lnTo>
                <a:lnTo>
                  <a:pt x="546" y="46"/>
                </a:lnTo>
                <a:lnTo>
                  <a:pt x="550" y="52"/>
                </a:lnTo>
                <a:lnTo>
                  <a:pt x="550" y="57"/>
                </a:lnTo>
                <a:lnTo>
                  <a:pt x="553" y="70"/>
                </a:lnTo>
                <a:lnTo>
                  <a:pt x="551" y="70"/>
                </a:lnTo>
                <a:lnTo>
                  <a:pt x="551" y="84"/>
                </a:lnTo>
                <a:lnTo>
                  <a:pt x="565" y="96"/>
                </a:lnTo>
                <a:lnTo>
                  <a:pt x="565" y="102"/>
                </a:lnTo>
                <a:lnTo>
                  <a:pt x="565" y="103"/>
                </a:lnTo>
                <a:lnTo>
                  <a:pt x="574" y="109"/>
                </a:lnTo>
                <a:lnTo>
                  <a:pt x="574" y="110"/>
                </a:lnTo>
                <a:lnTo>
                  <a:pt x="578" y="115"/>
                </a:lnTo>
                <a:lnTo>
                  <a:pt x="583" y="121"/>
                </a:lnTo>
                <a:lnTo>
                  <a:pt x="582" y="122"/>
                </a:lnTo>
                <a:lnTo>
                  <a:pt x="603" y="136"/>
                </a:lnTo>
                <a:lnTo>
                  <a:pt x="603" y="139"/>
                </a:lnTo>
                <a:lnTo>
                  <a:pt x="617" y="139"/>
                </a:lnTo>
                <a:lnTo>
                  <a:pt x="608" y="149"/>
                </a:lnTo>
                <a:lnTo>
                  <a:pt x="600" y="160"/>
                </a:lnTo>
                <a:lnTo>
                  <a:pt x="592" y="169"/>
                </a:lnTo>
                <a:lnTo>
                  <a:pt x="587" y="173"/>
                </a:lnTo>
                <a:lnTo>
                  <a:pt x="582" y="176"/>
                </a:lnTo>
                <a:lnTo>
                  <a:pt x="574" y="183"/>
                </a:lnTo>
                <a:lnTo>
                  <a:pt x="572" y="183"/>
                </a:lnTo>
                <a:lnTo>
                  <a:pt x="561" y="193"/>
                </a:lnTo>
                <a:lnTo>
                  <a:pt x="560" y="205"/>
                </a:lnTo>
                <a:lnTo>
                  <a:pt x="550" y="212"/>
                </a:lnTo>
                <a:lnTo>
                  <a:pt x="550" y="219"/>
                </a:lnTo>
                <a:lnTo>
                  <a:pt x="550" y="220"/>
                </a:lnTo>
                <a:lnTo>
                  <a:pt x="532" y="235"/>
                </a:lnTo>
                <a:lnTo>
                  <a:pt x="532" y="238"/>
                </a:lnTo>
                <a:lnTo>
                  <a:pt x="506" y="252"/>
                </a:lnTo>
                <a:lnTo>
                  <a:pt x="501" y="252"/>
                </a:lnTo>
                <a:lnTo>
                  <a:pt x="492" y="259"/>
                </a:lnTo>
                <a:lnTo>
                  <a:pt x="488" y="260"/>
                </a:lnTo>
                <a:lnTo>
                  <a:pt x="486" y="263"/>
                </a:lnTo>
                <a:lnTo>
                  <a:pt x="479" y="264"/>
                </a:lnTo>
                <a:lnTo>
                  <a:pt x="467" y="266"/>
                </a:lnTo>
                <a:lnTo>
                  <a:pt x="460" y="266"/>
                </a:lnTo>
                <a:lnTo>
                  <a:pt x="453" y="267"/>
                </a:lnTo>
                <a:lnTo>
                  <a:pt x="443" y="269"/>
                </a:lnTo>
                <a:lnTo>
                  <a:pt x="440" y="269"/>
                </a:lnTo>
              </a:path>
            </a:pathLst>
          </a:custGeom>
          <a:solidFill>
            <a:schemeClr val="accent5"/>
          </a:solidFill>
          <a:ln w="6350" cap="rnd">
            <a:solidFill>
              <a:schemeClr val="tx1"/>
            </a:solidFill>
            <a:round/>
            <a:headEnd/>
            <a:tailEnd/>
          </a:ln>
        </p:spPr>
        <p:txBody>
          <a:bodyPr/>
          <a:lstStyle/>
          <a:p>
            <a:pPr>
              <a:defRPr/>
            </a:pPr>
            <a:endParaRPr lang="en-US">
              <a:solidFill>
                <a:prstClr val="black"/>
              </a:solidFill>
            </a:endParaRPr>
          </a:p>
        </p:txBody>
      </p:sp>
      <p:sp>
        <p:nvSpPr>
          <p:cNvPr id="4161" name="North Carolina" descr="North Carolina," title="North Carolina"/>
          <p:cNvSpPr>
            <a:spLocks/>
          </p:cNvSpPr>
          <p:nvPr/>
        </p:nvSpPr>
        <p:spPr bwMode="auto">
          <a:xfrm>
            <a:off x="6018213" y="3598863"/>
            <a:ext cx="1190625" cy="495300"/>
          </a:xfrm>
          <a:custGeom>
            <a:avLst/>
            <a:gdLst>
              <a:gd name="T0" fmla="*/ 2147483647 w 753"/>
              <a:gd name="T1" fmla="*/ 2147483647 h 338"/>
              <a:gd name="T2" fmla="*/ 2147483647 w 753"/>
              <a:gd name="T3" fmla="*/ 2147483647 h 338"/>
              <a:gd name="T4" fmla="*/ 2147483647 w 753"/>
              <a:gd name="T5" fmla="*/ 2147483647 h 338"/>
              <a:gd name="T6" fmla="*/ 2147483647 w 753"/>
              <a:gd name="T7" fmla="*/ 2147483647 h 338"/>
              <a:gd name="T8" fmla="*/ 2147483647 w 753"/>
              <a:gd name="T9" fmla="*/ 2147483647 h 338"/>
              <a:gd name="T10" fmla="*/ 2147483647 w 753"/>
              <a:gd name="T11" fmla="*/ 2147483647 h 338"/>
              <a:gd name="T12" fmla="*/ 2147483647 w 753"/>
              <a:gd name="T13" fmla="*/ 2147483647 h 338"/>
              <a:gd name="T14" fmla="*/ 2147483647 w 753"/>
              <a:gd name="T15" fmla="*/ 2147483647 h 338"/>
              <a:gd name="T16" fmla="*/ 2147483647 w 753"/>
              <a:gd name="T17" fmla="*/ 2147483647 h 338"/>
              <a:gd name="T18" fmla="*/ 2147483647 w 753"/>
              <a:gd name="T19" fmla="*/ 2147483647 h 338"/>
              <a:gd name="T20" fmla="*/ 2147483647 w 753"/>
              <a:gd name="T21" fmla="*/ 2147483647 h 338"/>
              <a:gd name="T22" fmla="*/ 2147483647 w 753"/>
              <a:gd name="T23" fmla="*/ 2147483647 h 338"/>
              <a:gd name="T24" fmla="*/ 2147483647 w 753"/>
              <a:gd name="T25" fmla="*/ 2147483647 h 338"/>
              <a:gd name="T26" fmla="*/ 2147483647 w 753"/>
              <a:gd name="T27" fmla="*/ 2147483647 h 338"/>
              <a:gd name="T28" fmla="*/ 2147483647 w 753"/>
              <a:gd name="T29" fmla="*/ 2147483647 h 338"/>
              <a:gd name="T30" fmla="*/ 2147483647 w 753"/>
              <a:gd name="T31" fmla="*/ 2147483647 h 338"/>
              <a:gd name="T32" fmla="*/ 2147483647 w 753"/>
              <a:gd name="T33" fmla="*/ 2147483647 h 338"/>
              <a:gd name="T34" fmla="*/ 2147483647 w 753"/>
              <a:gd name="T35" fmla="*/ 2147483647 h 338"/>
              <a:gd name="T36" fmla="*/ 2147483647 w 753"/>
              <a:gd name="T37" fmla="*/ 2147483647 h 338"/>
              <a:gd name="T38" fmla="*/ 2147483647 w 753"/>
              <a:gd name="T39" fmla="*/ 2147483647 h 338"/>
              <a:gd name="T40" fmla="*/ 2147483647 w 753"/>
              <a:gd name="T41" fmla="*/ 2147483647 h 338"/>
              <a:gd name="T42" fmla="*/ 2147483647 w 753"/>
              <a:gd name="T43" fmla="*/ 2147483647 h 338"/>
              <a:gd name="T44" fmla="*/ 2147483647 w 753"/>
              <a:gd name="T45" fmla="*/ 2147483647 h 338"/>
              <a:gd name="T46" fmla="*/ 2147483647 w 753"/>
              <a:gd name="T47" fmla="*/ 2147483647 h 338"/>
              <a:gd name="T48" fmla="*/ 2147483647 w 753"/>
              <a:gd name="T49" fmla="*/ 2147483647 h 338"/>
              <a:gd name="T50" fmla="*/ 2147483647 w 753"/>
              <a:gd name="T51" fmla="*/ 2147483647 h 338"/>
              <a:gd name="T52" fmla="*/ 2147483647 w 753"/>
              <a:gd name="T53" fmla="*/ 2147483647 h 338"/>
              <a:gd name="T54" fmla="*/ 2147483647 w 753"/>
              <a:gd name="T55" fmla="*/ 2147483647 h 338"/>
              <a:gd name="T56" fmla="*/ 2147483647 w 753"/>
              <a:gd name="T57" fmla="*/ 2147483647 h 338"/>
              <a:gd name="T58" fmla="*/ 2147483647 w 753"/>
              <a:gd name="T59" fmla="*/ 2147483647 h 338"/>
              <a:gd name="T60" fmla="*/ 2147483647 w 753"/>
              <a:gd name="T61" fmla="*/ 2147483647 h 338"/>
              <a:gd name="T62" fmla="*/ 2147483647 w 753"/>
              <a:gd name="T63" fmla="*/ 2147483647 h 338"/>
              <a:gd name="T64" fmla="*/ 2147483647 w 753"/>
              <a:gd name="T65" fmla="*/ 2147483647 h 338"/>
              <a:gd name="T66" fmla="*/ 2147483647 w 753"/>
              <a:gd name="T67" fmla="*/ 2147483647 h 338"/>
              <a:gd name="T68" fmla="*/ 2147483647 w 753"/>
              <a:gd name="T69" fmla="*/ 2147483647 h 338"/>
              <a:gd name="T70" fmla="*/ 2147483647 w 753"/>
              <a:gd name="T71" fmla="*/ 2147483647 h 338"/>
              <a:gd name="T72" fmla="*/ 2147483647 w 753"/>
              <a:gd name="T73" fmla="*/ 2147483647 h 338"/>
              <a:gd name="T74" fmla="*/ 2147483647 w 753"/>
              <a:gd name="T75" fmla="*/ 2147483647 h 338"/>
              <a:gd name="T76" fmla="*/ 2147483647 w 753"/>
              <a:gd name="T77" fmla="*/ 2147483647 h 338"/>
              <a:gd name="T78" fmla="*/ 2147483647 w 753"/>
              <a:gd name="T79" fmla="*/ 2147483647 h 338"/>
              <a:gd name="T80" fmla="*/ 2147483647 w 753"/>
              <a:gd name="T81" fmla="*/ 2147483647 h 338"/>
              <a:gd name="T82" fmla="*/ 2147483647 w 753"/>
              <a:gd name="T83" fmla="*/ 2147483647 h 338"/>
              <a:gd name="T84" fmla="*/ 2147483647 w 753"/>
              <a:gd name="T85" fmla="*/ 2147483647 h 338"/>
              <a:gd name="T86" fmla="*/ 2147483647 w 753"/>
              <a:gd name="T87" fmla="*/ 2147483647 h 338"/>
              <a:gd name="T88" fmla="*/ 2147483647 w 753"/>
              <a:gd name="T89" fmla="*/ 2147483647 h 338"/>
              <a:gd name="T90" fmla="*/ 0 w 753"/>
              <a:gd name="T91" fmla="*/ 2147483647 h 338"/>
              <a:gd name="T92" fmla="*/ 2147483647 w 753"/>
              <a:gd name="T93" fmla="*/ 2147483647 h 338"/>
              <a:gd name="T94" fmla="*/ 2147483647 w 753"/>
              <a:gd name="T95" fmla="*/ 2147483647 h 338"/>
              <a:gd name="T96" fmla="*/ 2147483647 w 753"/>
              <a:gd name="T97" fmla="*/ 2147483647 h 338"/>
              <a:gd name="T98" fmla="*/ 2147483647 w 753"/>
              <a:gd name="T99" fmla="*/ 2147483647 h 338"/>
              <a:gd name="T100" fmla="*/ 2147483647 w 753"/>
              <a:gd name="T101" fmla="*/ 2147483647 h 338"/>
              <a:gd name="T102" fmla="*/ 2147483647 w 753"/>
              <a:gd name="T103" fmla="*/ 2147483647 h 338"/>
              <a:gd name="T104" fmla="*/ 2147483647 w 753"/>
              <a:gd name="T105" fmla="*/ 2147483647 h 3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3"/>
              <a:gd name="T160" fmla="*/ 0 h 338"/>
              <a:gd name="T161" fmla="*/ 753 w 753"/>
              <a:gd name="T162" fmla="*/ 338 h 3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3" h="338">
                <a:moveTo>
                  <a:pt x="146" y="155"/>
                </a:moveTo>
                <a:lnTo>
                  <a:pt x="150" y="151"/>
                </a:lnTo>
                <a:lnTo>
                  <a:pt x="160" y="146"/>
                </a:lnTo>
                <a:lnTo>
                  <a:pt x="163" y="143"/>
                </a:lnTo>
                <a:lnTo>
                  <a:pt x="170" y="146"/>
                </a:lnTo>
                <a:lnTo>
                  <a:pt x="171" y="147"/>
                </a:lnTo>
                <a:lnTo>
                  <a:pt x="175" y="147"/>
                </a:lnTo>
                <a:lnTo>
                  <a:pt x="178" y="144"/>
                </a:lnTo>
                <a:lnTo>
                  <a:pt x="180" y="144"/>
                </a:lnTo>
                <a:lnTo>
                  <a:pt x="185" y="128"/>
                </a:lnTo>
                <a:lnTo>
                  <a:pt x="186" y="125"/>
                </a:lnTo>
                <a:lnTo>
                  <a:pt x="189" y="121"/>
                </a:lnTo>
                <a:lnTo>
                  <a:pt x="199" y="118"/>
                </a:lnTo>
                <a:lnTo>
                  <a:pt x="200" y="111"/>
                </a:lnTo>
                <a:lnTo>
                  <a:pt x="202" y="98"/>
                </a:lnTo>
                <a:lnTo>
                  <a:pt x="202" y="89"/>
                </a:lnTo>
                <a:lnTo>
                  <a:pt x="206" y="89"/>
                </a:lnTo>
                <a:lnTo>
                  <a:pt x="218" y="87"/>
                </a:lnTo>
                <a:lnTo>
                  <a:pt x="221" y="87"/>
                </a:lnTo>
                <a:lnTo>
                  <a:pt x="229" y="86"/>
                </a:lnTo>
                <a:lnTo>
                  <a:pt x="232" y="84"/>
                </a:lnTo>
                <a:lnTo>
                  <a:pt x="254" y="82"/>
                </a:lnTo>
                <a:lnTo>
                  <a:pt x="267" y="80"/>
                </a:lnTo>
                <a:lnTo>
                  <a:pt x="270" y="80"/>
                </a:lnTo>
                <a:lnTo>
                  <a:pt x="271" y="80"/>
                </a:lnTo>
                <a:lnTo>
                  <a:pt x="272" y="80"/>
                </a:lnTo>
                <a:lnTo>
                  <a:pt x="274" y="80"/>
                </a:lnTo>
                <a:lnTo>
                  <a:pt x="278" y="79"/>
                </a:lnTo>
                <a:lnTo>
                  <a:pt x="283" y="77"/>
                </a:lnTo>
                <a:lnTo>
                  <a:pt x="292" y="77"/>
                </a:lnTo>
                <a:lnTo>
                  <a:pt x="296" y="76"/>
                </a:lnTo>
                <a:lnTo>
                  <a:pt x="301" y="76"/>
                </a:lnTo>
                <a:lnTo>
                  <a:pt x="306" y="75"/>
                </a:lnTo>
                <a:lnTo>
                  <a:pt x="318" y="73"/>
                </a:lnTo>
                <a:lnTo>
                  <a:pt x="333" y="72"/>
                </a:lnTo>
                <a:lnTo>
                  <a:pt x="340" y="71"/>
                </a:lnTo>
                <a:lnTo>
                  <a:pt x="342" y="71"/>
                </a:lnTo>
                <a:lnTo>
                  <a:pt x="344" y="69"/>
                </a:lnTo>
                <a:lnTo>
                  <a:pt x="354" y="68"/>
                </a:lnTo>
                <a:lnTo>
                  <a:pt x="368" y="65"/>
                </a:lnTo>
                <a:lnTo>
                  <a:pt x="375" y="64"/>
                </a:lnTo>
                <a:lnTo>
                  <a:pt x="380" y="64"/>
                </a:lnTo>
                <a:lnTo>
                  <a:pt x="385" y="62"/>
                </a:lnTo>
                <a:lnTo>
                  <a:pt x="397" y="61"/>
                </a:lnTo>
                <a:lnTo>
                  <a:pt x="407" y="58"/>
                </a:lnTo>
                <a:lnTo>
                  <a:pt x="409" y="58"/>
                </a:lnTo>
                <a:lnTo>
                  <a:pt x="416" y="57"/>
                </a:lnTo>
                <a:lnTo>
                  <a:pt x="443" y="51"/>
                </a:lnTo>
                <a:lnTo>
                  <a:pt x="444" y="51"/>
                </a:lnTo>
                <a:lnTo>
                  <a:pt x="445" y="51"/>
                </a:lnTo>
                <a:lnTo>
                  <a:pt x="447" y="51"/>
                </a:lnTo>
                <a:lnTo>
                  <a:pt x="450" y="50"/>
                </a:lnTo>
                <a:lnTo>
                  <a:pt x="451" y="50"/>
                </a:lnTo>
                <a:lnTo>
                  <a:pt x="459" y="48"/>
                </a:lnTo>
                <a:lnTo>
                  <a:pt x="470" y="47"/>
                </a:lnTo>
                <a:lnTo>
                  <a:pt x="473" y="45"/>
                </a:lnTo>
                <a:lnTo>
                  <a:pt x="477" y="44"/>
                </a:lnTo>
                <a:lnTo>
                  <a:pt x="480" y="44"/>
                </a:lnTo>
                <a:lnTo>
                  <a:pt x="484" y="43"/>
                </a:lnTo>
                <a:lnTo>
                  <a:pt x="491" y="41"/>
                </a:lnTo>
                <a:lnTo>
                  <a:pt x="494" y="41"/>
                </a:lnTo>
                <a:lnTo>
                  <a:pt x="509" y="38"/>
                </a:lnTo>
                <a:lnTo>
                  <a:pt x="512" y="37"/>
                </a:lnTo>
                <a:lnTo>
                  <a:pt x="516" y="37"/>
                </a:lnTo>
                <a:lnTo>
                  <a:pt x="520" y="36"/>
                </a:lnTo>
                <a:lnTo>
                  <a:pt x="526" y="34"/>
                </a:lnTo>
                <a:lnTo>
                  <a:pt x="529" y="34"/>
                </a:lnTo>
                <a:lnTo>
                  <a:pt x="533" y="33"/>
                </a:lnTo>
                <a:lnTo>
                  <a:pt x="548" y="30"/>
                </a:lnTo>
                <a:lnTo>
                  <a:pt x="551" y="30"/>
                </a:lnTo>
                <a:lnTo>
                  <a:pt x="571" y="25"/>
                </a:lnTo>
                <a:lnTo>
                  <a:pt x="576" y="25"/>
                </a:lnTo>
                <a:lnTo>
                  <a:pt x="583" y="23"/>
                </a:lnTo>
                <a:lnTo>
                  <a:pt x="585" y="23"/>
                </a:lnTo>
                <a:lnTo>
                  <a:pt x="588" y="22"/>
                </a:lnTo>
                <a:lnTo>
                  <a:pt x="603" y="18"/>
                </a:lnTo>
                <a:lnTo>
                  <a:pt x="606" y="18"/>
                </a:lnTo>
                <a:lnTo>
                  <a:pt x="617" y="15"/>
                </a:lnTo>
                <a:lnTo>
                  <a:pt x="635" y="11"/>
                </a:lnTo>
                <a:lnTo>
                  <a:pt x="638" y="11"/>
                </a:lnTo>
                <a:lnTo>
                  <a:pt x="639" y="11"/>
                </a:lnTo>
                <a:lnTo>
                  <a:pt x="649" y="8"/>
                </a:lnTo>
                <a:lnTo>
                  <a:pt x="652" y="8"/>
                </a:lnTo>
                <a:lnTo>
                  <a:pt x="655" y="6"/>
                </a:lnTo>
                <a:lnTo>
                  <a:pt x="657" y="6"/>
                </a:lnTo>
                <a:lnTo>
                  <a:pt x="659" y="6"/>
                </a:lnTo>
                <a:lnTo>
                  <a:pt x="670" y="4"/>
                </a:lnTo>
                <a:lnTo>
                  <a:pt x="679" y="1"/>
                </a:lnTo>
                <a:lnTo>
                  <a:pt x="691" y="0"/>
                </a:lnTo>
                <a:lnTo>
                  <a:pt x="693" y="4"/>
                </a:lnTo>
                <a:lnTo>
                  <a:pt x="706" y="32"/>
                </a:lnTo>
                <a:lnTo>
                  <a:pt x="747" y="90"/>
                </a:lnTo>
                <a:lnTo>
                  <a:pt x="752" y="132"/>
                </a:lnTo>
                <a:lnTo>
                  <a:pt x="732" y="142"/>
                </a:lnTo>
                <a:lnTo>
                  <a:pt x="714" y="161"/>
                </a:lnTo>
                <a:lnTo>
                  <a:pt x="695" y="186"/>
                </a:lnTo>
                <a:lnTo>
                  <a:pt x="679" y="218"/>
                </a:lnTo>
                <a:lnTo>
                  <a:pt x="671" y="214"/>
                </a:lnTo>
                <a:lnTo>
                  <a:pt x="659" y="214"/>
                </a:lnTo>
                <a:lnTo>
                  <a:pt x="630" y="226"/>
                </a:lnTo>
                <a:lnTo>
                  <a:pt x="620" y="235"/>
                </a:lnTo>
                <a:lnTo>
                  <a:pt x="599" y="256"/>
                </a:lnTo>
                <a:lnTo>
                  <a:pt x="585" y="275"/>
                </a:lnTo>
                <a:lnTo>
                  <a:pt x="583" y="279"/>
                </a:lnTo>
                <a:lnTo>
                  <a:pt x="574" y="317"/>
                </a:lnTo>
                <a:lnTo>
                  <a:pt x="573" y="324"/>
                </a:lnTo>
                <a:lnTo>
                  <a:pt x="558" y="323"/>
                </a:lnTo>
                <a:lnTo>
                  <a:pt x="537" y="328"/>
                </a:lnTo>
                <a:lnTo>
                  <a:pt x="523" y="337"/>
                </a:lnTo>
                <a:lnTo>
                  <a:pt x="520" y="334"/>
                </a:lnTo>
                <a:lnTo>
                  <a:pt x="513" y="330"/>
                </a:lnTo>
                <a:lnTo>
                  <a:pt x="511" y="328"/>
                </a:lnTo>
                <a:lnTo>
                  <a:pt x="488" y="311"/>
                </a:lnTo>
                <a:lnTo>
                  <a:pt x="473" y="302"/>
                </a:lnTo>
                <a:lnTo>
                  <a:pt x="468" y="298"/>
                </a:lnTo>
                <a:lnTo>
                  <a:pt x="447" y="282"/>
                </a:lnTo>
                <a:lnTo>
                  <a:pt x="440" y="277"/>
                </a:lnTo>
                <a:lnTo>
                  <a:pt x="429" y="268"/>
                </a:lnTo>
                <a:lnTo>
                  <a:pt x="427" y="268"/>
                </a:lnTo>
                <a:lnTo>
                  <a:pt x="427" y="267"/>
                </a:lnTo>
                <a:lnTo>
                  <a:pt x="412" y="257"/>
                </a:lnTo>
                <a:lnTo>
                  <a:pt x="405" y="253"/>
                </a:lnTo>
                <a:lnTo>
                  <a:pt x="404" y="253"/>
                </a:lnTo>
                <a:lnTo>
                  <a:pt x="400" y="253"/>
                </a:lnTo>
                <a:lnTo>
                  <a:pt x="389" y="256"/>
                </a:lnTo>
                <a:lnTo>
                  <a:pt x="383" y="256"/>
                </a:lnTo>
                <a:lnTo>
                  <a:pt x="378" y="257"/>
                </a:lnTo>
                <a:lnTo>
                  <a:pt x="354" y="260"/>
                </a:lnTo>
                <a:lnTo>
                  <a:pt x="348" y="261"/>
                </a:lnTo>
                <a:lnTo>
                  <a:pt x="337" y="263"/>
                </a:lnTo>
                <a:lnTo>
                  <a:pt x="329" y="265"/>
                </a:lnTo>
                <a:lnTo>
                  <a:pt x="308" y="267"/>
                </a:lnTo>
                <a:lnTo>
                  <a:pt x="307" y="256"/>
                </a:lnTo>
                <a:lnTo>
                  <a:pt x="301" y="249"/>
                </a:lnTo>
                <a:lnTo>
                  <a:pt x="300" y="247"/>
                </a:lnTo>
                <a:lnTo>
                  <a:pt x="297" y="245"/>
                </a:lnTo>
                <a:lnTo>
                  <a:pt x="294" y="242"/>
                </a:lnTo>
                <a:lnTo>
                  <a:pt x="286" y="243"/>
                </a:lnTo>
                <a:lnTo>
                  <a:pt x="281" y="236"/>
                </a:lnTo>
                <a:lnTo>
                  <a:pt x="282" y="236"/>
                </a:lnTo>
                <a:lnTo>
                  <a:pt x="272" y="236"/>
                </a:lnTo>
                <a:lnTo>
                  <a:pt x="263" y="238"/>
                </a:lnTo>
                <a:lnTo>
                  <a:pt x="256" y="239"/>
                </a:lnTo>
                <a:lnTo>
                  <a:pt x="253" y="239"/>
                </a:lnTo>
                <a:lnTo>
                  <a:pt x="242" y="240"/>
                </a:lnTo>
                <a:lnTo>
                  <a:pt x="220" y="243"/>
                </a:lnTo>
                <a:lnTo>
                  <a:pt x="218" y="243"/>
                </a:lnTo>
                <a:lnTo>
                  <a:pt x="209" y="243"/>
                </a:lnTo>
                <a:lnTo>
                  <a:pt x="200" y="245"/>
                </a:lnTo>
                <a:lnTo>
                  <a:pt x="192" y="246"/>
                </a:lnTo>
                <a:lnTo>
                  <a:pt x="186" y="246"/>
                </a:lnTo>
                <a:lnTo>
                  <a:pt x="180" y="247"/>
                </a:lnTo>
                <a:lnTo>
                  <a:pt x="178" y="247"/>
                </a:lnTo>
                <a:lnTo>
                  <a:pt x="177" y="247"/>
                </a:lnTo>
                <a:lnTo>
                  <a:pt x="167" y="250"/>
                </a:lnTo>
                <a:lnTo>
                  <a:pt x="156" y="254"/>
                </a:lnTo>
                <a:lnTo>
                  <a:pt x="149" y="259"/>
                </a:lnTo>
                <a:lnTo>
                  <a:pt x="142" y="260"/>
                </a:lnTo>
                <a:lnTo>
                  <a:pt x="139" y="261"/>
                </a:lnTo>
                <a:lnTo>
                  <a:pt x="134" y="268"/>
                </a:lnTo>
                <a:lnTo>
                  <a:pt x="126" y="270"/>
                </a:lnTo>
                <a:lnTo>
                  <a:pt x="123" y="271"/>
                </a:lnTo>
                <a:lnTo>
                  <a:pt x="114" y="275"/>
                </a:lnTo>
                <a:lnTo>
                  <a:pt x="113" y="277"/>
                </a:lnTo>
                <a:lnTo>
                  <a:pt x="106" y="279"/>
                </a:lnTo>
                <a:lnTo>
                  <a:pt x="99" y="281"/>
                </a:lnTo>
                <a:lnTo>
                  <a:pt x="87" y="284"/>
                </a:lnTo>
                <a:lnTo>
                  <a:pt x="73" y="286"/>
                </a:lnTo>
                <a:lnTo>
                  <a:pt x="72" y="286"/>
                </a:lnTo>
                <a:lnTo>
                  <a:pt x="67" y="286"/>
                </a:lnTo>
                <a:lnTo>
                  <a:pt x="60" y="288"/>
                </a:lnTo>
                <a:lnTo>
                  <a:pt x="60" y="289"/>
                </a:lnTo>
                <a:lnTo>
                  <a:pt x="34" y="292"/>
                </a:lnTo>
                <a:lnTo>
                  <a:pt x="33" y="292"/>
                </a:lnTo>
                <a:lnTo>
                  <a:pt x="27" y="293"/>
                </a:lnTo>
                <a:lnTo>
                  <a:pt x="18" y="293"/>
                </a:lnTo>
                <a:lnTo>
                  <a:pt x="6" y="296"/>
                </a:lnTo>
                <a:lnTo>
                  <a:pt x="1" y="296"/>
                </a:lnTo>
                <a:lnTo>
                  <a:pt x="1" y="295"/>
                </a:lnTo>
                <a:lnTo>
                  <a:pt x="0" y="282"/>
                </a:lnTo>
                <a:lnTo>
                  <a:pt x="0" y="272"/>
                </a:lnTo>
                <a:lnTo>
                  <a:pt x="4" y="267"/>
                </a:lnTo>
                <a:lnTo>
                  <a:pt x="16" y="265"/>
                </a:lnTo>
                <a:lnTo>
                  <a:pt x="22" y="260"/>
                </a:lnTo>
                <a:lnTo>
                  <a:pt x="22" y="250"/>
                </a:lnTo>
                <a:lnTo>
                  <a:pt x="22" y="245"/>
                </a:lnTo>
                <a:lnTo>
                  <a:pt x="24" y="240"/>
                </a:lnTo>
                <a:lnTo>
                  <a:pt x="31" y="233"/>
                </a:lnTo>
                <a:lnTo>
                  <a:pt x="41" y="226"/>
                </a:lnTo>
                <a:lnTo>
                  <a:pt x="49" y="225"/>
                </a:lnTo>
                <a:lnTo>
                  <a:pt x="51" y="225"/>
                </a:lnTo>
                <a:lnTo>
                  <a:pt x="63" y="224"/>
                </a:lnTo>
                <a:lnTo>
                  <a:pt x="83" y="207"/>
                </a:lnTo>
                <a:lnTo>
                  <a:pt x="81" y="204"/>
                </a:lnTo>
                <a:lnTo>
                  <a:pt x="92" y="197"/>
                </a:lnTo>
                <a:lnTo>
                  <a:pt x="102" y="194"/>
                </a:lnTo>
                <a:lnTo>
                  <a:pt x="105" y="192"/>
                </a:lnTo>
                <a:lnTo>
                  <a:pt x="109" y="182"/>
                </a:lnTo>
                <a:lnTo>
                  <a:pt x="109" y="181"/>
                </a:lnTo>
                <a:lnTo>
                  <a:pt x="109" y="175"/>
                </a:lnTo>
                <a:lnTo>
                  <a:pt x="119" y="168"/>
                </a:lnTo>
                <a:lnTo>
                  <a:pt x="130" y="158"/>
                </a:lnTo>
                <a:lnTo>
                  <a:pt x="132" y="161"/>
                </a:lnTo>
                <a:lnTo>
                  <a:pt x="131" y="165"/>
                </a:lnTo>
                <a:lnTo>
                  <a:pt x="142" y="167"/>
                </a:lnTo>
                <a:lnTo>
                  <a:pt x="142" y="165"/>
                </a:lnTo>
                <a:lnTo>
                  <a:pt x="144" y="162"/>
                </a:lnTo>
                <a:lnTo>
                  <a:pt x="146" y="155"/>
                </a:lnTo>
              </a:path>
            </a:pathLst>
          </a:custGeom>
          <a:solidFill>
            <a:schemeClr val="accent5"/>
          </a:solidFill>
          <a:ln w="6350" cap="rnd">
            <a:solidFill>
              <a:schemeClr val="tx1"/>
            </a:solidFill>
            <a:round/>
            <a:headEnd/>
            <a:tailEnd/>
          </a:ln>
        </p:spPr>
        <p:txBody>
          <a:bodyPr/>
          <a:lstStyle/>
          <a:p>
            <a:pPr>
              <a:defRPr/>
            </a:pPr>
            <a:endParaRPr lang="en-US" dirty="0">
              <a:solidFill>
                <a:prstClr val="black"/>
              </a:solidFill>
            </a:endParaRPr>
          </a:p>
        </p:txBody>
      </p:sp>
      <p:sp>
        <p:nvSpPr>
          <p:cNvPr id="2085" name="Oklahoma" descr="Oklahoma," title="Oklahoma"/>
          <p:cNvSpPr>
            <a:spLocks/>
          </p:cNvSpPr>
          <p:nvPr/>
        </p:nvSpPr>
        <p:spPr bwMode="auto">
          <a:xfrm>
            <a:off x="3451225" y="3813175"/>
            <a:ext cx="1174750" cy="558800"/>
          </a:xfrm>
          <a:custGeom>
            <a:avLst/>
            <a:gdLst>
              <a:gd name="T0" fmla="*/ 2147483647 w 744"/>
              <a:gd name="T1" fmla="*/ 2147483647 h 379"/>
              <a:gd name="T2" fmla="*/ 2147483647 w 744"/>
              <a:gd name="T3" fmla="*/ 2147483647 h 379"/>
              <a:gd name="T4" fmla="*/ 2147483647 w 744"/>
              <a:gd name="T5" fmla="*/ 2147483647 h 379"/>
              <a:gd name="T6" fmla="*/ 2147483647 w 744"/>
              <a:gd name="T7" fmla="*/ 2147483647 h 379"/>
              <a:gd name="T8" fmla="*/ 2147483647 w 744"/>
              <a:gd name="T9" fmla="*/ 2147483647 h 379"/>
              <a:gd name="T10" fmla="*/ 2147483647 w 744"/>
              <a:gd name="T11" fmla="*/ 2147483647 h 379"/>
              <a:gd name="T12" fmla="*/ 2147483647 w 744"/>
              <a:gd name="T13" fmla="*/ 2147483647 h 379"/>
              <a:gd name="T14" fmla="*/ 2147483647 w 744"/>
              <a:gd name="T15" fmla="*/ 2147483647 h 379"/>
              <a:gd name="T16" fmla="*/ 2147483647 w 744"/>
              <a:gd name="T17" fmla="*/ 2147483647 h 379"/>
              <a:gd name="T18" fmla="*/ 2147483647 w 744"/>
              <a:gd name="T19" fmla="*/ 2147483647 h 379"/>
              <a:gd name="T20" fmla="*/ 2147483647 w 744"/>
              <a:gd name="T21" fmla="*/ 2147483647 h 379"/>
              <a:gd name="T22" fmla="*/ 2147483647 w 744"/>
              <a:gd name="T23" fmla="*/ 2147483647 h 379"/>
              <a:gd name="T24" fmla="*/ 2147483647 w 744"/>
              <a:gd name="T25" fmla="*/ 2147483647 h 379"/>
              <a:gd name="T26" fmla="*/ 2147483647 w 744"/>
              <a:gd name="T27" fmla="*/ 2147483647 h 379"/>
              <a:gd name="T28" fmla="*/ 2147483647 w 744"/>
              <a:gd name="T29" fmla="*/ 2147483647 h 379"/>
              <a:gd name="T30" fmla="*/ 2147483647 w 744"/>
              <a:gd name="T31" fmla="*/ 2147483647 h 379"/>
              <a:gd name="T32" fmla="*/ 2147483647 w 744"/>
              <a:gd name="T33" fmla="*/ 2147483647 h 379"/>
              <a:gd name="T34" fmla="*/ 2147483647 w 744"/>
              <a:gd name="T35" fmla="*/ 2147483647 h 379"/>
              <a:gd name="T36" fmla="*/ 2147483647 w 744"/>
              <a:gd name="T37" fmla="*/ 2147483647 h 379"/>
              <a:gd name="T38" fmla="*/ 0 w 744"/>
              <a:gd name="T39" fmla="*/ 2147483647 h 379"/>
              <a:gd name="T40" fmla="*/ 2147483647 w 744"/>
              <a:gd name="T41" fmla="*/ 2147483647 h 379"/>
              <a:gd name="T42" fmla="*/ 2147483647 w 744"/>
              <a:gd name="T43" fmla="*/ 2147483647 h 379"/>
              <a:gd name="T44" fmla="*/ 2147483647 w 744"/>
              <a:gd name="T45" fmla="*/ 2147483647 h 379"/>
              <a:gd name="T46" fmla="*/ 2147483647 w 744"/>
              <a:gd name="T47" fmla="*/ 2147483647 h 379"/>
              <a:gd name="T48" fmla="*/ 2147483647 w 744"/>
              <a:gd name="T49" fmla="*/ 2147483647 h 379"/>
              <a:gd name="T50" fmla="*/ 2147483647 w 744"/>
              <a:gd name="T51" fmla="*/ 2147483647 h 379"/>
              <a:gd name="T52" fmla="*/ 2147483647 w 744"/>
              <a:gd name="T53" fmla="*/ 2147483647 h 379"/>
              <a:gd name="T54" fmla="*/ 2147483647 w 744"/>
              <a:gd name="T55" fmla="*/ 2147483647 h 379"/>
              <a:gd name="T56" fmla="*/ 2147483647 w 744"/>
              <a:gd name="T57" fmla="*/ 2147483647 h 379"/>
              <a:gd name="T58" fmla="*/ 2147483647 w 744"/>
              <a:gd name="T59" fmla="*/ 2147483647 h 379"/>
              <a:gd name="T60" fmla="*/ 2147483647 w 744"/>
              <a:gd name="T61" fmla="*/ 2147483647 h 379"/>
              <a:gd name="T62" fmla="*/ 2147483647 w 744"/>
              <a:gd name="T63" fmla="*/ 2147483647 h 379"/>
              <a:gd name="T64" fmla="*/ 2147483647 w 744"/>
              <a:gd name="T65" fmla="*/ 2147483647 h 379"/>
              <a:gd name="T66" fmla="*/ 2147483647 w 744"/>
              <a:gd name="T67" fmla="*/ 2147483647 h 379"/>
              <a:gd name="T68" fmla="*/ 2147483647 w 744"/>
              <a:gd name="T69" fmla="*/ 2147483647 h 379"/>
              <a:gd name="T70" fmla="*/ 2147483647 w 744"/>
              <a:gd name="T71" fmla="*/ 2147483647 h 379"/>
              <a:gd name="T72" fmla="*/ 2147483647 w 744"/>
              <a:gd name="T73" fmla="*/ 2147483647 h 379"/>
              <a:gd name="T74" fmla="*/ 2147483647 w 744"/>
              <a:gd name="T75" fmla="*/ 2147483647 h 379"/>
              <a:gd name="T76" fmla="*/ 2147483647 w 744"/>
              <a:gd name="T77" fmla="*/ 2147483647 h 379"/>
              <a:gd name="T78" fmla="*/ 2147483647 w 744"/>
              <a:gd name="T79" fmla="*/ 2147483647 h 379"/>
              <a:gd name="T80" fmla="*/ 2147483647 w 744"/>
              <a:gd name="T81" fmla="*/ 2147483647 h 379"/>
              <a:gd name="T82" fmla="*/ 2147483647 w 744"/>
              <a:gd name="T83" fmla="*/ 2147483647 h 379"/>
              <a:gd name="T84" fmla="*/ 2147483647 w 744"/>
              <a:gd name="T85" fmla="*/ 2147483647 h 379"/>
              <a:gd name="T86" fmla="*/ 2147483647 w 744"/>
              <a:gd name="T87" fmla="*/ 2147483647 h 379"/>
              <a:gd name="T88" fmla="*/ 2147483647 w 744"/>
              <a:gd name="T89" fmla="*/ 2147483647 h 379"/>
              <a:gd name="T90" fmla="*/ 2147483647 w 744"/>
              <a:gd name="T91" fmla="*/ 2147483647 h 379"/>
              <a:gd name="T92" fmla="*/ 2147483647 w 744"/>
              <a:gd name="T93" fmla="*/ 2147483647 h 379"/>
              <a:gd name="T94" fmla="*/ 2147483647 w 744"/>
              <a:gd name="T95" fmla="*/ 2147483647 h 379"/>
              <a:gd name="T96" fmla="*/ 2147483647 w 744"/>
              <a:gd name="T97" fmla="*/ 2147483647 h 379"/>
              <a:gd name="T98" fmla="*/ 2147483647 w 744"/>
              <a:gd name="T99" fmla="*/ 2147483647 h 379"/>
              <a:gd name="T100" fmla="*/ 2147483647 w 744"/>
              <a:gd name="T101" fmla="*/ 2147483647 h 379"/>
              <a:gd name="T102" fmla="*/ 2147483647 w 744"/>
              <a:gd name="T103" fmla="*/ 2147483647 h 379"/>
              <a:gd name="T104" fmla="*/ 2147483647 w 744"/>
              <a:gd name="T105" fmla="*/ 2147483647 h 379"/>
              <a:gd name="T106" fmla="*/ 2147483647 w 744"/>
              <a:gd name="T107" fmla="*/ 2147483647 h 379"/>
              <a:gd name="T108" fmla="*/ 2147483647 w 744"/>
              <a:gd name="T109" fmla="*/ 2147483647 h 379"/>
              <a:gd name="T110" fmla="*/ 2147483647 w 744"/>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4"/>
              <a:gd name="T169" fmla="*/ 0 h 379"/>
              <a:gd name="T170" fmla="*/ 744 w 744"/>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4" h="379">
                <a:moveTo>
                  <a:pt x="726" y="97"/>
                </a:moveTo>
                <a:lnTo>
                  <a:pt x="723" y="80"/>
                </a:lnTo>
                <a:lnTo>
                  <a:pt x="723" y="73"/>
                </a:lnTo>
                <a:lnTo>
                  <a:pt x="720" y="59"/>
                </a:lnTo>
                <a:lnTo>
                  <a:pt x="720" y="50"/>
                </a:lnTo>
                <a:lnTo>
                  <a:pt x="720" y="44"/>
                </a:lnTo>
                <a:lnTo>
                  <a:pt x="720" y="41"/>
                </a:lnTo>
                <a:lnTo>
                  <a:pt x="720" y="40"/>
                </a:lnTo>
                <a:lnTo>
                  <a:pt x="719" y="34"/>
                </a:lnTo>
                <a:lnTo>
                  <a:pt x="719" y="32"/>
                </a:lnTo>
                <a:lnTo>
                  <a:pt x="719" y="20"/>
                </a:lnTo>
                <a:lnTo>
                  <a:pt x="719" y="9"/>
                </a:lnTo>
                <a:lnTo>
                  <a:pt x="719" y="5"/>
                </a:lnTo>
                <a:lnTo>
                  <a:pt x="706" y="5"/>
                </a:lnTo>
                <a:lnTo>
                  <a:pt x="686" y="6"/>
                </a:lnTo>
                <a:lnTo>
                  <a:pt x="680" y="6"/>
                </a:lnTo>
                <a:lnTo>
                  <a:pt x="665" y="6"/>
                </a:lnTo>
                <a:lnTo>
                  <a:pt x="659" y="6"/>
                </a:lnTo>
                <a:lnTo>
                  <a:pt x="651" y="6"/>
                </a:lnTo>
                <a:lnTo>
                  <a:pt x="643" y="6"/>
                </a:lnTo>
                <a:lnTo>
                  <a:pt x="641" y="6"/>
                </a:lnTo>
                <a:lnTo>
                  <a:pt x="633" y="8"/>
                </a:lnTo>
                <a:lnTo>
                  <a:pt x="629" y="8"/>
                </a:lnTo>
                <a:lnTo>
                  <a:pt x="619" y="8"/>
                </a:lnTo>
                <a:lnTo>
                  <a:pt x="611" y="8"/>
                </a:lnTo>
                <a:lnTo>
                  <a:pt x="604" y="8"/>
                </a:lnTo>
                <a:lnTo>
                  <a:pt x="601" y="8"/>
                </a:lnTo>
                <a:lnTo>
                  <a:pt x="590" y="9"/>
                </a:lnTo>
                <a:lnTo>
                  <a:pt x="563" y="9"/>
                </a:lnTo>
                <a:lnTo>
                  <a:pt x="556" y="9"/>
                </a:lnTo>
                <a:lnTo>
                  <a:pt x="547" y="9"/>
                </a:lnTo>
                <a:lnTo>
                  <a:pt x="537" y="9"/>
                </a:lnTo>
                <a:lnTo>
                  <a:pt x="526" y="9"/>
                </a:lnTo>
                <a:lnTo>
                  <a:pt x="515" y="9"/>
                </a:lnTo>
                <a:lnTo>
                  <a:pt x="502" y="9"/>
                </a:lnTo>
                <a:lnTo>
                  <a:pt x="488" y="9"/>
                </a:lnTo>
                <a:lnTo>
                  <a:pt x="483" y="9"/>
                </a:lnTo>
                <a:lnTo>
                  <a:pt x="474" y="9"/>
                </a:lnTo>
                <a:lnTo>
                  <a:pt x="473" y="9"/>
                </a:lnTo>
                <a:lnTo>
                  <a:pt x="456" y="9"/>
                </a:lnTo>
                <a:lnTo>
                  <a:pt x="447" y="9"/>
                </a:lnTo>
                <a:lnTo>
                  <a:pt x="430" y="9"/>
                </a:lnTo>
                <a:lnTo>
                  <a:pt x="426" y="9"/>
                </a:lnTo>
                <a:lnTo>
                  <a:pt x="420" y="11"/>
                </a:lnTo>
                <a:lnTo>
                  <a:pt x="419" y="9"/>
                </a:lnTo>
                <a:lnTo>
                  <a:pt x="404" y="9"/>
                </a:lnTo>
                <a:lnTo>
                  <a:pt x="399" y="9"/>
                </a:lnTo>
                <a:lnTo>
                  <a:pt x="398" y="9"/>
                </a:lnTo>
                <a:lnTo>
                  <a:pt x="387" y="9"/>
                </a:lnTo>
                <a:lnTo>
                  <a:pt x="383" y="9"/>
                </a:lnTo>
                <a:lnTo>
                  <a:pt x="365" y="9"/>
                </a:lnTo>
                <a:lnTo>
                  <a:pt x="361" y="9"/>
                </a:lnTo>
                <a:lnTo>
                  <a:pt x="344" y="9"/>
                </a:lnTo>
                <a:lnTo>
                  <a:pt x="315" y="9"/>
                </a:lnTo>
                <a:lnTo>
                  <a:pt x="312" y="9"/>
                </a:lnTo>
                <a:lnTo>
                  <a:pt x="305" y="9"/>
                </a:lnTo>
                <a:lnTo>
                  <a:pt x="301" y="9"/>
                </a:lnTo>
                <a:lnTo>
                  <a:pt x="298" y="9"/>
                </a:lnTo>
                <a:lnTo>
                  <a:pt x="265" y="9"/>
                </a:lnTo>
                <a:lnTo>
                  <a:pt x="258" y="8"/>
                </a:lnTo>
                <a:lnTo>
                  <a:pt x="255" y="8"/>
                </a:lnTo>
                <a:lnTo>
                  <a:pt x="251" y="8"/>
                </a:lnTo>
                <a:lnTo>
                  <a:pt x="248" y="8"/>
                </a:lnTo>
                <a:lnTo>
                  <a:pt x="209" y="6"/>
                </a:lnTo>
                <a:lnTo>
                  <a:pt x="205" y="6"/>
                </a:lnTo>
                <a:lnTo>
                  <a:pt x="177" y="6"/>
                </a:lnTo>
                <a:lnTo>
                  <a:pt x="173" y="6"/>
                </a:lnTo>
                <a:lnTo>
                  <a:pt x="166" y="6"/>
                </a:lnTo>
                <a:lnTo>
                  <a:pt x="162" y="6"/>
                </a:lnTo>
                <a:lnTo>
                  <a:pt x="141" y="5"/>
                </a:lnTo>
                <a:lnTo>
                  <a:pt x="126" y="5"/>
                </a:lnTo>
                <a:lnTo>
                  <a:pt x="109" y="5"/>
                </a:lnTo>
                <a:lnTo>
                  <a:pt x="104" y="5"/>
                </a:lnTo>
                <a:lnTo>
                  <a:pt x="86" y="4"/>
                </a:lnTo>
                <a:lnTo>
                  <a:pt x="83" y="4"/>
                </a:lnTo>
                <a:lnTo>
                  <a:pt x="34" y="2"/>
                </a:lnTo>
                <a:lnTo>
                  <a:pt x="23" y="0"/>
                </a:lnTo>
                <a:lnTo>
                  <a:pt x="2" y="0"/>
                </a:lnTo>
                <a:lnTo>
                  <a:pt x="1" y="13"/>
                </a:lnTo>
                <a:lnTo>
                  <a:pt x="0" y="30"/>
                </a:lnTo>
                <a:lnTo>
                  <a:pt x="0" y="55"/>
                </a:lnTo>
                <a:lnTo>
                  <a:pt x="33" y="55"/>
                </a:lnTo>
                <a:lnTo>
                  <a:pt x="52" y="57"/>
                </a:lnTo>
                <a:lnTo>
                  <a:pt x="72" y="57"/>
                </a:lnTo>
                <a:lnTo>
                  <a:pt x="74" y="58"/>
                </a:lnTo>
                <a:lnTo>
                  <a:pt x="76" y="58"/>
                </a:lnTo>
                <a:lnTo>
                  <a:pt x="83" y="58"/>
                </a:lnTo>
                <a:lnTo>
                  <a:pt x="94" y="58"/>
                </a:lnTo>
                <a:lnTo>
                  <a:pt x="98" y="59"/>
                </a:lnTo>
                <a:lnTo>
                  <a:pt x="118" y="59"/>
                </a:lnTo>
                <a:lnTo>
                  <a:pt x="138" y="59"/>
                </a:lnTo>
                <a:lnTo>
                  <a:pt x="149" y="61"/>
                </a:lnTo>
                <a:lnTo>
                  <a:pt x="165" y="61"/>
                </a:lnTo>
                <a:lnTo>
                  <a:pt x="172" y="62"/>
                </a:lnTo>
                <a:lnTo>
                  <a:pt x="176" y="62"/>
                </a:lnTo>
                <a:lnTo>
                  <a:pt x="181" y="62"/>
                </a:lnTo>
                <a:lnTo>
                  <a:pt x="204" y="62"/>
                </a:lnTo>
                <a:lnTo>
                  <a:pt x="211" y="62"/>
                </a:lnTo>
                <a:lnTo>
                  <a:pt x="224" y="62"/>
                </a:lnTo>
                <a:lnTo>
                  <a:pt x="226" y="62"/>
                </a:lnTo>
                <a:lnTo>
                  <a:pt x="258" y="64"/>
                </a:lnTo>
                <a:lnTo>
                  <a:pt x="258" y="78"/>
                </a:lnTo>
                <a:lnTo>
                  <a:pt x="256" y="112"/>
                </a:lnTo>
                <a:lnTo>
                  <a:pt x="256" y="118"/>
                </a:lnTo>
                <a:lnTo>
                  <a:pt x="256" y="128"/>
                </a:lnTo>
                <a:lnTo>
                  <a:pt x="256" y="131"/>
                </a:lnTo>
                <a:lnTo>
                  <a:pt x="255" y="138"/>
                </a:lnTo>
                <a:lnTo>
                  <a:pt x="255" y="146"/>
                </a:lnTo>
                <a:lnTo>
                  <a:pt x="255" y="160"/>
                </a:lnTo>
                <a:lnTo>
                  <a:pt x="255" y="174"/>
                </a:lnTo>
                <a:lnTo>
                  <a:pt x="255" y="177"/>
                </a:lnTo>
                <a:lnTo>
                  <a:pt x="255" y="182"/>
                </a:lnTo>
                <a:lnTo>
                  <a:pt x="255" y="196"/>
                </a:lnTo>
                <a:lnTo>
                  <a:pt x="255" y="200"/>
                </a:lnTo>
                <a:lnTo>
                  <a:pt x="255" y="209"/>
                </a:lnTo>
                <a:lnTo>
                  <a:pt x="255" y="214"/>
                </a:lnTo>
                <a:lnTo>
                  <a:pt x="254" y="225"/>
                </a:lnTo>
                <a:lnTo>
                  <a:pt x="254" y="242"/>
                </a:lnTo>
                <a:lnTo>
                  <a:pt x="254" y="249"/>
                </a:lnTo>
                <a:lnTo>
                  <a:pt x="254" y="256"/>
                </a:lnTo>
                <a:lnTo>
                  <a:pt x="252" y="277"/>
                </a:lnTo>
                <a:lnTo>
                  <a:pt x="256" y="276"/>
                </a:lnTo>
                <a:lnTo>
                  <a:pt x="268" y="283"/>
                </a:lnTo>
                <a:lnTo>
                  <a:pt x="274" y="292"/>
                </a:lnTo>
                <a:lnTo>
                  <a:pt x="297" y="295"/>
                </a:lnTo>
                <a:lnTo>
                  <a:pt x="299" y="295"/>
                </a:lnTo>
                <a:lnTo>
                  <a:pt x="319" y="299"/>
                </a:lnTo>
                <a:lnTo>
                  <a:pt x="322" y="302"/>
                </a:lnTo>
                <a:lnTo>
                  <a:pt x="323" y="315"/>
                </a:lnTo>
                <a:lnTo>
                  <a:pt x="330" y="319"/>
                </a:lnTo>
                <a:lnTo>
                  <a:pt x="336" y="318"/>
                </a:lnTo>
                <a:lnTo>
                  <a:pt x="345" y="319"/>
                </a:lnTo>
                <a:lnTo>
                  <a:pt x="363" y="326"/>
                </a:lnTo>
                <a:lnTo>
                  <a:pt x="374" y="323"/>
                </a:lnTo>
                <a:lnTo>
                  <a:pt x="374" y="324"/>
                </a:lnTo>
                <a:lnTo>
                  <a:pt x="380" y="326"/>
                </a:lnTo>
                <a:lnTo>
                  <a:pt x="386" y="331"/>
                </a:lnTo>
                <a:lnTo>
                  <a:pt x="391" y="333"/>
                </a:lnTo>
                <a:lnTo>
                  <a:pt x="408" y="326"/>
                </a:lnTo>
                <a:lnTo>
                  <a:pt x="413" y="327"/>
                </a:lnTo>
                <a:lnTo>
                  <a:pt x="418" y="326"/>
                </a:lnTo>
                <a:lnTo>
                  <a:pt x="422" y="324"/>
                </a:lnTo>
                <a:lnTo>
                  <a:pt x="423" y="341"/>
                </a:lnTo>
                <a:lnTo>
                  <a:pt x="431" y="341"/>
                </a:lnTo>
                <a:lnTo>
                  <a:pt x="431" y="352"/>
                </a:lnTo>
                <a:lnTo>
                  <a:pt x="441" y="357"/>
                </a:lnTo>
                <a:lnTo>
                  <a:pt x="463" y="343"/>
                </a:lnTo>
                <a:lnTo>
                  <a:pt x="468" y="351"/>
                </a:lnTo>
                <a:lnTo>
                  <a:pt x="472" y="350"/>
                </a:lnTo>
                <a:lnTo>
                  <a:pt x="474" y="350"/>
                </a:lnTo>
                <a:lnTo>
                  <a:pt x="484" y="359"/>
                </a:lnTo>
                <a:lnTo>
                  <a:pt x="502" y="354"/>
                </a:lnTo>
                <a:lnTo>
                  <a:pt x="501" y="366"/>
                </a:lnTo>
                <a:lnTo>
                  <a:pt x="508" y="371"/>
                </a:lnTo>
                <a:lnTo>
                  <a:pt x="523" y="345"/>
                </a:lnTo>
                <a:lnTo>
                  <a:pt x="524" y="345"/>
                </a:lnTo>
                <a:lnTo>
                  <a:pt x="541" y="359"/>
                </a:lnTo>
                <a:lnTo>
                  <a:pt x="554" y="351"/>
                </a:lnTo>
                <a:lnTo>
                  <a:pt x="555" y="351"/>
                </a:lnTo>
                <a:lnTo>
                  <a:pt x="554" y="354"/>
                </a:lnTo>
                <a:lnTo>
                  <a:pt x="563" y="365"/>
                </a:lnTo>
                <a:lnTo>
                  <a:pt x="570" y="365"/>
                </a:lnTo>
                <a:lnTo>
                  <a:pt x="573" y="369"/>
                </a:lnTo>
                <a:lnTo>
                  <a:pt x="584" y="365"/>
                </a:lnTo>
                <a:lnTo>
                  <a:pt x="606" y="352"/>
                </a:lnTo>
                <a:lnTo>
                  <a:pt x="620" y="355"/>
                </a:lnTo>
                <a:lnTo>
                  <a:pt x="629" y="352"/>
                </a:lnTo>
                <a:lnTo>
                  <a:pt x="630" y="350"/>
                </a:lnTo>
                <a:lnTo>
                  <a:pt x="643" y="347"/>
                </a:lnTo>
                <a:lnTo>
                  <a:pt x="643" y="344"/>
                </a:lnTo>
                <a:lnTo>
                  <a:pt x="645" y="345"/>
                </a:lnTo>
                <a:lnTo>
                  <a:pt x="648" y="350"/>
                </a:lnTo>
                <a:lnTo>
                  <a:pt x="647" y="350"/>
                </a:lnTo>
                <a:lnTo>
                  <a:pt x="669" y="350"/>
                </a:lnTo>
                <a:lnTo>
                  <a:pt x="672" y="350"/>
                </a:lnTo>
                <a:lnTo>
                  <a:pt x="673" y="344"/>
                </a:lnTo>
                <a:lnTo>
                  <a:pt x="683" y="343"/>
                </a:lnTo>
                <a:lnTo>
                  <a:pt x="686" y="344"/>
                </a:lnTo>
                <a:lnTo>
                  <a:pt x="686" y="347"/>
                </a:lnTo>
                <a:lnTo>
                  <a:pt x="697" y="351"/>
                </a:lnTo>
                <a:lnTo>
                  <a:pt x="708" y="364"/>
                </a:lnTo>
                <a:lnTo>
                  <a:pt x="712" y="365"/>
                </a:lnTo>
                <a:lnTo>
                  <a:pt x="712" y="362"/>
                </a:lnTo>
                <a:lnTo>
                  <a:pt x="719" y="364"/>
                </a:lnTo>
                <a:lnTo>
                  <a:pt x="719" y="366"/>
                </a:lnTo>
                <a:lnTo>
                  <a:pt x="720" y="366"/>
                </a:lnTo>
                <a:lnTo>
                  <a:pt x="719" y="368"/>
                </a:lnTo>
                <a:lnTo>
                  <a:pt x="730" y="371"/>
                </a:lnTo>
                <a:lnTo>
                  <a:pt x="740" y="378"/>
                </a:lnTo>
                <a:lnTo>
                  <a:pt x="743" y="375"/>
                </a:lnTo>
                <a:lnTo>
                  <a:pt x="743" y="347"/>
                </a:lnTo>
                <a:lnTo>
                  <a:pt x="743" y="344"/>
                </a:lnTo>
                <a:lnTo>
                  <a:pt x="743" y="341"/>
                </a:lnTo>
                <a:lnTo>
                  <a:pt x="743" y="338"/>
                </a:lnTo>
                <a:lnTo>
                  <a:pt x="743" y="322"/>
                </a:lnTo>
                <a:lnTo>
                  <a:pt x="743" y="315"/>
                </a:lnTo>
                <a:lnTo>
                  <a:pt x="743" y="308"/>
                </a:lnTo>
                <a:lnTo>
                  <a:pt x="743" y="284"/>
                </a:lnTo>
                <a:lnTo>
                  <a:pt x="741" y="278"/>
                </a:lnTo>
                <a:lnTo>
                  <a:pt x="741" y="265"/>
                </a:lnTo>
                <a:lnTo>
                  <a:pt x="741" y="259"/>
                </a:lnTo>
                <a:lnTo>
                  <a:pt x="741" y="255"/>
                </a:lnTo>
                <a:lnTo>
                  <a:pt x="741" y="238"/>
                </a:lnTo>
                <a:lnTo>
                  <a:pt x="741" y="232"/>
                </a:lnTo>
                <a:lnTo>
                  <a:pt x="741" y="198"/>
                </a:lnTo>
                <a:lnTo>
                  <a:pt x="740" y="184"/>
                </a:lnTo>
                <a:lnTo>
                  <a:pt x="740" y="182"/>
                </a:lnTo>
                <a:lnTo>
                  <a:pt x="740" y="181"/>
                </a:lnTo>
                <a:lnTo>
                  <a:pt x="741" y="181"/>
                </a:lnTo>
                <a:lnTo>
                  <a:pt x="740" y="181"/>
                </a:lnTo>
                <a:lnTo>
                  <a:pt x="738" y="170"/>
                </a:lnTo>
                <a:lnTo>
                  <a:pt x="738" y="168"/>
                </a:lnTo>
                <a:lnTo>
                  <a:pt x="736" y="154"/>
                </a:lnTo>
                <a:lnTo>
                  <a:pt x="736" y="150"/>
                </a:lnTo>
                <a:lnTo>
                  <a:pt x="736" y="147"/>
                </a:lnTo>
                <a:lnTo>
                  <a:pt x="734" y="142"/>
                </a:lnTo>
                <a:lnTo>
                  <a:pt x="733" y="136"/>
                </a:lnTo>
                <a:lnTo>
                  <a:pt x="731" y="129"/>
                </a:lnTo>
                <a:lnTo>
                  <a:pt x="729" y="104"/>
                </a:lnTo>
                <a:lnTo>
                  <a:pt x="727" y="101"/>
                </a:lnTo>
                <a:lnTo>
                  <a:pt x="726" y="97"/>
                </a:lnTo>
              </a:path>
            </a:pathLst>
          </a:custGeom>
          <a:solidFill>
            <a:srgbClr val="C00000"/>
          </a:solidFill>
          <a:ln w="6350" cap="rnd">
            <a:solidFill>
              <a:schemeClr val="tx1"/>
            </a:solidFill>
            <a:round/>
            <a:headEnd/>
            <a:tailEnd/>
          </a:ln>
          <a:extLst/>
        </p:spPr>
        <p:txBody>
          <a:bodyPr/>
          <a:lstStyle/>
          <a:p>
            <a:endParaRPr lang="en-US">
              <a:solidFill>
                <a:prstClr val="black"/>
              </a:solidFill>
            </a:endParaRPr>
          </a:p>
        </p:txBody>
      </p:sp>
      <p:pic>
        <p:nvPicPr>
          <p:cNvPr id="1032" name="White Map Key-----------------------------------" descr="The following states' status on 3rd party solar purchase power agreements is unclear or unknown." title="White Map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80" y="6076950"/>
            <a:ext cx="2219325"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1" name="Alabama" descr="Alabama," title="Alabama"/>
          <p:cNvSpPr>
            <a:spLocks/>
          </p:cNvSpPr>
          <p:nvPr/>
        </p:nvSpPr>
        <p:spPr bwMode="auto">
          <a:xfrm>
            <a:off x="5481638" y="4054475"/>
            <a:ext cx="528637" cy="796925"/>
          </a:xfrm>
          <a:custGeom>
            <a:avLst/>
            <a:gdLst>
              <a:gd name="T0" fmla="*/ 2147483647 w 335"/>
              <a:gd name="T1" fmla="*/ 2147483647 h 542"/>
              <a:gd name="T2" fmla="*/ 2147483647 w 335"/>
              <a:gd name="T3" fmla="*/ 2147483647 h 542"/>
              <a:gd name="T4" fmla="*/ 2147483647 w 335"/>
              <a:gd name="T5" fmla="*/ 2147483647 h 542"/>
              <a:gd name="T6" fmla="*/ 2147483647 w 335"/>
              <a:gd name="T7" fmla="*/ 2147483647 h 542"/>
              <a:gd name="T8" fmla="*/ 2147483647 w 335"/>
              <a:gd name="T9" fmla="*/ 2147483647 h 542"/>
              <a:gd name="T10" fmla="*/ 2147483647 w 335"/>
              <a:gd name="T11" fmla="*/ 2147483647 h 542"/>
              <a:gd name="T12" fmla="*/ 2147483647 w 335"/>
              <a:gd name="T13" fmla="*/ 2147483647 h 542"/>
              <a:gd name="T14" fmla="*/ 2147483647 w 335"/>
              <a:gd name="T15" fmla="*/ 2147483647 h 542"/>
              <a:gd name="T16" fmla="*/ 2147483647 w 335"/>
              <a:gd name="T17" fmla="*/ 2147483647 h 542"/>
              <a:gd name="T18" fmla="*/ 2147483647 w 335"/>
              <a:gd name="T19" fmla="*/ 2147483647 h 542"/>
              <a:gd name="T20" fmla="*/ 2147483647 w 335"/>
              <a:gd name="T21" fmla="*/ 2147483647 h 542"/>
              <a:gd name="T22" fmla="*/ 2147483647 w 335"/>
              <a:gd name="T23" fmla="*/ 2147483647 h 542"/>
              <a:gd name="T24" fmla="*/ 2147483647 w 335"/>
              <a:gd name="T25" fmla="*/ 2147483647 h 542"/>
              <a:gd name="T26" fmla="*/ 2147483647 w 335"/>
              <a:gd name="T27" fmla="*/ 2147483647 h 542"/>
              <a:gd name="T28" fmla="*/ 2147483647 w 335"/>
              <a:gd name="T29" fmla="*/ 2147483647 h 542"/>
              <a:gd name="T30" fmla="*/ 2147483647 w 335"/>
              <a:gd name="T31" fmla="*/ 2147483647 h 542"/>
              <a:gd name="T32" fmla="*/ 2147483647 w 335"/>
              <a:gd name="T33" fmla="*/ 2147483647 h 542"/>
              <a:gd name="T34" fmla="*/ 2147483647 w 335"/>
              <a:gd name="T35" fmla="*/ 2147483647 h 542"/>
              <a:gd name="T36" fmla="*/ 2147483647 w 335"/>
              <a:gd name="T37" fmla="*/ 2147483647 h 542"/>
              <a:gd name="T38" fmla="*/ 2147483647 w 335"/>
              <a:gd name="T39" fmla="*/ 2147483647 h 542"/>
              <a:gd name="T40" fmla="*/ 2147483647 w 335"/>
              <a:gd name="T41" fmla="*/ 2147483647 h 542"/>
              <a:gd name="T42" fmla="*/ 2147483647 w 335"/>
              <a:gd name="T43" fmla="*/ 2147483647 h 542"/>
              <a:gd name="T44" fmla="*/ 2147483647 w 335"/>
              <a:gd name="T45" fmla="*/ 2147483647 h 542"/>
              <a:gd name="T46" fmla="*/ 2147483647 w 335"/>
              <a:gd name="T47" fmla="*/ 2147483647 h 542"/>
              <a:gd name="T48" fmla="*/ 2147483647 w 335"/>
              <a:gd name="T49" fmla="*/ 2147483647 h 542"/>
              <a:gd name="T50" fmla="*/ 2147483647 w 335"/>
              <a:gd name="T51" fmla="*/ 2147483647 h 542"/>
              <a:gd name="T52" fmla="*/ 2147483647 w 335"/>
              <a:gd name="T53" fmla="*/ 2147483647 h 542"/>
              <a:gd name="T54" fmla="*/ 2147483647 w 335"/>
              <a:gd name="T55" fmla="*/ 2147483647 h 542"/>
              <a:gd name="T56" fmla="*/ 2147483647 w 335"/>
              <a:gd name="T57" fmla="*/ 2147483647 h 542"/>
              <a:gd name="T58" fmla="*/ 2147483647 w 335"/>
              <a:gd name="T59" fmla="*/ 2147483647 h 542"/>
              <a:gd name="T60" fmla="*/ 2147483647 w 335"/>
              <a:gd name="T61" fmla="*/ 2147483647 h 542"/>
              <a:gd name="T62" fmla="*/ 2147483647 w 335"/>
              <a:gd name="T63" fmla="*/ 2147483647 h 542"/>
              <a:gd name="T64" fmla="*/ 2147483647 w 335"/>
              <a:gd name="T65" fmla="*/ 2147483647 h 542"/>
              <a:gd name="T66" fmla="*/ 2147483647 w 335"/>
              <a:gd name="T67" fmla="*/ 2147483647 h 542"/>
              <a:gd name="T68" fmla="*/ 2147483647 w 335"/>
              <a:gd name="T69" fmla="*/ 2147483647 h 542"/>
              <a:gd name="T70" fmla="*/ 2147483647 w 335"/>
              <a:gd name="T71" fmla="*/ 2147483647 h 542"/>
              <a:gd name="T72" fmla="*/ 2147483647 w 335"/>
              <a:gd name="T73" fmla="*/ 2147483647 h 542"/>
              <a:gd name="T74" fmla="*/ 2147483647 w 335"/>
              <a:gd name="T75" fmla="*/ 2147483647 h 542"/>
              <a:gd name="T76" fmla="*/ 2147483647 w 335"/>
              <a:gd name="T77" fmla="*/ 2147483647 h 542"/>
              <a:gd name="T78" fmla="*/ 2147483647 w 335"/>
              <a:gd name="T79" fmla="*/ 2147483647 h 542"/>
              <a:gd name="T80" fmla="*/ 2147483647 w 335"/>
              <a:gd name="T81" fmla="*/ 2147483647 h 542"/>
              <a:gd name="T82" fmla="*/ 2147483647 w 335"/>
              <a:gd name="T83" fmla="*/ 2147483647 h 542"/>
              <a:gd name="T84" fmla="*/ 2147483647 w 335"/>
              <a:gd name="T85" fmla="*/ 2147483647 h 542"/>
              <a:gd name="T86" fmla="*/ 2147483647 w 335"/>
              <a:gd name="T87" fmla="*/ 2147483647 h 542"/>
              <a:gd name="T88" fmla="*/ 2147483647 w 335"/>
              <a:gd name="T89" fmla="*/ 2147483647 h 542"/>
              <a:gd name="T90" fmla="*/ 0 w 335"/>
              <a:gd name="T91" fmla="*/ 2147483647 h 542"/>
              <a:gd name="T92" fmla="*/ 2147483647 w 335"/>
              <a:gd name="T93" fmla="*/ 2147483647 h 542"/>
              <a:gd name="T94" fmla="*/ 2147483647 w 335"/>
              <a:gd name="T95" fmla="*/ 2147483647 h 542"/>
              <a:gd name="T96" fmla="*/ 2147483647 w 335"/>
              <a:gd name="T97" fmla="*/ 2147483647 h 542"/>
              <a:gd name="T98" fmla="*/ 2147483647 w 335"/>
              <a:gd name="T99" fmla="*/ 2147483647 h 542"/>
              <a:gd name="T100" fmla="*/ 2147483647 w 335"/>
              <a:gd name="T101" fmla="*/ 2147483647 h 542"/>
              <a:gd name="T102" fmla="*/ 2147483647 w 335"/>
              <a:gd name="T103" fmla="*/ 2147483647 h 542"/>
              <a:gd name="T104" fmla="*/ 2147483647 w 335"/>
              <a:gd name="T105" fmla="*/ 2147483647 h 542"/>
              <a:gd name="T106" fmla="*/ 2147483647 w 335"/>
              <a:gd name="T107" fmla="*/ 2147483647 h 542"/>
              <a:gd name="T108" fmla="*/ 2147483647 w 335"/>
              <a:gd name="T109" fmla="*/ 2147483647 h 542"/>
              <a:gd name="T110" fmla="*/ 2147483647 w 335"/>
              <a:gd name="T111" fmla="*/ 2147483647 h 542"/>
              <a:gd name="T112" fmla="*/ 2147483647 w 335"/>
              <a:gd name="T113" fmla="*/ 2147483647 h 542"/>
              <a:gd name="T114" fmla="*/ 2147483647 w 335"/>
              <a:gd name="T115" fmla="*/ 2147483647 h 542"/>
              <a:gd name="T116" fmla="*/ 2147483647 w 335"/>
              <a:gd name="T117" fmla="*/ 2147483647 h 542"/>
              <a:gd name="T118" fmla="*/ 2147483647 w 335"/>
              <a:gd name="T119" fmla="*/ 2147483647 h 542"/>
              <a:gd name="T120" fmla="*/ 2147483647 w 335"/>
              <a:gd name="T121" fmla="*/ 2147483647 h 542"/>
              <a:gd name="T122" fmla="*/ 2147483647 w 335"/>
              <a:gd name="T123" fmla="*/ 2147483647 h 5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5"/>
              <a:gd name="T187" fmla="*/ 0 h 542"/>
              <a:gd name="T188" fmla="*/ 335 w 335"/>
              <a:gd name="T189" fmla="*/ 542 h 5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5" h="542">
                <a:moveTo>
                  <a:pt x="20" y="448"/>
                </a:moveTo>
                <a:lnTo>
                  <a:pt x="20" y="450"/>
                </a:lnTo>
                <a:lnTo>
                  <a:pt x="22" y="454"/>
                </a:lnTo>
                <a:lnTo>
                  <a:pt x="22" y="460"/>
                </a:lnTo>
                <a:lnTo>
                  <a:pt x="26" y="486"/>
                </a:lnTo>
                <a:lnTo>
                  <a:pt x="26" y="488"/>
                </a:lnTo>
                <a:lnTo>
                  <a:pt x="27" y="503"/>
                </a:lnTo>
                <a:lnTo>
                  <a:pt x="30" y="517"/>
                </a:lnTo>
                <a:lnTo>
                  <a:pt x="31" y="529"/>
                </a:lnTo>
                <a:lnTo>
                  <a:pt x="33" y="525"/>
                </a:lnTo>
                <a:lnTo>
                  <a:pt x="44" y="525"/>
                </a:lnTo>
                <a:lnTo>
                  <a:pt x="49" y="531"/>
                </a:lnTo>
                <a:lnTo>
                  <a:pt x="56" y="528"/>
                </a:lnTo>
                <a:lnTo>
                  <a:pt x="56" y="511"/>
                </a:lnTo>
                <a:lnTo>
                  <a:pt x="63" y="491"/>
                </a:lnTo>
                <a:lnTo>
                  <a:pt x="72" y="496"/>
                </a:lnTo>
                <a:lnTo>
                  <a:pt x="73" y="510"/>
                </a:lnTo>
                <a:lnTo>
                  <a:pt x="66" y="541"/>
                </a:lnTo>
                <a:lnTo>
                  <a:pt x="109" y="529"/>
                </a:lnTo>
                <a:lnTo>
                  <a:pt x="124" y="510"/>
                </a:lnTo>
                <a:lnTo>
                  <a:pt x="119" y="504"/>
                </a:lnTo>
                <a:lnTo>
                  <a:pt x="120" y="491"/>
                </a:lnTo>
                <a:lnTo>
                  <a:pt x="97" y="470"/>
                </a:lnTo>
                <a:lnTo>
                  <a:pt x="98" y="453"/>
                </a:lnTo>
                <a:lnTo>
                  <a:pt x="128" y="449"/>
                </a:lnTo>
                <a:lnTo>
                  <a:pt x="131" y="449"/>
                </a:lnTo>
                <a:lnTo>
                  <a:pt x="137" y="449"/>
                </a:lnTo>
                <a:lnTo>
                  <a:pt x="139" y="448"/>
                </a:lnTo>
                <a:lnTo>
                  <a:pt x="152" y="446"/>
                </a:lnTo>
                <a:lnTo>
                  <a:pt x="171" y="445"/>
                </a:lnTo>
                <a:lnTo>
                  <a:pt x="177" y="443"/>
                </a:lnTo>
                <a:lnTo>
                  <a:pt x="178" y="443"/>
                </a:lnTo>
                <a:lnTo>
                  <a:pt x="181" y="443"/>
                </a:lnTo>
                <a:lnTo>
                  <a:pt x="192" y="442"/>
                </a:lnTo>
                <a:lnTo>
                  <a:pt x="195" y="442"/>
                </a:lnTo>
                <a:lnTo>
                  <a:pt x="207" y="441"/>
                </a:lnTo>
                <a:lnTo>
                  <a:pt x="209" y="441"/>
                </a:lnTo>
                <a:lnTo>
                  <a:pt x="220" y="439"/>
                </a:lnTo>
                <a:lnTo>
                  <a:pt x="225" y="439"/>
                </a:lnTo>
                <a:lnTo>
                  <a:pt x="228" y="439"/>
                </a:lnTo>
                <a:lnTo>
                  <a:pt x="231" y="438"/>
                </a:lnTo>
                <a:lnTo>
                  <a:pt x="241" y="436"/>
                </a:lnTo>
                <a:lnTo>
                  <a:pt x="248" y="436"/>
                </a:lnTo>
                <a:lnTo>
                  <a:pt x="264" y="434"/>
                </a:lnTo>
                <a:lnTo>
                  <a:pt x="289" y="431"/>
                </a:lnTo>
                <a:lnTo>
                  <a:pt x="291" y="431"/>
                </a:lnTo>
                <a:lnTo>
                  <a:pt x="311" y="427"/>
                </a:lnTo>
                <a:lnTo>
                  <a:pt x="320" y="427"/>
                </a:lnTo>
                <a:lnTo>
                  <a:pt x="334" y="424"/>
                </a:lnTo>
                <a:lnTo>
                  <a:pt x="334" y="423"/>
                </a:lnTo>
                <a:lnTo>
                  <a:pt x="331" y="417"/>
                </a:lnTo>
                <a:lnTo>
                  <a:pt x="328" y="411"/>
                </a:lnTo>
                <a:lnTo>
                  <a:pt x="321" y="399"/>
                </a:lnTo>
                <a:lnTo>
                  <a:pt x="321" y="392"/>
                </a:lnTo>
                <a:lnTo>
                  <a:pt x="321" y="385"/>
                </a:lnTo>
                <a:lnTo>
                  <a:pt x="322" y="371"/>
                </a:lnTo>
                <a:lnTo>
                  <a:pt x="322" y="370"/>
                </a:lnTo>
                <a:lnTo>
                  <a:pt x="320" y="357"/>
                </a:lnTo>
                <a:lnTo>
                  <a:pt x="313" y="352"/>
                </a:lnTo>
                <a:lnTo>
                  <a:pt x="311" y="344"/>
                </a:lnTo>
                <a:lnTo>
                  <a:pt x="311" y="342"/>
                </a:lnTo>
                <a:lnTo>
                  <a:pt x="310" y="342"/>
                </a:lnTo>
                <a:lnTo>
                  <a:pt x="310" y="332"/>
                </a:lnTo>
                <a:lnTo>
                  <a:pt x="310" y="330"/>
                </a:lnTo>
                <a:lnTo>
                  <a:pt x="314" y="319"/>
                </a:lnTo>
                <a:lnTo>
                  <a:pt x="314" y="317"/>
                </a:lnTo>
                <a:lnTo>
                  <a:pt x="314" y="310"/>
                </a:lnTo>
                <a:lnTo>
                  <a:pt x="313" y="303"/>
                </a:lnTo>
                <a:lnTo>
                  <a:pt x="318" y="296"/>
                </a:lnTo>
                <a:lnTo>
                  <a:pt x="324" y="291"/>
                </a:lnTo>
                <a:lnTo>
                  <a:pt x="325" y="288"/>
                </a:lnTo>
                <a:lnTo>
                  <a:pt x="315" y="281"/>
                </a:lnTo>
                <a:lnTo>
                  <a:pt x="317" y="276"/>
                </a:lnTo>
                <a:lnTo>
                  <a:pt x="314" y="262"/>
                </a:lnTo>
                <a:lnTo>
                  <a:pt x="313" y="262"/>
                </a:lnTo>
                <a:lnTo>
                  <a:pt x="304" y="252"/>
                </a:lnTo>
                <a:lnTo>
                  <a:pt x="302" y="249"/>
                </a:lnTo>
                <a:lnTo>
                  <a:pt x="299" y="238"/>
                </a:lnTo>
                <a:lnTo>
                  <a:pt x="297" y="238"/>
                </a:lnTo>
                <a:lnTo>
                  <a:pt x="297" y="237"/>
                </a:lnTo>
                <a:lnTo>
                  <a:pt x="297" y="234"/>
                </a:lnTo>
                <a:lnTo>
                  <a:pt x="292" y="224"/>
                </a:lnTo>
                <a:lnTo>
                  <a:pt x="289" y="215"/>
                </a:lnTo>
                <a:lnTo>
                  <a:pt x="288" y="212"/>
                </a:lnTo>
                <a:lnTo>
                  <a:pt x="284" y="199"/>
                </a:lnTo>
                <a:lnTo>
                  <a:pt x="284" y="198"/>
                </a:lnTo>
                <a:lnTo>
                  <a:pt x="284" y="196"/>
                </a:lnTo>
                <a:lnTo>
                  <a:pt x="281" y="188"/>
                </a:lnTo>
                <a:lnTo>
                  <a:pt x="277" y="172"/>
                </a:lnTo>
                <a:lnTo>
                  <a:pt x="274" y="165"/>
                </a:lnTo>
                <a:lnTo>
                  <a:pt x="273" y="159"/>
                </a:lnTo>
                <a:lnTo>
                  <a:pt x="271" y="158"/>
                </a:lnTo>
                <a:lnTo>
                  <a:pt x="268" y="144"/>
                </a:lnTo>
                <a:lnTo>
                  <a:pt x="267" y="141"/>
                </a:lnTo>
                <a:lnTo>
                  <a:pt x="261" y="122"/>
                </a:lnTo>
                <a:lnTo>
                  <a:pt x="261" y="119"/>
                </a:lnTo>
                <a:lnTo>
                  <a:pt x="260" y="115"/>
                </a:lnTo>
                <a:lnTo>
                  <a:pt x="257" y="108"/>
                </a:lnTo>
                <a:lnTo>
                  <a:pt x="257" y="105"/>
                </a:lnTo>
                <a:lnTo>
                  <a:pt x="256" y="101"/>
                </a:lnTo>
                <a:lnTo>
                  <a:pt x="255" y="95"/>
                </a:lnTo>
                <a:lnTo>
                  <a:pt x="252" y="87"/>
                </a:lnTo>
                <a:lnTo>
                  <a:pt x="250" y="80"/>
                </a:lnTo>
                <a:lnTo>
                  <a:pt x="248" y="74"/>
                </a:lnTo>
                <a:lnTo>
                  <a:pt x="245" y="62"/>
                </a:lnTo>
                <a:lnTo>
                  <a:pt x="242" y="55"/>
                </a:lnTo>
                <a:lnTo>
                  <a:pt x="241" y="48"/>
                </a:lnTo>
                <a:lnTo>
                  <a:pt x="238" y="41"/>
                </a:lnTo>
                <a:lnTo>
                  <a:pt x="236" y="38"/>
                </a:lnTo>
                <a:lnTo>
                  <a:pt x="234" y="24"/>
                </a:lnTo>
                <a:lnTo>
                  <a:pt x="231" y="16"/>
                </a:lnTo>
                <a:lnTo>
                  <a:pt x="230" y="12"/>
                </a:lnTo>
                <a:lnTo>
                  <a:pt x="228" y="11"/>
                </a:lnTo>
                <a:lnTo>
                  <a:pt x="225" y="0"/>
                </a:lnTo>
                <a:lnTo>
                  <a:pt x="224" y="0"/>
                </a:lnTo>
                <a:lnTo>
                  <a:pt x="205" y="1"/>
                </a:lnTo>
                <a:lnTo>
                  <a:pt x="202" y="2"/>
                </a:lnTo>
                <a:lnTo>
                  <a:pt x="185" y="4"/>
                </a:lnTo>
                <a:lnTo>
                  <a:pt x="169" y="5"/>
                </a:lnTo>
                <a:lnTo>
                  <a:pt x="164" y="5"/>
                </a:lnTo>
                <a:lnTo>
                  <a:pt x="159" y="6"/>
                </a:lnTo>
                <a:lnTo>
                  <a:pt x="148" y="8"/>
                </a:lnTo>
                <a:lnTo>
                  <a:pt x="124" y="11"/>
                </a:lnTo>
                <a:lnTo>
                  <a:pt x="119" y="11"/>
                </a:lnTo>
                <a:lnTo>
                  <a:pt x="116" y="11"/>
                </a:lnTo>
                <a:lnTo>
                  <a:pt x="112" y="12"/>
                </a:lnTo>
                <a:lnTo>
                  <a:pt x="85" y="13"/>
                </a:lnTo>
                <a:lnTo>
                  <a:pt x="83" y="15"/>
                </a:lnTo>
                <a:lnTo>
                  <a:pt x="72" y="15"/>
                </a:lnTo>
                <a:lnTo>
                  <a:pt x="52" y="18"/>
                </a:lnTo>
                <a:lnTo>
                  <a:pt x="45" y="18"/>
                </a:lnTo>
                <a:lnTo>
                  <a:pt x="26" y="20"/>
                </a:lnTo>
                <a:lnTo>
                  <a:pt x="19" y="20"/>
                </a:lnTo>
                <a:lnTo>
                  <a:pt x="0" y="22"/>
                </a:lnTo>
                <a:lnTo>
                  <a:pt x="0" y="23"/>
                </a:lnTo>
                <a:lnTo>
                  <a:pt x="8" y="33"/>
                </a:lnTo>
                <a:lnTo>
                  <a:pt x="11" y="34"/>
                </a:lnTo>
                <a:lnTo>
                  <a:pt x="11" y="40"/>
                </a:lnTo>
                <a:lnTo>
                  <a:pt x="9" y="58"/>
                </a:lnTo>
                <a:lnTo>
                  <a:pt x="9" y="67"/>
                </a:lnTo>
                <a:lnTo>
                  <a:pt x="9" y="77"/>
                </a:lnTo>
                <a:lnTo>
                  <a:pt x="9" y="81"/>
                </a:lnTo>
                <a:lnTo>
                  <a:pt x="9" y="83"/>
                </a:lnTo>
                <a:lnTo>
                  <a:pt x="9" y="91"/>
                </a:lnTo>
                <a:lnTo>
                  <a:pt x="9" y="97"/>
                </a:lnTo>
                <a:lnTo>
                  <a:pt x="9" y="110"/>
                </a:lnTo>
                <a:lnTo>
                  <a:pt x="9" y="113"/>
                </a:lnTo>
                <a:lnTo>
                  <a:pt x="9" y="122"/>
                </a:lnTo>
                <a:lnTo>
                  <a:pt x="9" y="126"/>
                </a:lnTo>
                <a:lnTo>
                  <a:pt x="9" y="131"/>
                </a:lnTo>
                <a:lnTo>
                  <a:pt x="9" y="149"/>
                </a:lnTo>
                <a:lnTo>
                  <a:pt x="9" y="159"/>
                </a:lnTo>
                <a:lnTo>
                  <a:pt x="9" y="160"/>
                </a:lnTo>
                <a:lnTo>
                  <a:pt x="9" y="183"/>
                </a:lnTo>
                <a:lnTo>
                  <a:pt x="9" y="187"/>
                </a:lnTo>
                <a:lnTo>
                  <a:pt x="9" y="196"/>
                </a:lnTo>
                <a:lnTo>
                  <a:pt x="9" y="209"/>
                </a:lnTo>
                <a:lnTo>
                  <a:pt x="9" y="217"/>
                </a:lnTo>
                <a:lnTo>
                  <a:pt x="9" y="219"/>
                </a:lnTo>
                <a:lnTo>
                  <a:pt x="9" y="242"/>
                </a:lnTo>
                <a:lnTo>
                  <a:pt x="9" y="246"/>
                </a:lnTo>
                <a:lnTo>
                  <a:pt x="9" y="249"/>
                </a:lnTo>
                <a:lnTo>
                  <a:pt x="9" y="274"/>
                </a:lnTo>
                <a:lnTo>
                  <a:pt x="9" y="278"/>
                </a:lnTo>
                <a:lnTo>
                  <a:pt x="9" y="287"/>
                </a:lnTo>
                <a:lnTo>
                  <a:pt x="9" y="307"/>
                </a:lnTo>
                <a:lnTo>
                  <a:pt x="9" y="310"/>
                </a:lnTo>
                <a:lnTo>
                  <a:pt x="9" y="317"/>
                </a:lnTo>
                <a:lnTo>
                  <a:pt x="9" y="324"/>
                </a:lnTo>
                <a:lnTo>
                  <a:pt x="9" y="325"/>
                </a:lnTo>
                <a:lnTo>
                  <a:pt x="9" y="330"/>
                </a:lnTo>
                <a:lnTo>
                  <a:pt x="9" y="337"/>
                </a:lnTo>
                <a:lnTo>
                  <a:pt x="8" y="363"/>
                </a:lnTo>
                <a:lnTo>
                  <a:pt x="9" y="366"/>
                </a:lnTo>
                <a:lnTo>
                  <a:pt x="9" y="367"/>
                </a:lnTo>
                <a:lnTo>
                  <a:pt x="12" y="384"/>
                </a:lnTo>
                <a:lnTo>
                  <a:pt x="13" y="406"/>
                </a:lnTo>
                <a:lnTo>
                  <a:pt x="13" y="407"/>
                </a:lnTo>
                <a:lnTo>
                  <a:pt x="15" y="413"/>
                </a:lnTo>
                <a:lnTo>
                  <a:pt x="16" y="418"/>
                </a:lnTo>
                <a:lnTo>
                  <a:pt x="18" y="432"/>
                </a:lnTo>
                <a:lnTo>
                  <a:pt x="20" y="44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52" name="Alaska" descr="Alaska," title="Alaska"/>
          <p:cNvSpPr>
            <a:spLocks/>
          </p:cNvSpPr>
          <p:nvPr/>
        </p:nvSpPr>
        <p:spPr bwMode="auto">
          <a:xfrm>
            <a:off x="609600" y="4533900"/>
            <a:ext cx="1136650" cy="838200"/>
          </a:xfrm>
          <a:custGeom>
            <a:avLst/>
            <a:gdLst>
              <a:gd name="T0" fmla="*/ 2147483647 w 1184"/>
              <a:gd name="T1" fmla="*/ 2147483647 h 920"/>
              <a:gd name="T2" fmla="*/ 2147483647 w 1184"/>
              <a:gd name="T3" fmla="*/ 2147483647 h 920"/>
              <a:gd name="T4" fmla="*/ 2147483647 w 1184"/>
              <a:gd name="T5" fmla="*/ 2147483647 h 920"/>
              <a:gd name="T6" fmla="*/ 2147483647 w 1184"/>
              <a:gd name="T7" fmla="*/ 2147483647 h 920"/>
              <a:gd name="T8" fmla="*/ 2147483647 w 1184"/>
              <a:gd name="T9" fmla="*/ 2147483647 h 920"/>
              <a:gd name="T10" fmla="*/ 2147483647 w 1184"/>
              <a:gd name="T11" fmla="*/ 2147483647 h 920"/>
              <a:gd name="T12" fmla="*/ 2147483647 w 1184"/>
              <a:gd name="T13" fmla="*/ 2147483647 h 920"/>
              <a:gd name="T14" fmla="*/ 2147483647 w 1184"/>
              <a:gd name="T15" fmla="*/ 2147483647 h 920"/>
              <a:gd name="T16" fmla="*/ 2147483647 w 1184"/>
              <a:gd name="T17" fmla="*/ 2147483647 h 920"/>
              <a:gd name="T18" fmla="*/ 2147483647 w 1184"/>
              <a:gd name="T19" fmla="*/ 2147483647 h 920"/>
              <a:gd name="T20" fmla="*/ 2147483647 w 1184"/>
              <a:gd name="T21" fmla="*/ 2147483647 h 920"/>
              <a:gd name="T22" fmla="*/ 2147483647 w 1184"/>
              <a:gd name="T23" fmla="*/ 2147483647 h 920"/>
              <a:gd name="T24" fmla="*/ 2147483647 w 1184"/>
              <a:gd name="T25" fmla="*/ 2147483647 h 920"/>
              <a:gd name="T26" fmla="*/ 2147483647 w 1184"/>
              <a:gd name="T27" fmla="*/ 2147483647 h 920"/>
              <a:gd name="T28" fmla="*/ 2147483647 w 1184"/>
              <a:gd name="T29" fmla="*/ 2147483647 h 920"/>
              <a:gd name="T30" fmla="*/ 2147483647 w 1184"/>
              <a:gd name="T31" fmla="*/ 2147483647 h 920"/>
              <a:gd name="T32" fmla="*/ 2147483647 w 1184"/>
              <a:gd name="T33" fmla="*/ 2147483647 h 920"/>
              <a:gd name="T34" fmla="*/ 2147483647 w 1184"/>
              <a:gd name="T35" fmla="*/ 2147483647 h 920"/>
              <a:gd name="T36" fmla="*/ 2147483647 w 1184"/>
              <a:gd name="T37" fmla="*/ 2147483647 h 920"/>
              <a:gd name="T38" fmla="*/ 2147483647 w 1184"/>
              <a:gd name="T39" fmla="*/ 2147483647 h 920"/>
              <a:gd name="T40" fmla="*/ 2147483647 w 1184"/>
              <a:gd name="T41" fmla="*/ 2147483647 h 920"/>
              <a:gd name="T42" fmla="*/ 2147483647 w 1184"/>
              <a:gd name="T43" fmla="*/ 2147483647 h 920"/>
              <a:gd name="T44" fmla="*/ 2147483647 w 1184"/>
              <a:gd name="T45" fmla="*/ 2147483647 h 920"/>
              <a:gd name="T46" fmla="*/ 2147483647 w 1184"/>
              <a:gd name="T47" fmla="*/ 2147483647 h 920"/>
              <a:gd name="T48" fmla="*/ 2147483647 w 1184"/>
              <a:gd name="T49" fmla="*/ 2147483647 h 920"/>
              <a:gd name="T50" fmla="*/ 2147483647 w 1184"/>
              <a:gd name="T51" fmla="*/ 2147483647 h 920"/>
              <a:gd name="T52" fmla="*/ 2147483647 w 1184"/>
              <a:gd name="T53" fmla="*/ 2147483647 h 920"/>
              <a:gd name="T54" fmla="*/ 2147483647 w 1184"/>
              <a:gd name="T55" fmla="*/ 2147483647 h 920"/>
              <a:gd name="T56" fmla="*/ 2147483647 w 1184"/>
              <a:gd name="T57" fmla="*/ 2147483647 h 920"/>
              <a:gd name="T58" fmla="*/ 2147483647 w 1184"/>
              <a:gd name="T59" fmla="*/ 2147483647 h 920"/>
              <a:gd name="T60" fmla="*/ 2147483647 w 1184"/>
              <a:gd name="T61" fmla="*/ 2147483647 h 920"/>
              <a:gd name="T62" fmla="*/ 0 w 1184"/>
              <a:gd name="T63" fmla="*/ 2147483647 h 920"/>
              <a:gd name="T64" fmla="*/ 2147483647 w 1184"/>
              <a:gd name="T65" fmla="*/ 2147483647 h 920"/>
              <a:gd name="T66" fmla="*/ 2147483647 w 1184"/>
              <a:gd name="T67" fmla="*/ 2147483647 h 920"/>
              <a:gd name="T68" fmla="*/ 2147483647 w 1184"/>
              <a:gd name="T69" fmla="*/ 2147483647 h 920"/>
              <a:gd name="T70" fmla="*/ 2147483647 w 1184"/>
              <a:gd name="T71" fmla="*/ 2147483647 h 920"/>
              <a:gd name="T72" fmla="*/ 2147483647 w 1184"/>
              <a:gd name="T73" fmla="*/ 2147483647 h 920"/>
              <a:gd name="T74" fmla="*/ 2147483647 w 1184"/>
              <a:gd name="T75" fmla="*/ 2147483647 h 920"/>
              <a:gd name="T76" fmla="*/ 2147483647 w 1184"/>
              <a:gd name="T77" fmla="*/ 2147483647 h 920"/>
              <a:gd name="T78" fmla="*/ 2147483647 w 1184"/>
              <a:gd name="T79" fmla="*/ 2147483647 h 920"/>
              <a:gd name="T80" fmla="*/ 2147483647 w 1184"/>
              <a:gd name="T81" fmla="*/ 2147483647 h 920"/>
              <a:gd name="T82" fmla="*/ 2147483647 w 1184"/>
              <a:gd name="T83" fmla="*/ 2147483647 h 920"/>
              <a:gd name="T84" fmla="*/ 2147483647 w 1184"/>
              <a:gd name="T85" fmla="*/ 2147483647 h 920"/>
              <a:gd name="T86" fmla="*/ 2147483647 w 1184"/>
              <a:gd name="T87" fmla="*/ 2147483647 h 920"/>
              <a:gd name="T88" fmla="*/ 2147483647 w 1184"/>
              <a:gd name="T89" fmla="*/ 2147483647 h 920"/>
              <a:gd name="T90" fmla="*/ 2147483647 w 1184"/>
              <a:gd name="T91" fmla="*/ 2147483647 h 920"/>
              <a:gd name="T92" fmla="*/ 2147483647 w 1184"/>
              <a:gd name="T93" fmla="*/ 2147483647 h 920"/>
              <a:gd name="T94" fmla="*/ 2147483647 w 1184"/>
              <a:gd name="T95" fmla="*/ 2147483647 h 920"/>
              <a:gd name="T96" fmla="*/ 2147483647 w 1184"/>
              <a:gd name="T97" fmla="*/ 2147483647 h 920"/>
              <a:gd name="T98" fmla="*/ 2147483647 w 1184"/>
              <a:gd name="T99" fmla="*/ 2147483647 h 920"/>
              <a:gd name="T100" fmla="*/ 2147483647 w 1184"/>
              <a:gd name="T101" fmla="*/ 2147483647 h 920"/>
              <a:gd name="T102" fmla="*/ 2147483647 w 1184"/>
              <a:gd name="T103" fmla="*/ 2147483647 h 920"/>
              <a:gd name="T104" fmla="*/ 2147483647 w 1184"/>
              <a:gd name="T105" fmla="*/ 2147483647 h 920"/>
              <a:gd name="T106" fmla="*/ 2147483647 w 1184"/>
              <a:gd name="T107" fmla="*/ 2147483647 h 920"/>
              <a:gd name="T108" fmla="*/ 2147483647 w 1184"/>
              <a:gd name="T109" fmla="*/ 2147483647 h 920"/>
              <a:gd name="T110" fmla="*/ 2147483647 w 1184"/>
              <a:gd name="T111" fmla="*/ 2147483647 h 920"/>
              <a:gd name="T112" fmla="*/ 2147483647 w 1184"/>
              <a:gd name="T113" fmla="*/ 2147483647 h 9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84"/>
              <a:gd name="T172" fmla="*/ 0 h 920"/>
              <a:gd name="T173" fmla="*/ 1184 w 1184"/>
              <a:gd name="T174" fmla="*/ 920 h 9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84" h="920">
                <a:moveTo>
                  <a:pt x="800" y="592"/>
                </a:moveTo>
                <a:lnTo>
                  <a:pt x="752" y="96"/>
                </a:lnTo>
                <a:lnTo>
                  <a:pt x="744" y="80"/>
                </a:lnTo>
                <a:lnTo>
                  <a:pt x="720" y="80"/>
                </a:lnTo>
                <a:lnTo>
                  <a:pt x="712" y="64"/>
                </a:lnTo>
                <a:lnTo>
                  <a:pt x="704" y="64"/>
                </a:lnTo>
                <a:lnTo>
                  <a:pt x="696" y="80"/>
                </a:lnTo>
                <a:lnTo>
                  <a:pt x="656" y="72"/>
                </a:lnTo>
                <a:lnTo>
                  <a:pt x="632" y="64"/>
                </a:lnTo>
                <a:lnTo>
                  <a:pt x="600" y="64"/>
                </a:lnTo>
                <a:lnTo>
                  <a:pt x="592" y="48"/>
                </a:lnTo>
                <a:lnTo>
                  <a:pt x="576" y="48"/>
                </a:lnTo>
                <a:lnTo>
                  <a:pt x="552" y="56"/>
                </a:lnTo>
                <a:lnTo>
                  <a:pt x="528" y="40"/>
                </a:lnTo>
                <a:lnTo>
                  <a:pt x="528" y="24"/>
                </a:lnTo>
                <a:lnTo>
                  <a:pt x="512" y="24"/>
                </a:lnTo>
                <a:lnTo>
                  <a:pt x="520" y="32"/>
                </a:lnTo>
                <a:lnTo>
                  <a:pt x="520" y="48"/>
                </a:lnTo>
                <a:lnTo>
                  <a:pt x="504" y="48"/>
                </a:lnTo>
                <a:lnTo>
                  <a:pt x="496" y="32"/>
                </a:lnTo>
                <a:lnTo>
                  <a:pt x="496" y="16"/>
                </a:lnTo>
                <a:lnTo>
                  <a:pt x="488" y="16"/>
                </a:lnTo>
                <a:lnTo>
                  <a:pt x="472" y="32"/>
                </a:lnTo>
                <a:lnTo>
                  <a:pt x="472" y="16"/>
                </a:lnTo>
                <a:lnTo>
                  <a:pt x="464" y="8"/>
                </a:lnTo>
                <a:lnTo>
                  <a:pt x="464" y="0"/>
                </a:lnTo>
                <a:lnTo>
                  <a:pt x="448" y="0"/>
                </a:lnTo>
                <a:lnTo>
                  <a:pt x="440" y="8"/>
                </a:lnTo>
                <a:lnTo>
                  <a:pt x="416" y="8"/>
                </a:lnTo>
                <a:lnTo>
                  <a:pt x="400" y="16"/>
                </a:lnTo>
                <a:lnTo>
                  <a:pt x="392" y="24"/>
                </a:lnTo>
                <a:lnTo>
                  <a:pt x="384" y="32"/>
                </a:lnTo>
                <a:lnTo>
                  <a:pt x="352" y="32"/>
                </a:lnTo>
                <a:lnTo>
                  <a:pt x="328" y="64"/>
                </a:lnTo>
                <a:lnTo>
                  <a:pt x="304" y="88"/>
                </a:lnTo>
                <a:lnTo>
                  <a:pt x="272" y="96"/>
                </a:lnTo>
                <a:lnTo>
                  <a:pt x="264" y="88"/>
                </a:lnTo>
                <a:lnTo>
                  <a:pt x="248" y="96"/>
                </a:lnTo>
                <a:lnTo>
                  <a:pt x="232" y="104"/>
                </a:lnTo>
                <a:lnTo>
                  <a:pt x="240" y="120"/>
                </a:lnTo>
                <a:lnTo>
                  <a:pt x="264" y="144"/>
                </a:lnTo>
                <a:lnTo>
                  <a:pt x="272" y="184"/>
                </a:lnTo>
                <a:lnTo>
                  <a:pt x="296" y="216"/>
                </a:lnTo>
                <a:lnTo>
                  <a:pt x="312" y="216"/>
                </a:lnTo>
                <a:lnTo>
                  <a:pt x="312" y="224"/>
                </a:lnTo>
                <a:lnTo>
                  <a:pt x="312" y="240"/>
                </a:lnTo>
                <a:lnTo>
                  <a:pt x="328" y="240"/>
                </a:lnTo>
                <a:lnTo>
                  <a:pt x="352" y="248"/>
                </a:lnTo>
                <a:lnTo>
                  <a:pt x="328" y="256"/>
                </a:lnTo>
                <a:lnTo>
                  <a:pt x="312" y="264"/>
                </a:lnTo>
                <a:lnTo>
                  <a:pt x="296" y="264"/>
                </a:lnTo>
                <a:lnTo>
                  <a:pt x="256" y="256"/>
                </a:lnTo>
                <a:lnTo>
                  <a:pt x="256" y="248"/>
                </a:lnTo>
                <a:lnTo>
                  <a:pt x="256" y="232"/>
                </a:lnTo>
                <a:lnTo>
                  <a:pt x="240" y="232"/>
                </a:lnTo>
                <a:lnTo>
                  <a:pt x="216" y="240"/>
                </a:lnTo>
                <a:lnTo>
                  <a:pt x="184" y="248"/>
                </a:lnTo>
                <a:lnTo>
                  <a:pt x="160" y="256"/>
                </a:lnTo>
                <a:lnTo>
                  <a:pt x="152" y="256"/>
                </a:lnTo>
                <a:lnTo>
                  <a:pt x="168" y="264"/>
                </a:lnTo>
                <a:lnTo>
                  <a:pt x="184" y="296"/>
                </a:lnTo>
                <a:lnTo>
                  <a:pt x="184" y="312"/>
                </a:lnTo>
                <a:lnTo>
                  <a:pt x="200" y="336"/>
                </a:lnTo>
                <a:lnTo>
                  <a:pt x="224" y="344"/>
                </a:lnTo>
                <a:lnTo>
                  <a:pt x="256" y="344"/>
                </a:lnTo>
                <a:lnTo>
                  <a:pt x="272" y="352"/>
                </a:lnTo>
                <a:lnTo>
                  <a:pt x="296" y="344"/>
                </a:lnTo>
                <a:lnTo>
                  <a:pt x="304" y="344"/>
                </a:lnTo>
                <a:lnTo>
                  <a:pt x="296" y="360"/>
                </a:lnTo>
                <a:lnTo>
                  <a:pt x="296" y="384"/>
                </a:lnTo>
                <a:lnTo>
                  <a:pt x="296" y="400"/>
                </a:lnTo>
                <a:lnTo>
                  <a:pt x="272" y="416"/>
                </a:lnTo>
                <a:lnTo>
                  <a:pt x="248" y="416"/>
                </a:lnTo>
                <a:lnTo>
                  <a:pt x="232" y="424"/>
                </a:lnTo>
                <a:lnTo>
                  <a:pt x="208" y="416"/>
                </a:lnTo>
                <a:lnTo>
                  <a:pt x="192" y="424"/>
                </a:lnTo>
                <a:lnTo>
                  <a:pt x="184" y="440"/>
                </a:lnTo>
                <a:lnTo>
                  <a:pt x="168" y="456"/>
                </a:lnTo>
                <a:lnTo>
                  <a:pt x="160" y="464"/>
                </a:lnTo>
                <a:lnTo>
                  <a:pt x="136" y="480"/>
                </a:lnTo>
                <a:lnTo>
                  <a:pt x="136" y="504"/>
                </a:lnTo>
                <a:lnTo>
                  <a:pt x="144" y="520"/>
                </a:lnTo>
                <a:lnTo>
                  <a:pt x="152" y="528"/>
                </a:lnTo>
                <a:lnTo>
                  <a:pt x="152" y="544"/>
                </a:lnTo>
                <a:lnTo>
                  <a:pt x="144" y="544"/>
                </a:lnTo>
                <a:lnTo>
                  <a:pt x="144" y="552"/>
                </a:lnTo>
                <a:lnTo>
                  <a:pt x="160" y="592"/>
                </a:lnTo>
                <a:lnTo>
                  <a:pt x="168" y="600"/>
                </a:lnTo>
                <a:lnTo>
                  <a:pt x="176" y="608"/>
                </a:lnTo>
                <a:lnTo>
                  <a:pt x="200" y="608"/>
                </a:lnTo>
                <a:lnTo>
                  <a:pt x="216" y="592"/>
                </a:lnTo>
                <a:lnTo>
                  <a:pt x="216" y="600"/>
                </a:lnTo>
                <a:lnTo>
                  <a:pt x="224" y="640"/>
                </a:lnTo>
                <a:lnTo>
                  <a:pt x="216" y="664"/>
                </a:lnTo>
                <a:lnTo>
                  <a:pt x="208" y="680"/>
                </a:lnTo>
                <a:lnTo>
                  <a:pt x="200" y="680"/>
                </a:lnTo>
                <a:lnTo>
                  <a:pt x="192" y="680"/>
                </a:lnTo>
                <a:lnTo>
                  <a:pt x="208" y="696"/>
                </a:lnTo>
                <a:lnTo>
                  <a:pt x="240" y="680"/>
                </a:lnTo>
                <a:lnTo>
                  <a:pt x="248" y="696"/>
                </a:lnTo>
                <a:lnTo>
                  <a:pt x="264" y="696"/>
                </a:lnTo>
                <a:lnTo>
                  <a:pt x="280" y="720"/>
                </a:lnTo>
                <a:lnTo>
                  <a:pt x="288" y="720"/>
                </a:lnTo>
                <a:lnTo>
                  <a:pt x="296" y="712"/>
                </a:lnTo>
                <a:lnTo>
                  <a:pt x="296" y="696"/>
                </a:lnTo>
                <a:lnTo>
                  <a:pt x="304" y="688"/>
                </a:lnTo>
                <a:lnTo>
                  <a:pt x="304" y="680"/>
                </a:lnTo>
                <a:lnTo>
                  <a:pt x="312" y="688"/>
                </a:lnTo>
                <a:lnTo>
                  <a:pt x="312" y="704"/>
                </a:lnTo>
                <a:lnTo>
                  <a:pt x="320" y="704"/>
                </a:lnTo>
                <a:lnTo>
                  <a:pt x="352" y="704"/>
                </a:lnTo>
                <a:lnTo>
                  <a:pt x="328" y="720"/>
                </a:lnTo>
                <a:lnTo>
                  <a:pt x="328" y="736"/>
                </a:lnTo>
                <a:lnTo>
                  <a:pt x="320" y="760"/>
                </a:lnTo>
                <a:lnTo>
                  <a:pt x="296" y="776"/>
                </a:lnTo>
                <a:lnTo>
                  <a:pt x="272" y="808"/>
                </a:lnTo>
                <a:lnTo>
                  <a:pt x="224" y="832"/>
                </a:lnTo>
                <a:lnTo>
                  <a:pt x="224" y="848"/>
                </a:lnTo>
                <a:lnTo>
                  <a:pt x="216" y="856"/>
                </a:lnTo>
                <a:lnTo>
                  <a:pt x="208" y="848"/>
                </a:lnTo>
                <a:lnTo>
                  <a:pt x="192" y="840"/>
                </a:lnTo>
                <a:lnTo>
                  <a:pt x="160" y="848"/>
                </a:lnTo>
                <a:lnTo>
                  <a:pt x="152" y="864"/>
                </a:lnTo>
                <a:lnTo>
                  <a:pt x="128" y="872"/>
                </a:lnTo>
                <a:lnTo>
                  <a:pt x="80" y="888"/>
                </a:lnTo>
                <a:lnTo>
                  <a:pt x="48" y="904"/>
                </a:lnTo>
                <a:lnTo>
                  <a:pt x="24" y="904"/>
                </a:lnTo>
                <a:lnTo>
                  <a:pt x="0" y="920"/>
                </a:lnTo>
                <a:lnTo>
                  <a:pt x="32" y="920"/>
                </a:lnTo>
                <a:lnTo>
                  <a:pt x="64" y="912"/>
                </a:lnTo>
                <a:lnTo>
                  <a:pt x="112" y="896"/>
                </a:lnTo>
                <a:lnTo>
                  <a:pt x="112" y="904"/>
                </a:lnTo>
                <a:lnTo>
                  <a:pt x="112" y="896"/>
                </a:lnTo>
                <a:lnTo>
                  <a:pt x="120" y="888"/>
                </a:lnTo>
                <a:lnTo>
                  <a:pt x="136" y="888"/>
                </a:lnTo>
                <a:lnTo>
                  <a:pt x="168" y="880"/>
                </a:lnTo>
                <a:lnTo>
                  <a:pt x="176" y="872"/>
                </a:lnTo>
                <a:lnTo>
                  <a:pt x="184" y="872"/>
                </a:lnTo>
                <a:lnTo>
                  <a:pt x="208" y="872"/>
                </a:lnTo>
                <a:lnTo>
                  <a:pt x="232" y="864"/>
                </a:lnTo>
                <a:lnTo>
                  <a:pt x="264" y="856"/>
                </a:lnTo>
                <a:lnTo>
                  <a:pt x="280" y="848"/>
                </a:lnTo>
                <a:lnTo>
                  <a:pt x="280" y="840"/>
                </a:lnTo>
                <a:lnTo>
                  <a:pt x="288" y="832"/>
                </a:lnTo>
                <a:lnTo>
                  <a:pt x="312" y="824"/>
                </a:lnTo>
                <a:lnTo>
                  <a:pt x="352" y="808"/>
                </a:lnTo>
                <a:lnTo>
                  <a:pt x="368" y="776"/>
                </a:lnTo>
                <a:lnTo>
                  <a:pt x="384" y="760"/>
                </a:lnTo>
                <a:lnTo>
                  <a:pt x="416" y="760"/>
                </a:lnTo>
                <a:lnTo>
                  <a:pt x="432" y="744"/>
                </a:lnTo>
                <a:lnTo>
                  <a:pt x="448" y="728"/>
                </a:lnTo>
                <a:lnTo>
                  <a:pt x="456" y="712"/>
                </a:lnTo>
                <a:lnTo>
                  <a:pt x="456" y="696"/>
                </a:lnTo>
                <a:lnTo>
                  <a:pt x="448" y="672"/>
                </a:lnTo>
                <a:lnTo>
                  <a:pt x="456" y="664"/>
                </a:lnTo>
                <a:lnTo>
                  <a:pt x="488" y="648"/>
                </a:lnTo>
                <a:lnTo>
                  <a:pt x="480" y="632"/>
                </a:lnTo>
                <a:lnTo>
                  <a:pt x="488" y="624"/>
                </a:lnTo>
                <a:lnTo>
                  <a:pt x="512" y="608"/>
                </a:lnTo>
                <a:lnTo>
                  <a:pt x="552" y="576"/>
                </a:lnTo>
                <a:lnTo>
                  <a:pt x="568" y="568"/>
                </a:lnTo>
                <a:lnTo>
                  <a:pt x="560" y="584"/>
                </a:lnTo>
                <a:lnTo>
                  <a:pt x="568" y="600"/>
                </a:lnTo>
                <a:lnTo>
                  <a:pt x="560" y="600"/>
                </a:lnTo>
                <a:lnTo>
                  <a:pt x="536" y="608"/>
                </a:lnTo>
                <a:lnTo>
                  <a:pt x="520" y="616"/>
                </a:lnTo>
                <a:lnTo>
                  <a:pt x="504" y="664"/>
                </a:lnTo>
                <a:lnTo>
                  <a:pt x="512" y="672"/>
                </a:lnTo>
                <a:lnTo>
                  <a:pt x="496" y="696"/>
                </a:lnTo>
                <a:lnTo>
                  <a:pt x="528" y="688"/>
                </a:lnTo>
                <a:lnTo>
                  <a:pt x="560" y="664"/>
                </a:lnTo>
                <a:lnTo>
                  <a:pt x="576" y="656"/>
                </a:lnTo>
                <a:lnTo>
                  <a:pt x="592" y="656"/>
                </a:lnTo>
                <a:lnTo>
                  <a:pt x="592" y="648"/>
                </a:lnTo>
                <a:lnTo>
                  <a:pt x="600" y="632"/>
                </a:lnTo>
                <a:lnTo>
                  <a:pt x="600" y="616"/>
                </a:lnTo>
                <a:lnTo>
                  <a:pt x="600" y="600"/>
                </a:lnTo>
                <a:lnTo>
                  <a:pt x="616" y="592"/>
                </a:lnTo>
                <a:lnTo>
                  <a:pt x="648" y="584"/>
                </a:lnTo>
                <a:lnTo>
                  <a:pt x="664" y="584"/>
                </a:lnTo>
                <a:lnTo>
                  <a:pt x="656" y="584"/>
                </a:lnTo>
                <a:lnTo>
                  <a:pt x="656" y="608"/>
                </a:lnTo>
                <a:lnTo>
                  <a:pt x="696" y="624"/>
                </a:lnTo>
                <a:lnTo>
                  <a:pt x="712" y="648"/>
                </a:lnTo>
                <a:lnTo>
                  <a:pt x="720" y="656"/>
                </a:lnTo>
                <a:lnTo>
                  <a:pt x="728" y="656"/>
                </a:lnTo>
                <a:lnTo>
                  <a:pt x="752" y="648"/>
                </a:lnTo>
                <a:lnTo>
                  <a:pt x="776" y="640"/>
                </a:lnTo>
                <a:lnTo>
                  <a:pt x="784" y="648"/>
                </a:lnTo>
                <a:lnTo>
                  <a:pt x="800" y="656"/>
                </a:lnTo>
                <a:lnTo>
                  <a:pt x="832" y="656"/>
                </a:lnTo>
                <a:lnTo>
                  <a:pt x="856" y="648"/>
                </a:lnTo>
                <a:lnTo>
                  <a:pt x="856" y="664"/>
                </a:lnTo>
                <a:lnTo>
                  <a:pt x="864" y="680"/>
                </a:lnTo>
                <a:lnTo>
                  <a:pt x="880" y="688"/>
                </a:lnTo>
                <a:lnTo>
                  <a:pt x="896" y="712"/>
                </a:lnTo>
                <a:lnTo>
                  <a:pt x="944" y="744"/>
                </a:lnTo>
                <a:lnTo>
                  <a:pt x="960" y="736"/>
                </a:lnTo>
                <a:lnTo>
                  <a:pt x="1000" y="736"/>
                </a:lnTo>
                <a:lnTo>
                  <a:pt x="1016" y="744"/>
                </a:lnTo>
                <a:lnTo>
                  <a:pt x="1032" y="760"/>
                </a:lnTo>
                <a:lnTo>
                  <a:pt x="1056" y="784"/>
                </a:lnTo>
                <a:lnTo>
                  <a:pt x="1072" y="792"/>
                </a:lnTo>
                <a:lnTo>
                  <a:pt x="1088" y="800"/>
                </a:lnTo>
                <a:lnTo>
                  <a:pt x="1104" y="824"/>
                </a:lnTo>
                <a:lnTo>
                  <a:pt x="1120" y="832"/>
                </a:lnTo>
                <a:lnTo>
                  <a:pt x="1128" y="824"/>
                </a:lnTo>
                <a:lnTo>
                  <a:pt x="1152" y="872"/>
                </a:lnTo>
                <a:lnTo>
                  <a:pt x="1168" y="888"/>
                </a:lnTo>
                <a:lnTo>
                  <a:pt x="1184" y="880"/>
                </a:lnTo>
                <a:lnTo>
                  <a:pt x="1184" y="848"/>
                </a:lnTo>
                <a:lnTo>
                  <a:pt x="1176" y="824"/>
                </a:lnTo>
                <a:lnTo>
                  <a:pt x="1160" y="816"/>
                </a:lnTo>
                <a:lnTo>
                  <a:pt x="1112" y="800"/>
                </a:lnTo>
                <a:lnTo>
                  <a:pt x="1104" y="792"/>
                </a:lnTo>
                <a:lnTo>
                  <a:pt x="1096" y="776"/>
                </a:lnTo>
                <a:lnTo>
                  <a:pt x="1064" y="744"/>
                </a:lnTo>
                <a:lnTo>
                  <a:pt x="1032" y="704"/>
                </a:lnTo>
                <a:lnTo>
                  <a:pt x="984" y="648"/>
                </a:lnTo>
                <a:lnTo>
                  <a:pt x="968" y="640"/>
                </a:lnTo>
                <a:lnTo>
                  <a:pt x="952" y="648"/>
                </a:lnTo>
                <a:lnTo>
                  <a:pt x="920" y="680"/>
                </a:lnTo>
                <a:lnTo>
                  <a:pt x="912" y="680"/>
                </a:lnTo>
                <a:lnTo>
                  <a:pt x="904" y="672"/>
                </a:lnTo>
                <a:lnTo>
                  <a:pt x="880" y="656"/>
                </a:lnTo>
                <a:lnTo>
                  <a:pt x="864" y="632"/>
                </a:lnTo>
                <a:lnTo>
                  <a:pt x="848" y="616"/>
                </a:lnTo>
                <a:lnTo>
                  <a:pt x="824" y="624"/>
                </a:lnTo>
                <a:lnTo>
                  <a:pt x="808" y="616"/>
                </a:lnTo>
                <a:lnTo>
                  <a:pt x="800" y="592"/>
                </a:lnTo>
                <a:close/>
              </a:path>
            </a:pathLst>
          </a:cu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4" name="Arkansas" descr="Arkansas," title="Arkansas"/>
          <p:cNvSpPr>
            <a:spLocks/>
          </p:cNvSpPr>
          <p:nvPr/>
        </p:nvSpPr>
        <p:spPr bwMode="auto">
          <a:xfrm>
            <a:off x="4587875" y="3871913"/>
            <a:ext cx="685800" cy="590550"/>
          </a:xfrm>
          <a:custGeom>
            <a:avLst/>
            <a:gdLst>
              <a:gd name="T0" fmla="*/ 2147483647 w 434"/>
              <a:gd name="T1" fmla="*/ 2147483647 h 401"/>
              <a:gd name="T2" fmla="*/ 2147483647 w 434"/>
              <a:gd name="T3" fmla="*/ 2147483647 h 401"/>
              <a:gd name="T4" fmla="*/ 2147483647 w 434"/>
              <a:gd name="T5" fmla="*/ 2147483647 h 401"/>
              <a:gd name="T6" fmla="*/ 2147483647 w 434"/>
              <a:gd name="T7" fmla="*/ 2147483647 h 401"/>
              <a:gd name="T8" fmla="*/ 2147483647 w 434"/>
              <a:gd name="T9" fmla="*/ 2147483647 h 401"/>
              <a:gd name="T10" fmla="*/ 2147483647 w 434"/>
              <a:gd name="T11" fmla="*/ 2147483647 h 401"/>
              <a:gd name="T12" fmla="*/ 2147483647 w 434"/>
              <a:gd name="T13" fmla="*/ 2147483647 h 401"/>
              <a:gd name="T14" fmla="*/ 2147483647 w 434"/>
              <a:gd name="T15" fmla="*/ 2147483647 h 401"/>
              <a:gd name="T16" fmla="*/ 2147483647 w 434"/>
              <a:gd name="T17" fmla="*/ 2147483647 h 401"/>
              <a:gd name="T18" fmla="*/ 2147483647 w 434"/>
              <a:gd name="T19" fmla="*/ 2147483647 h 401"/>
              <a:gd name="T20" fmla="*/ 2147483647 w 434"/>
              <a:gd name="T21" fmla="*/ 2147483647 h 401"/>
              <a:gd name="T22" fmla="*/ 2147483647 w 434"/>
              <a:gd name="T23" fmla="*/ 2147483647 h 401"/>
              <a:gd name="T24" fmla="*/ 2147483647 w 434"/>
              <a:gd name="T25" fmla="*/ 2147483647 h 401"/>
              <a:gd name="T26" fmla="*/ 2147483647 w 434"/>
              <a:gd name="T27" fmla="*/ 2147483647 h 401"/>
              <a:gd name="T28" fmla="*/ 2147483647 w 434"/>
              <a:gd name="T29" fmla="*/ 2147483647 h 401"/>
              <a:gd name="T30" fmla="*/ 2147483647 w 434"/>
              <a:gd name="T31" fmla="*/ 2147483647 h 401"/>
              <a:gd name="T32" fmla="*/ 2147483647 w 434"/>
              <a:gd name="T33" fmla="*/ 2147483647 h 401"/>
              <a:gd name="T34" fmla="*/ 2147483647 w 434"/>
              <a:gd name="T35" fmla="*/ 2147483647 h 401"/>
              <a:gd name="T36" fmla="*/ 2147483647 w 434"/>
              <a:gd name="T37" fmla="*/ 2147483647 h 401"/>
              <a:gd name="T38" fmla="*/ 2147483647 w 434"/>
              <a:gd name="T39" fmla="*/ 2147483647 h 401"/>
              <a:gd name="T40" fmla="*/ 2147483647 w 434"/>
              <a:gd name="T41" fmla="*/ 2147483647 h 401"/>
              <a:gd name="T42" fmla="*/ 2147483647 w 434"/>
              <a:gd name="T43" fmla="*/ 2147483647 h 401"/>
              <a:gd name="T44" fmla="*/ 2147483647 w 434"/>
              <a:gd name="T45" fmla="*/ 2147483647 h 401"/>
              <a:gd name="T46" fmla="*/ 2147483647 w 434"/>
              <a:gd name="T47" fmla="*/ 2147483647 h 401"/>
              <a:gd name="T48" fmla="*/ 2147483647 w 434"/>
              <a:gd name="T49" fmla="*/ 2147483647 h 401"/>
              <a:gd name="T50" fmla="*/ 2147483647 w 434"/>
              <a:gd name="T51" fmla="*/ 2147483647 h 401"/>
              <a:gd name="T52" fmla="*/ 2147483647 w 434"/>
              <a:gd name="T53" fmla="*/ 2147483647 h 401"/>
              <a:gd name="T54" fmla="*/ 2147483647 w 434"/>
              <a:gd name="T55" fmla="*/ 2147483647 h 401"/>
              <a:gd name="T56" fmla="*/ 2147483647 w 434"/>
              <a:gd name="T57" fmla="*/ 2147483647 h 401"/>
              <a:gd name="T58" fmla="*/ 2147483647 w 434"/>
              <a:gd name="T59" fmla="*/ 2147483647 h 401"/>
              <a:gd name="T60" fmla="*/ 2147483647 w 434"/>
              <a:gd name="T61" fmla="*/ 2147483647 h 401"/>
              <a:gd name="T62" fmla="*/ 2147483647 w 434"/>
              <a:gd name="T63" fmla="*/ 2147483647 h 401"/>
              <a:gd name="T64" fmla="*/ 2147483647 w 434"/>
              <a:gd name="T65" fmla="*/ 2147483647 h 401"/>
              <a:gd name="T66" fmla="*/ 2147483647 w 434"/>
              <a:gd name="T67" fmla="*/ 2147483647 h 401"/>
              <a:gd name="T68" fmla="*/ 2147483647 w 434"/>
              <a:gd name="T69" fmla="*/ 2147483647 h 401"/>
              <a:gd name="T70" fmla="*/ 2147483647 w 434"/>
              <a:gd name="T71" fmla="*/ 2147483647 h 401"/>
              <a:gd name="T72" fmla="*/ 2147483647 w 434"/>
              <a:gd name="T73" fmla="*/ 2147483647 h 401"/>
              <a:gd name="T74" fmla="*/ 2147483647 w 434"/>
              <a:gd name="T75" fmla="*/ 2147483647 h 401"/>
              <a:gd name="T76" fmla="*/ 2147483647 w 434"/>
              <a:gd name="T77" fmla="*/ 2147483647 h 401"/>
              <a:gd name="T78" fmla="*/ 2147483647 w 434"/>
              <a:gd name="T79" fmla="*/ 2147483647 h 401"/>
              <a:gd name="T80" fmla="*/ 2147483647 w 434"/>
              <a:gd name="T81" fmla="*/ 2147483647 h 401"/>
              <a:gd name="T82" fmla="*/ 2147483647 w 434"/>
              <a:gd name="T83" fmla="*/ 2147483647 h 401"/>
              <a:gd name="T84" fmla="*/ 2147483647 w 434"/>
              <a:gd name="T85" fmla="*/ 2147483647 h 401"/>
              <a:gd name="T86" fmla="*/ 2147483647 w 434"/>
              <a:gd name="T87" fmla="*/ 2147483647 h 401"/>
              <a:gd name="T88" fmla="*/ 2147483647 w 434"/>
              <a:gd name="T89" fmla="*/ 2147483647 h 401"/>
              <a:gd name="T90" fmla="*/ 2147483647 w 434"/>
              <a:gd name="T91" fmla="*/ 2147483647 h 401"/>
              <a:gd name="T92" fmla="*/ 2147483647 w 434"/>
              <a:gd name="T93" fmla="*/ 2147483647 h 401"/>
              <a:gd name="T94" fmla="*/ 2147483647 w 434"/>
              <a:gd name="T95" fmla="*/ 2147483647 h 401"/>
              <a:gd name="T96" fmla="*/ 2147483647 w 434"/>
              <a:gd name="T97" fmla="*/ 2147483647 h 401"/>
              <a:gd name="T98" fmla="*/ 2147483647 w 434"/>
              <a:gd name="T99" fmla="*/ 2147483647 h 401"/>
              <a:gd name="T100" fmla="*/ 2147483647 w 434"/>
              <a:gd name="T101" fmla="*/ 2147483647 h 401"/>
              <a:gd name="T102" fmla="*/ 2147483647 w 434"/>
              <a:gd name="T103" fmla="*/ 2147483647 h 401"/>
              <a:gd name="T104" fmla="*/ 2147483647 w 434"/>
              <a:gd name="T105" fmla="*/ 2147483647 h 401"/>
              <a:gd name="T106" fmla="*/ 2147483647 w 434"/>
              <a:gd name="T107" fmla="*/ 2147483647 h 401"/>
              <a:gd name="T108" fmla="*/ 2147483647 w 434"/>
              <a:gd name="T109" fmla="*/ 2147483647 h 401"/>
              <a:gd name="T110" fmla="*/ 2147483647 w 434"/>
              <a:gd name="T111" fmla="*/ 2147483647 h 401"/>
              <a:gd name="T112" fmla="*/ 2147483647 w 434"/>
              <a:gd name="T113" fmla="*/ 2147483647 h 401"/>
              <a:gd name="T114" fmla="*/ 2147483647 w 434"/>
              <a:gd name="T115" fmla="*/ 2147483647 h 401"/>
              <a:gd name="T116" fmla="*/ 2147483647 w 434"/>
              <a:gd name="T117" fmla="*/ 2147483647 h 401"/>
              <a:gd name="T118" fmla="*/ 2147483647 w 434"/>
              <a:gd name="T119" fmla="*/ 2147483647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4"/>
              <a:gd name="T181" fmla="*/ 0 h 401"/>
              <a:gd name="T182" fmla="*/ 434 w 434"/>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4" h="401">
                <a:moveTo>
                  <a:pt x="13" y="102"/>
                </a:moveTo>
                <a:lnTo>
                  <a:pt x="15" y="108"/>
                </a:lnTo>
                <a:lnTo>
                  <a:pt x="15" y="111"/>
                </a:lnTo>
                <a:lnTo>
                  <a:pt x="15" y="115"/>
                </a:lnTo>
                <a:lnTo>
                  <a:pt x="18" y="129"/>
                </a:lnTo>
                <a:lnTo>
                  <a:pt x="18" y="130"/>
                </a:lnTo>
                <a:lnTo>
                  <a:pt x="19" y="141"/>
                </a:lnTo>
                <a:lnTo>
                  <a:pt x="20" y="141"/>
                </a:lnTo>
                <a:lnTo>
                  <a:pt x="19" y="141"/>
                </a:lnTo>
                <a:lnTo>
                  <a:pt x="19" y="143"/>
                </a:lnTo>
                <a:lnTo>
                  <a:pt x="19" y="144"/>
                </a:lnTo>
                <a:lnTo>
                  <a:pt x="20" y="158"/>
                </a:lnTo>
                <a:lnTo>
                  <a:pt x="20" y="193"/>
                </a:lnTo>
                <a:lnTo>
                  <a:pt x="20" y="198"/>
                </a:lnTo>
                <a:lnTo>
                  <a:pt x="20" y="215"/>
                </a:lnTo>
                <a:lnTo>
                  <a:pt x="20" y="219"/>
                </a:lnTo>
                <a:lnTo>
                  <a:pt x="20" y="225"/>
                </a:lnTo>
                <a:lnTo>
                  <a:pt x="20" y="238"/>
                </a:lnTo>
                <a:lnTo>
                  <a:pt x="22" y="244"/>
                </a:lnTo>
                <a:lnTo>
                  <a:pt x="22" y="268"/>
                </a:lnTo>
                <a:lnTo>
                  <a:pt x="22" y="275"/>
                </a:lnTo>
                <a:lnTo>
                  <a:pt x="22" y="281"/>
                </a:lnTo>
                <a:lnTo>
                  <a:pt x="22" y="298"/>
                </a:lnTo>
                <a:lnTo>
                  <a:pt x="22" y="301"/>
                </a:lnTo>
                <a:lnTo>
                  <a:pt x="22" y="304"/>
                </a:lnTo>
                <a:lnTo>
                  <a:pt x="22" y="306"/>
                </a:lnTo>
                <a:lnTo>
                  <a:pt x="22" y="334"/>
                </a:lnTo>
                <a:lnTo>
                  <a:pt x="31" y="344"/>
                </a:lnTo>
                <a:lnTo>
                  <a:pt x="43" y="338"/>
                </a:lnTo>
                <a:lnTo>
                  <a:pt x="62" y="343"/>
                </a:lnTo>
                <a:lnTo>
                  <a:pt x="62" y="345"/>
                </a:lnTo>
                <a:lnTo>
                  <a:pt x="62" y="362"/>
                </a:lnTo>
                <a:lnTo>
                  <a:pt x="62" y="373"/>
                </a:lnTo>
                <a:lnTo>
                  <a:pt x="63" y="375"/>
                </a:lnTo>
                <a:lnTo>
                  <a:pt x="63" y="388"/>
                </a:lnTo>
                <a:lnTo>
                  <a:pt x="65" y="400"/>
                </a:lnTo>
                <a:lnTo>
                  <a:pt x="68" y="400"/>
                </a:lnTo>
                <a:lnTo>
                  <a:pt x="74" y="400"/>
                </a:lnTo>
                <a:lnTo>
                  <a:pt x="86" y="400"/>
                </a:lnTo>
                <a:lnTo>
                  <a:pt x="97" y="400"/>
                </a:lnTo>
                <a:lnTo>
                  <a:pt x="98" y="400"/>
                </a:lnTo>
                <a:lnTo>
                  <a:pt x="111" y="398"/>
                </a:lnTo>
                <a:lnTo>
                  <a:pt x="112" y="398"/>
                </a:lnTo>
                <a:lnTo>
                  <a:pt x="113" y="398"/>
                </a:lnTo>
                <a:lnTo>
                  <a:pt x="127" y="398"/>
                </a:lnTo>
                <a:lnTo>
                  <a:pt x="134" y="398"/>
                </a:lnTo>
                <a:lnTo>
                  <a:pt x="137" y="398"/>
                </a:lnTo>
                <a:lnTo>
                  <a:pt x="138" y="398"/>
                </a:lnTo>
                <a:lnTo>
                  <a:pt x="141" y="398"/>
                </a:lnTo>
                <a:lnTo>
                  <a:pt x="158" y="397"/>
                </a:lnTo>
                <a:lnTo>
                  <a:pt x="174" y="395"/>
                </a:lnTo>
                <a:lnTo>
                  <a:pt x="181" y="395"/>
                </a:lnTo>
                <a:lnTo>
                  <a:pt x="202" y="395"/>
                </a:lnTo>
                <a:lnTo>
                  <a:pt x="231" y="393"/>
                </a:lnTo>
                <a:lnTo>
                  <a:pt x="241" y="393"/>
                </a:lnTo>
                <a:lnTo>
                  <a:pt x="284" y="390"/>
                </a:lnTo>
                <a:lnTo>
                  <a:pt x="285" y="390"/>
                </a:lnTo>
                <a:lnTo>
                  <a:pt x="296" y="390"/>
                </a:lnTo>
                <a:lnTo>
                  <a:pt x="298" y="390"/>
                </a:lnTo>
                <a:lnTo>
                  <a:pt x="301" y="390"/>
                </a:lnTo>
                <a:lnTo>
                  <a:pt x="313" y="388"/>
                </a:lnTo>
                <a:lnTo>
                  <a:pt x="317" y="388"/>
                </a:lnTo>
                <a:lnTo>
                  <a:pt x="319" y="388"/>
                </a:lnTo>
                <a:lnTo>
                  <a:pt x="323" y="388"/>
                </a:lnTo>
                <a:lnTo>
                  <a:pt x="323" y="345"/>
                </a:lnTo>
                <a:lnTo>
                  <a:pt x="319" y="347"/>
                </a:lnTo>
                <a:lnTo>
                  <a:pt x="323" y="337"/>
                </a:lnTo>
                <a:lnTo>
                  <a:pt x="313" y="341"/>
                </a:lnTo>
                <a:lnTo>
                  <a:pt x="316" y="333"/>
                </a:lnTo>
                <a:lnTo>
                  <a:pt x="313" y="331"/>
                </a:lnTo>
                <a:lnTo>
                  <a:pt x="312" y="327"/>
                </a:lnTo>
                <a:lnTo>
                  <a:pt x="320" y="311"/>
                </a:lnTo>
                <a:lnTo>
                  <a:pt x="320" y="302"/>
                </a:lnTo>
                <a:lnTo>
                  <a:pt x="331" y="304"/>
                </a:lnTo>
                <a:lnTo>
                  <a:pt x="323" y="281"/>
                </a:lnTo>
                <a:lnTo>
                  <a:pt x="330" y="276"/>
                </a:lnTo>
                <a:lnTo>
                  <a:pt x="333" y="265"/>
                </a:lnTo>
                <a:lnTo>
                  <a:pt x="341" y="251"/>
                </a:lnTo>
                <a:lnTo>
                  <a:pt x="349" y="245"/>
                </a:lnTo>
                <a:lnTo>
                  <a:pt x="346" y="238"/>
                </a:lnTo>
                <a:lnTo>
                  <a:pt x="355" y="236"/>
                </a:lnTo>
                <a:lnTo>
                  <a:pt x="353" y="241"/>
                </a:lnTo>
                <a:lnTo>
                  <a:pt x="356" y="243"/>
                </a:lnTo>
                <a:lnTo>
                  <a:pt x="363" y="219"/>
                </a:lnTo>
                <a:lnTo>
                  <a:pt x="360" y="205"/>
                </a:lnTo>
                <a:lnTo>
                  <a:pt x="364" y="204"/>
                </a:lnTo>
                <a:lnTo>
                  <a:pt x="366" y="208"/>
                </a:lnTo>
                <a:lnTo>
                  <a:pt x="371" y="201"/>
                </a:lnTo>
                <a:lnTo>
                  <a:pt x="362" y="195"/>
                </a:lnTo>
                <a:lnTo>
                  <a:pt x="364" y="194"/>
                </a:lnTo>
                <a:lnTo>
                  <a:pt x="367" y="195"/>
                </a:lnTo>
                <a:lnTo>
                  <a:pt x="371" y="194"/>
                </a:lnTo>
                <a:lnTo>
                  <a:pt x="370" y="191"/>
                </a:lnTo>
                <a:lnTo>
                  <a:pt x="374" y="184"/>
                </a:lnTo>
                <a:lnTo>
                  <a:pt x="376" y="184"/>
                </a:lnTo>
                <a:lnTo>
                  <a:pt x="377" y="181"/>
                </a:lnTo>
                <a:lnTo>
                  <a:pt x="384" y="180"/>
                </a:lnTo>
                <a:lnTo>
                  <a:pt x="388" y="175"/>
                </a:lnTo>
                <a:lnTo>
                  <a:pt x="388" y="170"/>
                </a:lnTo>
                <a:lnTo>
                  <a:pt x="383" y="165"/>
                </a:lnTo>
                <a:lnTo>
                  <a:pt x="395" y="150"/>
                </a:lnTo>
                <a:lnTo>
                  <a:pt x="401" y="150"/>
                </a:lnTo>
                <a:lnTo>
                  <a:pt x="398" y="125"/>
                </a:lnTo>
                <a:lnTo>
                  <a:pt x="395" y="118"/>
                </a:lnTo>
                <a:lnTo>
                  <a:pt x="394" y="122"/>
                </a:lnTo>
                <a:lnTo>
                  <a:pt x="391" y="122"/>
                </a:lnTo>
                <a:lnTo>
                  <a:pt x="394" y="116"/>
                </a:lnTo>
                <a:lnTo>
                  <a:pt x="401" y="108"/>
                </a:lnTo>
                <a:lnTo>
                  <a:pt x="403" y="101"/>
                </a:lnTo>
                <a:lnTo>
                  <a:pt x="413" y="104"/>
                </a:lnTo>
                <a:lnTo>
                  <a:pt x="413" y="80"/>
                </a:lnTo>
                <a:lnTo>
                  <a:pt x="423" y="62"/>
                </a:lnTo>
                <a:lnTo>
                  <a:pt x="433" y="61"/>
                </a:lnTo>
                <a:lnTo>
                  <a:pt x="423" y="51"/>
                </a:lnTo>
                <a:lnTo>
                  <a:pt x="409" y="54"/>
                </a:lnTo>
                <a:lnTo>
                  <a:pt x="403" y="54"/>
                </a:lnTo>
                <a:lnTo>
                  <a:pt x="387" y="55"/>
                </a:lnTo>
                <a:lnTo>
                  <a:pt x="380" y="56"/>
                </a:lnTo>
                <a:lnTo>
                  <a:pt x="376" y="56"/>
                </a:lnTo>
                <a:lnTo>
                  <a:pt x="367" y="56"/>
                </a:lnTo>
                <a:lnTo>
                  <a:pt x="374" y="43"/>
                </a:lnTo>
                <a:lnTo>
                  <a:pt x="377" y="41"/>
                </a:lnTo>
                <a:lnTo>
                  <a:pt x="383" y="33"/>
                </a:lnTo>
                <a:lnTo>
                  <a:pt x="387" y="27"/>
                </a:lnTo>
                <a:lnTo>
                  <a:pt x="383" y="0"/>
                </a:lnTo>
                <a:lnTo>
                  <a:pt x="377" y="1"/>
                </a:lnTo>
                <a:lnTo>
                  <a:pt x="374" y="1"/>
                </a:lnTo>
                <a:lnTo>
                  <a:pt x="370" y="1"/>
                </a:lnTo>
                <a:lnTo>
                  <a:pt x="346" y="2"/>
                </a:lnTo>
                <a:lnTo>
                  <a:pt x="335" y="4"/>
                </a:lnTo>
                <a:lnTo>
                  <a:pt x="334" y="4"/>
                </a:lnTo>
                <a:lnTo>
                  <a:pt x="330" y="4"/>
                </a:lnTo>
                <a:lnTo>
                  <a:pt x="321" y="5"/>
                </a:lnTo>
                <a:lnTo>
                  <a:pt x="310" y="5"/>
                </a:lnTo>
                <a:lnTo>
                  <a:pt x="299" y="6"/>
                </a:lnTo>
                <a:lnTo>
                  <a:pt x="294" y="6"/>
                </a:lnTo>
                <a:lnTo>
                  <a:pt x="291" y="6"/>
                </a:lnTo>
                <a:lnTo>
                  <a:pt x="276" y="8"/>
                </a:lnTo>
                <a:lnTo>
                  <a:pt x="274" y="8"/>
                </a:lnTo>
                <a:lnTo>
                  <a:pt x="272" y="8"/>
                </a:lnTo>
                <a:lnTo>
                  <a:pt x="267" y="9"/>
                </a:lnTo>
                <a:lnTo>
                  <a:pt x="263" y="9"/>
                </a:lnTo>
                <a:lnTo>
                  <a:pt x="253" y="9"/>
                </a:lnTo>
                <a:lnTo>
                  <a:pt x="247" y="9"/>
                </a:lnTo>
                <a:lnTo>
                  <a:pt x="224" y="11"/>
                </a:lnTo>
                <a:lnTo>
                  <a:pt x="215" y="11"/>
                </a:lnTo>
                <a:lnTo>
                  <a:pt x="213" y="11"/>
                </a:lnTo>
                <a:lnTo>
                  <a:pt x="212" y="11"/>
                </a:lnTo>
                <a:lnTo>
                  <a:pt x="192" y="13"/>
                </a:lnTo>
                <a:lnTo>
                  <a:pt x="187" y="13"/>
                </a:lnTo>
                <a:lnTo>
                  <a:pt x="179" y="13"/>
                </a:lnTo>
                <a:lnTo>
                  <a:pt x="162" y="15"/>
                </a:lnTo>
                <a:lnTo>
                  <a:pt x="160" y="15"/>
                </a:lnTo>
                <a:lnTo>
                  <a:pt x="158" y="15"/>
                </a:lnTo>
                <a:lnTo>
                  <a:pt x="151" y="15"/>
                </a:lnTo>
                <a:lnTo>
                  <a:pt x="134" y="16"/>
                </a:lnTo>
                <a:lnTo>
                  <a:pt x="126" y="16"/>
                </a:lnTo>
                <a:lnTo>
                  <a:pt x="113" y="16"/>
                </a:lnTo>
                <a:lnTo>
                  <a:pt x="112" y="16"/>
                </a:lnTo>
                <a:lnTo>
                  <a:pt x="106" y="18"/>
                </a:lnTo>
                <a:lnTo>
                  <a:pt x="101" y="18"/>
                </a:lnTo>
                <a:lnTo>
                  <a:pt x="88" y="18"/>
                </a:lnTo>
                <a:lnTo>
                  <a:pt x="79" y="18"/>
                </a:lnTo>
                <a:lnTo>
                  <a:pt x="70" y="18"/>
                </a:lnTo>
                <a:lnTo>
                  <a:pt x="65" y="19"/>
                </a:lnTo>
                <a:lnTo>
                  <a:pt x="59" y="19"/>
                </a:lnTo>
                <a:lnTo>
                  <a:pt x="52" y="19"/>
                </a:lnTo>
                <a:lnTo>
                  <a:pt x="45" y="20"/>
                </a:lnTo>
                <a:lnTo>
                  <a:pt x="20" y="20"/>
                </a:lnTo>
                <a:lnTo>
                  <a:pt x="9" y="20"/>
                </a:lnTo>
                <a:lnTo>
                  <a:pt x="0" y="20"/>
                </a:lnTo>
                <a:lnTo>
                  <a:pt x="2" y="34"/>
                </a:lnTo>
                <a:lnTo>
                  <a:pt x="2" y="41"/>
                </a:lnTo>
                <a:lnTo>
                  <a:pt x="5" y="58"/>
                </a:lnTo>
                <a:lnTo>
                  <a:pt x="6" y="62"/>
                </a:lnTo>
                <a:lnTo>
                  <a:pt x="8" y="65"/>
                </a:lnTo>
                <a:lnTo>
                  <a:pt x="11" y="90"/>
                </a:lnTo>
                <a:lnTo>
                  <a:pt x="12" y="97"/>
                </a:lnTo>
                <a:lnTo>
                  <a:pt x="13" y="10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7" name="Kansas" descr="Kansas," title="Kansas"/>
          <p:cNvSpPr>
            <a:spLocks/>
          </p:cNvSpPr>
          <p:nvPr/>
        </p:nvSpPr>
        <p:spPr bwMode="auto">
          <a:xfrm>
            <a:off x="3579813" y="3335338"/>
            <a:ext cx="1008062" cy="495300"/>
          </a:xfrm>
          <a:custGeom>
            <a:avLst/>
            <a:gdLst>
              <a:gd name="T0" fmla="*/ 2147483647 w 639"/>
              <a:gd name="T1" fmla="*/ 2147483647 h 337"/>
              <a:gd name="T2" fmla="*/ 2147483647 w 639"/>
              <a:gd name="T3" fmla="*/ 2147483647 h 337"/>
              <a:gd name="T4" fmla="*/ 2147483647 w 639"/>
              <a:gd name="T5" fmla="*/ 2147483647 h 337"/>
              <a:gd name="T6" fmla="*/ 2147483647 w 639"/>
              <a:gd name="T7" fmla="*/ 2147483647 h 337"/>
              <a:gd name="T8" fmla="*/ 2147483647 w 639"/>
              <a:gd name="T9" fmla="*/ 2147483647 h 337"/>
              <a:gd name="T10" fmla="*/ 2147483647 w 639"/>
              <a:gd name="T11" fmla="*/ 2147483647 h 337"/>
              <a:gd name="T12" fmla="*/ 2147483647 w 639"/>
              <a:gd name="T13" fmla="*/ 2147483647 h 337"/>
              <a:gd name="T14" fmla="*/ 2147483647 w 639"/>
              <a:gd name="T15" fmla="*/ 2147483647 h 337"/>
              <a:gd name="T16" fmla="*/ 2147483647 w 639"/>
              <a:gd name="T17" fmla="*/ 2147483647 h 337"/>
              <a:gd name="T18" fmla="*/ 2147483647 w 639"/>
              <a:gd name="T19" fmla="*/ 2147483647 h 337"/>
              <a:gd name="T20" fmla="*/ 2147483647 w 639"/>
              <a:gd name="T21" fmla="*/ 2147483647 h 337"/>
              <a:gd name="T22" fmla="*/ 2147483647 w 639"/>
              <a:gd name="T23" fmla="*/ 2147483647 h 337"/>
              <a:gd name="T24" fmla="*/ 2147483647 w 639"/>
              <a:gd name="T25" fmla="*/ 2147483647 h 337"/>
              <a:gd name="T26" fmla="*/ 2147483647 w 639"/>
              <a:gd name="T27" fmla="*/ 2147483647 h 337"/>
              <a:gd name="T28" fmla="*/ 2147483647 w 639"/>
              <a:gd name="T29" fmla="*/ 2147483647 h 337"/>
              <a:gd name="T30" fmla="*/ 2147483647 w 639"/>
              <a:gd name="T31" fmla="*/ 2147483647 h 337"/>
              <a:gd name="T32" fmla="*/ 2147483647 w 639"/>
              <a:gd name="T33" fmla="*/ 2147483647 h 337"/>
              <a:gd name="T34" fmla="*/ 2147483647 w 639"/>
              <a:gd name="T35" fmla="*/ 2147483647 h 337"/>
              <a:gd name="T36" fmla="*/ 2147483647 w 639"/>
              <a:gd name="T37" fmla="*/ 2147483647 h 337"/>
              <a:gd name="T38" fmla="*/ 2147483647 w 639"/>
              <a:gd name="T39" fmla="*/ 2147483647 h 337"/>
              <a:gd name="T40" fmla="*/ 2147483647 w 639"/>
              <a:gd name="T41" fmla="*/ 2147483647 h 337"/>
              <a:gd name="T42" fmla="*/ 2147483647 w 639"/>
              <a:gd name="T43" fmla="*/ 2147483647 h 337"/>
              <a:gd name="T44" fmla="*/ 2147483647 w 639"/>
              <a:gd name="T45" fmla="*/ 2147483647 h 337"/>
              <a:gd name="T46" fmla="*/ 2147483647 w 639"/>
              <a:gd name="T47" fmla="*/ 2147483647 h 337"/>
              <a:gd name="T48" fmla="*/ 2147483647 w 639"/>
              <a:gd name="T49" fmla="*/ 2147483647 h 337"/>
              <a:gd name="T50" fmla="*/ 2147483647 w 639"/>
              <a:gd name="T51" fmla="*/ 2147483647 h 337"/>
              <a:gd name="T52" fmla="*/ 2147483647 w 639"/>
              <a:gd name="T53" fmla="*/ 2147483647 h 337"/>
              <a:gd name="T54" fmla="*/ 2147483647 w 639"/>
              <a:gd name="T55" fmla="*/ 2147483647 h 337"/>
              <a:gd name="T56" fmla="*/ 2147483647 w 639"/>
              <a:gd name="T57" fmla="*/ 2147483647 h 337"/>
              <a:gd name="T58" fmla="*/ 2147483647 w 639"/>
              <a:gd name="T59" fmla="*/ 2147483647 h 337"/>
              <a:gd name="T60" fmla="*/ 2147483647 w 639"/>
              <a:gd name="T61" fmla="*/ 2147483647 h 337"/>
              <a:gd name="T62" fmla="*/ 2147483647 w 639"/>
              <a:gd name="T63" fmla="*/ 2147483647 h 337"/>
              <a:gd name="T64" fmla="*/ 2147483647 w 639"/>
              <a:gd name="T65" fmla="*/ 2147483647 h 337"/>
              <a:gd name="T66" fmla="*/ 2147483647 w 639"/>
              <a:gd name="T67" fmla="*/ 2147483647 h 337"/>
              <a:gd name="T68" fmla="*/ 2147483647 w 639"/>
              <a:gd name="T69" fmla="*/ 2147483647 h 337"/>
              <a:gd name="T70" fmla="*/ 2147483647 w 639"/>
              <a:gd name="T71" fmla="*/ 2147483647 h 337"/>
              <a:gd name="T72" fmla="*/ 2147483647 w 639"/>
              <a:gd name="T73" fmla="*/ 2147483647 h 337"/>
              <a:gd name="T74" fmla="*/ 2147483647 w 639"/>
              <a:gd name="T75" fmla="*/ 2147483647 h 337"/>
              <a:gd name="T76" fmla="*/ 2147483647 w 639"/>
              <a:gd name="T77" fmla="*/ 2147483647 h 337"/>
              <a:gd name="T78" fmla="*/ 2147483647 w 639"/>
              <a:gd name="T79" fmla="*/ 2147483647 h 337"/>
              <a:gd name="T80" fmla="*/ 2147483647 w 639"/>
              <a:gd name="T81" fmla="*/ 2147483647 h 337"/>
              <a:gd name="T82" fmla="*/ 2147483647 w 639"/>
              <a:gd name="T83" fmla="*/ 2147483647 h 337"/>
              <a:gd name="T84" fmla="*/ 2147483647 w 639"/>
              <a:gd name="T85" fmla="*/ 2147483647 h 337"/>
              <a:gd name="T86" fmla="*/ 2147483647 w 639"/>
              <a:gd name="T87" fmla="*/ 2147483647 h 337"/>
              <a:gd name="T88" fmla="*/ 2147483647 w 639"/>
              <a:gd name="T89" fmla="*/ 2147483647 h 337"/>
              <a:gd name="T90" fmla="*/ 2147483647 w 639"/>
              <a:gd name="T91" fmla="*/ 2147483647 h 337"/>
              <a:gd name="T92" fmla="*/ 2147483647 w 639"/>
              <a:gd name="T93" fmla="*/ 2147483647 h 337"/>
              <a:gd name="T94" fmla="*/ 2147483647 w 639"/>
              <a:gd name="T95" fmla="*/ 2147483647 h 337"/>
              <a:gd name="T96" fmla="*/ 2147483647 w 639"/>
              <a:gd name="T97" fmla="*/ 2147483647 h 337"/>
              <a:gd name="T98" fmla="*/ 2147483647 w 639"/>
              <a:gd name="T99" fmla="*/ 2147483647 h 337"/>
              <a:gd name="T100" fmla="*/ 2147483647 w 639"/>
              <a:gd name="T101" fmla="*/ 2147483647 h 337"/>
              <a:gd name="T102" fmla="*/ 2147483647 w 639"/>
              <a:gd name="T103" fmla="*/ 2147483647 h 337"/>
              <a:gd name="T104" fmla="*/ 2147483647 w 639"/>
              <a:gd name="T105" fmla="*/ 2147483647 h 337"/>
              <a:gd name="T106" fmla="*/ 2147483647 w 639"/>
              <a:gd name="T107" fmla="*/ 2147483647 h 337"/>
              <a:gd name="T108" fmla="*/ 2147483647 w 639"/>
              <a:gd name="T109" fmla="*/ 2147483647 h 337"/>
              <a:gd name="T110" fmla="*/ 2147483647 w 639"/>
              <a:gd name="T111" fmla="*/ 2147483647 h 337"/>
              <a:gd name="T112" fmla="*/ 2147483647 w 639"/>
              <a:gd name="T113" fmla="*/ 2147483647 h 337"/>
              <a:gd name="T114" fmla="*/ 2147483647 w 639"/>
              <a:gd name="T115" fmla="*/ 2147483647 h 337"/>
              <a:gd name="T116" fmla="*/ 2147483647 w 639"/>
              <a:gd name="T117" fmla="*/ 2147483647 h 337"/>
              <a:gd name="T118" fmla="*/ 2147483647 w 639"/>
              <a:gd name="T119" fmla="*/ 2147483647 h 337"/>
              <a:gd name="T120" fmla="*/ 2147483647 w 639"/>
              <a:gd name="T121" fmla="*/ 2147483647 h 337"/>
              <a:gd name="T122" fmla="*/ 2147483647 w 639"/>
              <a:gd name="T123" fmla="*/ 2147483647 h 337"/>
              <a:gd name="T124" fmla="*/ 2147483647 w 639"/>
              <a:gd name="T125" fmla="*/ 2147483647 h 3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39"/>
              <a:gd name="T190" fmla="*/ 0 h 337"/>
              <a:gd name="T191" fmla="*/ 639 w 639"/>
              <a:gd name="T192" fmla="*/ 337 h 33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39" h="337">
                <a:moveTo>
                  <a:pt x="631" y="106"/>
                </a:moveTo>
                <a:lnTo>
                  <a:pt x="631" y="113"/>
                </a:lnTo>
                <a:lnTo>
                  <a:pt x="631" y="122"/>
                </a:lnTo>
                <a:lnTo>
                  <a:pt x="632" y="129"/>
                </a:lnTo>
                <a:lnTo>
                  <a:pt x="632" y="138"/>
                </a:lnTo>
                <a:lnTo>
                  <a:pt x="632" y="140"/>
                </a:lnTo>
                <a:lnTo>
                  <a:pt x="632" y="152"/>
                </a:lnTo>
                <a:lnTo>
                  <a:pt x="632" y="166"/>
                </a:lnTo>
                <a:lnTo>
                  <a:pt x="632" y="169"/>
                </a:lnTo>
                <a:lnTo>
                  <a:pt x="632" y="179"/>
                </a:lnTo>
                <a:lnTo>
                  <a:pt x="633" y="194"/>
                </a:lnTo>
                <a:lnTo>
                  <a:pt x="633" y="204"/>
                </a:lnTo>
                <a:lnTo>
                  <a:pt x="633" y="213"/>
                </a:lnTo>
                <a:lnTo>
                  <a:pt x="633" y="216"/>
                </a:lnTo>
                <a:lnTo>
                  <a:pt x="635" y="227"/>
                </a:lnTo>
                <a:lnTo>
                  <a:pt x="635" y="244"/>
                </a:lnTo>
                <a:lnTo>
                  <a:pt x="635" y="256"/>
                </a:lnTo>
                <a:lnTo>
                  <a:pt x="635" y="259"/>
                </a:lnTo>
                <a:lnTo>
                  <a:pt x="635" y="276"/>
                </a:lnTo>
                <a:lnTo>
                  <a:pt x="636" y="290"/>
                </a:lnTo>
                <a:lnTo>
                  <a:pt x="636" y="294"/>
                </a:lnTo>
                <a:lnTo>
                  <a:pt x="638" y="312"/>
                </a:lnTo>
                <a:lnTo>
                  <a:pt x="638" y="320"/>
                </a:lnTo>
                <a:lnTo>
                  <a:pt x="638" y="324"/>
                </a:lnTo>
                <a:lnTo>
                  <a:pt x="638" y="327"/>
                </a:lnTo>
                <a:lnTo>
                  <a:pt x="638" y="330"/>
                </a:lnTo>
                <a:lnTo>
                  <a:pt x="625" y="330"/>
                </a:lnTo>
                <a:lnTo>
                  <a:pt x="604" y="331"/>
                </a:lnTo>
                <a:lnTo>
                  <a:pt x="598" y="331"/>
                </a:lnTo>
                <a:lnTo>
                  <a:pt x="583" y="331"/>
                </a:lnTo>
                <a:lnTo>
                  <a:pt x="578" y="331"/>
                </a:lnTo>
                <a:lnTo>
                  <a:pt x="569" y="331"/>
                </a:lnTo>
                <a:lnTo>
                  <a:pt x="561" y="331"/>
                </a:lnTo>
                <a:lnTo>
                  <a:pt x="559" y="331"/>
                </a:lnTo>
                <a:lnTo>
                  <a:pt x="551" y="333"/>
                </a:lnTo>
                <a:lnTo>
                  <a:pt x="547" y="333"/>
                </a:lnTo>
                <a:lnTo>
                  <a:pt x="537" y="333"/>
                </a:lnTo>
                <a:lnTo>
                  <a:pt x="529" y="333"/>
                </a:lnTo>
                <a:lnTo>
                  <a:pt x="522" y="333"/>
                </a:lnTo>
                <a:lnTo>
                  <a:pt x="519" y="333"/>
                </a:lnTo>
                <a:lnTo>
                  <a:pt x="508" y="334"/>
                </a:lnTo>
                <a:lnTo>
                  <a:pt x="481" y="334"/>
                </a:lnTo>
                <a:lnTo>
                  <a:pt x="475" y="334"/>
                </a:lnTo>
                <a:lnTo>
                  <a:pt x="465" y="334"/>
                </a:lnTo>
                <a:lnTo>
                  <a:pt x="455" y="334"/>
                </a:lnTo>
                <a:lnTo>
                  <a:pt x="444" y="334"/>
                </a:lnTo>
                <a:lnTo>
                  <a:pt x="433" y="334"/>
                </a:lnTo>
                <a:lnTo>
                  <a:pt x="420" y="334"/>
                </a:lnTo>
                <a:lnTo>
                  <a:pt x="406" y="334"/>
                </a:lnTo>
                <a:lnTo>
                  <a:pt x="401" y="334"/>
                </a:lnTo>
                <a:lnTo>
                  <a:pt x="392" y="334"/>
                </a:lnTo>
                <a:lnTo>
                  <a:pt x="391" y="334"/>
                </a:lnTo>
                <a:lnTo>
                  <a:pt x="374" y="334"/>
                </a:lnTo>
                <a:lnTo>
                  <a:pt x="364" y="334"/>
                </a:lnTo>
                <a:lnTo>
                  <a:pt x="348" y="334"/>
                </a:lnTo>
                <a:lnTo>
                  <a:pt x="344" y="334"/>
                </a:lnTo>
                <a:lnTo>
                  <a:pt x="338" y="336"/>
                </a:lnTo>
                <a:lnTo>
                  <a:pt x="337" y="334"/>
                </a:lnTo>
                <a:lnTo>
                  <a:pt x="321" y="334"/>
                </a:lnTo>
                <a:lnTo>
                  <a:pt x="317" y="334"/>
                </a:lnTo>
                <a:lnTo>
                  <a:pt x="316" y="334"/>
                </a:lnTo>
                <a:lnTo>
                  <a:pt x="305" y="334"/>
                </a:lnTo>
                <a:lnTo>
                  <a:pt x="300" y="334"/>
                </a:lnTo>
                <a:lnTo>
                  <a:pt x="282" y="334"/>
                </a:lnTo>
                <a:lnTo>
                  <a:pt x="278" y="334"/>
                </a:lnTo>
                <a:lnTo>
                  <a:pt x="261" y="334"/>
                </a:lnTo>
                <a:lnTo>
                  <a:pt x="232" y="334"/>
                </a:lnTo>
                <a:lnTo>
                  <a:pt x="229" y="334"/>
                </a:lnTo>
                <a:lnTo>
                  <a:pt x="222" y="334"/>
                </a:lnTo>
                <a:lnTo>
                  <a:pt x="218" y="334"/>
                </a:lnTo>
                <a:lnTo>
                  <a:pt x="215" y="334"/>
                </a:lnTo>
                <a:lnTo>
                  <a:pt x="182" y="334"/>
                </a:lnTo>
                <a:lnTo>
                  <a:pt x="175" y="333"/>
                </a:lnTo>
                <a:lnTo>
                  <a:pt x="172" y="333"/>
                </a:lnTo>
                <a:lnTo>
                  <a:pt x="168" y="333"/>
                </a:lnTo>
                <a:lnTo>
                  <a:pt x="165" y="333"/>
                </a:lnTo>
                <a:lnTo>
                  <a:pt x="126" y="331"/>
                </a:lnTo>
                <a:lnTo>
                  <a:pt x="122" y="331"/>
                </a:lnTo>
                <a:lnTo>
                  <a:pt x="94" y="331"/>
                </a:lnTo>
                <a:lnTo>
                  <a:pt x="90" y="331"/>
                </a:lnTo>
                <a:lnTo>
                  <a:pt x="83" y="331"/>
                </a:lnTo>
                <a:lnTo>
                  <a:pt x="79" y="331"/>
                </a:lnTo>
                <a:lnTo>
                  <a:pt x="58" y="330"/>
                </a:lnTo>
                <a:lnTo>
                  <a:pt x="43" y="330"/>
                </a:lnTo>
                <a:lnTo>
                  <a:pt x="26" y="330"/>
                </a:lnTo>
                <a:lnTo>
                  <a:pt x="20" y="330"/>
                </a:lnTo>
                <a:lnTo>
                  <a:pt x="2" y="329"/>
                </a:lnTo>
                <a:lnTo>
                  <a:pt x="0" y="329"/>
                </a:lnTo>
                <a:lnTo>
                  <a:pt x="1" y="315"/>
                </a:lnTo>
                <a:lnTo>
                  <a:pt x="2" y="301"/>
                </a:lnTo>
                <a:lnTo>
                  <a:pt x="2" y="286"/>
                </a:lnTo>
                <a:lnTo>
                  <a:pt x="2" y="273"/>
                </a:lnTo>
                <a:lnTo>
                  <a:pt x="4" y="259"/>
                </a:lnTo>
                <a:lnTo>
                  <a:pt x="4" y="258"/>
                </a:lnTo>
                <a:lnTo>
                  <a:pt x="4" y="247"/>
                </a:lnTo>
                <a:lnTo>
                  <a:pt x="5" y="219"/>
                </a:lnTo>
                <a:lnTo>
                  <a:pt x="5" y="205"/>
                </a:lnTo>
                <a:lnTo>
                  <a:pt x="6" y="190"/>
                </a:lnTo>
                <a:lnTo>
                  <a:pt x="6" y="179"/>
                </a:lnTo>
                <a:lnTo>
                  <a:pt x="6" y="170"/>
                </a:lnTo>
                <a:lnTo>
                  <a:pt x="6" y="152"/>
                </a:lnTo>
                <a:lnTo>
                  <a:pt x="6" y="149"/>
                </a:lnTo>
                <a:lnTo>
                  <a:pt x="8" y="143"/>
                </a:lnTo>
                <a:lnTo>
                  <a:pt x="8" y="131"/>
                </a:lnTo>
                <a:lnTo>
                  <a:pt x="9" y="109"/>
                </a:lnTo>
                <a:lnTo>
                  <a:pt x="9" y="105"/>
                </a:lnTo>
                <a:lnTo>
                  <a:pt x="9" y="101"/>
                </a:lnTo>
                <a:lnTo>
                  <a:pt x="9" y="95"/>
                </a:lnTo>
                <a:lnTo>
                  <a:pt x="11" y="69"/>
                </a:lnTo>
                <a:lnTo>
                  <a:pt x="11" y="55"/>
                </a:lnTo>
                <a:lnTo>
                  <a:pt x="12" y="48"/>
                </a:lnTo>
                <a:lnTo>
                  <a:pt x="12" y="47"/>
                </a:lnTo>
                <a:lnTo>
                  <a:pt x="13" y="0"/>
                </a:lnTo>
                <a:lnTo>
                  <a:pt x="66" y="2"/>
                </a:lnTo>
                <a:lnTo>
                  <a:pt x="69" y="2"/>
                </a:lnTo>
                <a:lnTo>
                  <a:pt x="73" y="2"/>
                </a:lnTo>
                <a:lnTo>
                  <a:pt x="89" y="2"/>
                </a:lnTo>
                <a:lnTo>
                  <a:pt x="110" y="2"/>
                </a:lnTo>
                <a:lnTo>
                  <a:pt x="119" y="4"/>
                </a:lnTo>
                <a:lnTo>
                  <a:pt x="122" y="4"/>
                </a:lnTo>
                <a:lnTo>
                  <a:pt x="136" y="4"/>
                </a:lnTo>
                <a:lnTo>
                  <a:pt x="151" y="4"/>
                </a:lnTo>
                <a:lnTo>
                  <a:pt x="167" y="5"/>
                </a:lnTo>
                <a:lnTo>
                  <a:pt x="168" y="5"/>
                </a:lnTo>
                <a:lnTo>
                  <a:pt x="172" y="5"/>
                </a:lnTo>
                <a:lnTo>
                  <a:pt x="197" y="5"/>
                </a:lnTo>
                <a:lnTo>
                  <a:pt x="213" y="5"/>
                </a:lnTo>
                <a:lnTo>
                  <a:pt x="234" y="5"/>
                </a:lnTo>
                <a:lnTo>
                  <a:pt x="239" y="5"/>
                </a:lnTo>
                <a:lnTo>
                  <a:pt x="250" y="5"/>
                </a:lnTo>
                <a:lnTo>
                  <a:pt x="254" y="5"/>
                </a:lnTo>
                <a:lnTo>
                  <a:pt x="259" y="6"/>
                </a:lnTo>
                <a:lnTo>
                  <a:pt x="275" y="6"/>
                </a:lnTo>
                <a:lnTo>
                  <a:pt x="285" y="6"/>
                </a:lnTo>
                <a:lnTo>
                  <a:pt x="288" y="6"/>
                </a:lnTo>
                <a:lnTo>
                  <a:pt x="295" y="6"/>
                </a:lnTo>
                <a:lnTo>
                  <a:pt x="306" y="6"/>
                </a:lnTo>
                <a:lnTo>
                  <a:pt x="316" y="6"/>
                </a:lnTo>
                <a:lnTo>
                  <a:pt x="324" y="6"/>
                </a:lnTo>
                <a:lnTo>
                  <a:pt x="337" y="6"/>
                </a:lnTo>
                <a:lnTo>
                  <a:pt x="348" y="6"/>
                </a:lnTo>
                <a:lnTo>
                  <a:pt x="352" y="6"/>
                </a:lnTo>
                <a:lnTo>
                  <a:pt x="358" y="6"/>
                </a:lnTo>
                <a:lnTo>
                  <a:pt x="362" y="6"/>
                </a:lnTo>
                <a:lnTo>
                  <a:pt x="378" y="6"/>
                </a:lnTo>
                <a:lnTo>
                  <a:pt x="399" y="6"/>
                </a:lnTo>
                <a:lnTo>
                  <a:pt x="409" y="6"/>
                </a:lnTo>
                <a:lnTo>
                  <a:pt x="419" y="6"/>
                </a:lnTo>
                <a:lnTo>
                  <a:pt x="437" y="6"/>
                </a:lnTo>
                <a:lnTo>
                  <a:pt x="440" y="6"/>
                </a:lnTo>
                <a:lnTo>
                  <a:pt x="445" y="5"/>
                </a:lnTo>
                <a:lnTo>
                  <a:pt x="451" y="5"/>
                </a:lnTo>
                <a:lnTo>
                  <a:pt x="472" y="5"/>
                </a:lnTo>
                <a:lnTo>
                  <a:pt x="475" y="5"/>
                </a:lnTo>
                <a:lnTo>
                  <a:pt x="481" y="5"/>
                </a:lnTo>
                <a:lnTo>
                  <a:pt x="491" y="5"/>
                </a:lnTo>
                <a:lnTo>
                  <a:pt x="493" y="5"/>
                </a:lnTo>
                <a:lnTo>
                  <a:pt x="502" y="5"/>
                </a:lnTo>
                <a:lnTo>
                  <a:pt x="511" y="5"/>
                </a:lnTo>
                <a:lnTo>
                  <a:pt x="512" y="5"/>
                </a:lnTo>
                <a:lnTo>
                  <a:pt x="522" y="5"/>
                </a:lnTo>
                <a:lnTo>
                  <a:pt x="529" y="5"/>
                </a:lnTo>
                <a:lnTo>
                  <a:pt x="566" y="4"/>
                </a:lnTo>
                <a:lnTo>
                  <a:pt x="569" y="4"/>
                </a:lnTo>
                <a:lnTo>
                  <a:pt x="585" y="16"/>
                </a:lnTo>
                <a:lnTo>
                  <a:pt x="593" y="16"/>
                </a:lnTo>
                <a:lnTo>
                  <a:pt x="596" y="15"/>
                </a:lnTo>
                <a:lnTo>
                  <a:pt x="601" y="16"/>
                </a:lnTo>
                <a:lnTo>
                  <a:pt x="605" y="22"/>
                </a:lnTo>
                <a:lnTo>
                  <a:pt x="605" y="31"/>
                </a:lnTo>
                <a:lnTo>
                  <a:pt x="596" y="38"/>
                </a:lnTo>
                <a:lnTo>
                  <a:pt x="592" y="44"/>
                </a:lnTo>
                <a:lnTo>
                  <a:pt x="587" y="55"/>
                </a:lnTo>
                <a:lnTo>
                  <a:pt x="592" y="58"/>
                </a:lnTo>
                <a:lnTo>
                  <a:pt x="596" y="63"/>
                </a:lnTo>
                <a:lnTo>
                  <a:pt x="598" y="66"/>
                </a:lnTo>
                <a:lnTo>
                  <a:pt x="607" y="72"/>
                </a:lnTo>
                <a:lnTo>
                  <a:pt x="608" y="81"/>
                </a:lnTo>
                <a:lnTo>
                  <a:pt x="615" y="90"/>
                </a:lnTo>
                <a:lnTo>
                  <a:pt x="618" y="93"/>
                </a:lnTo>
                <a:lnTo>
                  <a:pt x="629" y="94"/>
                </a:lnTo>
                <a:lnTo>
                  <a:pt x="631" y="94"/>
                </a:lnTo>
                <a:lnTo>
                  <a:pt x="631" y="97"/>
                </a:lnTo>
                <a:lnTo>
                  <a:pt x="631" y="98"/>
                </a:lnTo>
                <a:lnTo>
                  <a:pt x="631" y="99"/>
                </a:lnTo>
                <a:lnTo>
                  <a:pt x="631" y="10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9" name="Idaho" descr="Idaho," title="Idaho"/>
          <p:cNvSpPr>
            <a:spLocks/>
          </p:cNvSpPr>
          <p:nvPr/>
        </p:nvSpPr>
        <p:spPr bwMode="auto">
          <a:xfrm>
            <a:off x="1744663" y="1730375"/>
            <a:ext cx="800100" cy="1198563"/>
          </a:xfrm>
          <a:custGeom>
            <a:avLst/>
            <a:gdLst>
              <a:gd name="T0" fmla="*/ 2147483647 w 507"/>
              <a:gd name="T1" fmla="*/ 2147483647 h 815"/>
              <a:gd name="T2" fmla="*/ 2147483647 w 507"/>
              <a:gd name="T3" fmla="*/ 2147483647 h 815"/>
              <a:gd name="T4" fmla="*/ 2147483647 w 507"/>
              <a:gd name="T5" fmla="*/ 2147483647 h 815"/>
              <a:gd name="T6" fmla="*/ 2147483647 w 507"/>
              <a:gd name="T7" fmla="*/ 2147483647 h 815"/>
              <a:gd name="T8" fmla="*/ 2147483647 w 507"/>
              <a:gd name="T9" fmla="*/ 2147483647 h 815"/>
              <a:gd name="T10" fmla="*/ 2147483647 w 507"/>
              <a:gd name="T11" fmla="*/ 2147483647 h 815"/>
              <a:gd name="T12" fmla="*/ 2147483647 w 507"/>
              <a:gd name="T13" fmla="*/ 2147483647 h 815"/>
              <a:gd name="T14" fmla="*/ 2147483647 w 507"/>
              <a:gd name="T15" fmla="*/ 2147483647 h 815"/>
              <a:gd name="T16" fmla="*/ 2147483647 w 507"/>
              <a:gd name="T17" fmla="*/ 2147483647 h 815"/>
              <a:gd name="T18" fmla="*/ 2147483647 w 507"/>
              <a:gd name="T19" fmla="*/ 2147483647 h 815"/>
              <a:gd name="T20" fmla="*/ 2147483647 w 507"/>
              <a:gd name="T21" fmla="*/ 2147483647 h 815"/>
              <a:gd name="T22" fmla="*/ 2147483647 w 507"/>
              <a:gd name="T23" fmla="*/ 2147483647 h 815"/>
              <a:gd name="T24" fmla="*/ 2147483647 w 507"/>
              <a:gd name="T25" fmla="*/ 2147483647 h 815"/>
              <a:gd name="T26" fmla="*/ 2147483647 w 507"/>
              <a:gd name="T27" fmla="*/ 2147483647 h 815"/>
              <a:gd name="T28" fmla="*/ 2147483647 w 507"/>
              <a:gd name="T29" fmla="*/ 2147483647 h 815"/>
              <a:gd name="T30" fmla="*/ 2147483647 w 507"/>
              <a:gd name="T31" fmla="*/ 2147483647 h 815"/>
              <a:gd name="T32" fmla="*/ 2147483647 w 507"/>
              <a:gd name="T33" fmla="*/ 2147483647 h 815"/>
              <a:gd name="T34" fmla="*/ 2147483647 w 507"/>
              <a:gd name="T35" fmla="*/ 2147483647 h 815"/>
              <a:gd name="T36" fmla="*/ 2147483647 w 507"/>
              <a:gd name="T37" fmla="*/ 2147483647 h 815"/>
              <a:gd name="T38" fmla="*/ 2147483647 w 507"/>
              <a:gd name="T39" fmla="*/ 2147483647 h 815"/>
              <a:gd name="T40" fmla="*/ 2147483647 w 507"/>
              <a:gd name="T41" fmla="*/ 2147483647 h 815"/>
              <a:gd name="T42" fmla="*/ 2147483647 w 507"/>
              <a:gd name="T43" fmla="*/ 2147483647 h 815"/>
              <a:gd name="T44" fmla="*/ 2147483647 w 507"/>
              <a:gd name="T45" fmla="*/ 2147483647 h 815"/>
              <a:gd name="T46" fmla="*/ 2147483647 w 507"/>
              <a:gd name="T47" fmla="*/ 2147483647 h 815"/>
              <a:gd name="T48" fmla="*/ 2147483647 w 507"/>
              <a:gd name="T49" fmla="*/ 2147483647 h 815"/>
              <a:gd name="T50" fmla="*/ 2147483647 w 507"/>
              <a:gd name="T51" fmla="*/ 2147483647 h 815"/>
              <a:gd name="T52" fmla="*/ 2147483647 w 507"/>
              <a:gd name="T53" fmla="*/ 2147483647 h 815"/>
              <a:gd name="T54" fmla="*/ 2147483647 w 507"/>
              <a:gd name="T55" fmla="*/ 2147483647 h 815"/>
              <a:gd name="T56" fmla="*/ 2147483647 w 507"/>
              <a:gd name="T57" fmla="*/ 2147483647 h 815"/>
              <a:gd name="T58" fmla="*/ 2147483647 w 507"/>
              <a:gd name="T59" fmla="*/ 2147483647 h 815"/>
              <a:gd name="T60" fmla="*/ 2147483647 w 507"/>
              <a:gd name="T61" fmla="*/ 2147483647 h 815"/>
              <a:gd name="T62" fmla="*/ 2147483647 w 507"/>
              <a:gd name="T63" fmla="*/ 2147483647 h 815"/>
              <a:gd name="T64" fmla="*/ 2147483647 w 507"/>
              <a:gd name="T65" fmla="*/ 2147483647 h 815"/>
              <a:gd name="T66" fmla="*/ 2147483647 w 507"/>
              <a:gd name="T67" fmla="*/ 2147483647 h 815"/>
              <a:gd name="T68" fmla="*/ 2147483647 w 507"/>
              <a:gd name="T69" fmla="*/ 2147483647 h 815"/>
              <a:gd name="T70" fmla="*/ 2147483647 w 507"/>
              <a:gd name="T71" fmla="*/ 0 h 815"/>
              <a:gd name="T72" fmla="*/ 2147483647 w 507"/>
              <a:gd name="T73" fmla="*/ 2147483647 h 815"/>
              <a:gd name="T74" fmla="*/ 2147483647 w 507"/>
              <a:gd name="T75" fmla="*/ 2147483647 h 815"/>
              <a:gd name="T76" fmla="*/ 2147483647 w 507"/>
              <a:gd name="T77" fmla="*/ 2147483647 h 815"/>
              <a:gd name="T78" fmla="*/ 2147483647 w 507"/>
              <a:gd name="T79" fmla="*/ 2147483647 h 815"/>
              <a:gd name="T80" fmla="*/ 2147483647 w 507"/>
              <a:gd name="T81" fmla="*/ 2147483647 h 815"/>
              <a:gd name="T82" fmla="*/ 2147483647 w 507"/>
              <a:gd name="T83" fmla="*/ 2147483647 h 815"/>
              <a:gd name="T84" fmla="*/ 2147483647 w 507"/>
              <a:gd name="T85" fmla="*/ 2147483647 h 815"/>
              <a:gd name="T86" fmla="*/ 2147483647 w 507"/>
              <a:gd name="T87" fmla="*/ 2147483647 h 815"/>
              <a:gd name="T88" fmla="*/ 2147483647 w 507"/>
              <a:gd name="T89" fmla="*/ 2147483647 h 815"/>
              <a:gd name="T90" fmla="*/ 2147483647 w 507"/>
              <a:gd name="T91" fmla="*/ 2147483647 h 815"/>
              <a:gd name="T92" fmla="*/ 2147483647 w 507"/>
              <a:gd name="T93" fmla="*/ 2147483647 h 815"/>
              <a:gd name="T94" fmla="*/ 2147483647 w 507"/>
              <a:gd name="T95" fmla="*/ 2147483647 h 815"/>
              <a:gd name="T96" fmla="*/ 2147483647 w 507"/>
              <a:gd name="T97" fmla="*/ 2147483647 h 8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7"/>
              <a:gd name="T148" fmla="*/ 0 h 815"/>
              <a:gd name="T149" fmla="*/ 507 w 507"/>
              <a:gd name="T150" fmla="*/ 815 h 8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7" h="815">
                <a:moveTo>
                  <a:pt x="52" y="511"/>
                </a:moveTo>
                <a:lnTo>
                  <a:pt x="49" y="515"/>
                </a:lnTo>
                <a:lnTo>
                  <a:pt x="41" y="539"/>
                </a:lnTo>
                <a:lnTo>
                  <a:pt x="38" y="542"/>
                </a:lnTo>
                <a:lnTo>
                  <a:pt x="36" y="546"/>
                </a:lnTo>
                <a:lnTo>
                  <a:pt x="33" y="560"/>
                </a:lnTo>
                <a:lnTo>
                  <a:pt x="31" y="571"/>
                </a:lnTo>
                <a:lnTo>
                  <a:pt x="22" y="615"/>
                </a:lnTo>
                <a:lnTo>
                  <a:pt x="0" y="739"/>
                </a:lnTo>
                <a:lnTo>
                  <a:pt x="4" y="740"/>
                </a:lnTo>
                <a:lnTo>
                  <a:pt x="76" y="754"/>
                </a:lnTo>
                <a:lnTo>
                  <a:pt x="156" y="768"/>
                </a:lnTo>
                <a:lnTo>
                  <a:pt x="178" y="771"/>
                </a:lnTo>
                <a:lnTo>
                  <a:pt x="191" y="773"/>
                </a:lnTo>
                <a:lnTo>
                  <a:pt x="214" y="777"/>
                </a:lnTo>
                <a:lnTo>
                  <a:pt x="217" y="777"/>
                </a:lnTo>
                <a:lnTo>
                  <a:pt x="219" y="779"/>
                </a:lnTo>
                <a:lnTo>
                  <a:pt x="234" y="780"/>
                </a:lnTo>
                <a:lnTo>
                  <a:pt x="257" y="786"/>
                </a:lnTo>
                <a:lnTo>
                  <a:pt x="296" y="790"/>
                </a:lnTo>
                <a:lnTo>
                  <a:pt x="317" y="793"/>
                </a:lnTo>
                <a:lnTo>
                  <a:pt x="381" y="801"/>
                </a:lnTo>
                <a:lnTo>
                  <a:pt x="381" y="802"/>
                </a:lnTo>
                <a:lnTo>
                  <a:pt x="382" y="802"/>
                </a:lnTo>
                <a:lnTo>
                  <a:pt x="386" y="804"/>
                </a:lnTo>
                <a:lnTo>
                  <a:pt x="396" y="804"/>
                </a:lnTo>
                <a:lnTo>
                  <a:pt x="415" y="807"/>
                </a:lnTo>
                <a:lnTo>
                  <a:pt x="433" y="809"/>
                </a:lnTo>
                <a:lnTo>
                  <a:pt x="439" y="811"/>
                </a:lnTo>
                <a:lnTo>
                  <a:pt x="440" y="811"/>
                </a:lnTo>
                <a:lnTo>
                  <a:pt x="471" y="814"/>
                </a:lnTo>
                <a:lnTo>
                  <a:pt x="472" y="801"/>
                </a:lnTo>
                <a:lnTo>
                  <a:pt x="478" y="764"/>
                </a:lnTo>
                <a:lnTo>
                  <a:pt x="478" y="759"/>
                </a:lnTo>
                <a:lnTo>
                  <a:pt x="482" y="733"/>
                </a:lnTo>
                <a:lnTo>
                  <a:pt x="485" y="707"/>
                </a:lnTo>
                <a:lnTo>
                  <a:pt x="486" y="705"/>
                </a:lnTo>
                <a:lnTo>
                  <a:pt x="486" y="700"/>
                </a:lnTo>
                <a:lnTo>
                  <a:pt x="489" y="680"/>
                </a:lnTo>
                <a:lnTo>
                  <a:pt x="489" y="673"/>
                </a:lnTo>
                <a:lnTo>
                  <a:pt x="492" y="658"/>
                </a:lnTo>
                <a:lnTo>
                  <a:pt x="492" y="653"/>
                </a:lnTo>
                <a:lnTo>
                  <a:pt x="496" y="626"/>
                </a:lnTo>
                <a:lnTo>
                  <a:pt x="497" y="612"/>
                </a:lnTo>
                <a:lnTo>
                  <a:pt x="499" y="600"/>
                </a:lnTo>
                <a:lnTo>
                  <a:pt x="500" y="585"/>
                </a:lnTo>
                <a:lnTo>
                  <a:pt x="503" y="572"/>
                </a:lnTo>
                <a:lnTo>
                  <a:pt x="506" y="549"/>
                </a:lnTo>
                <a:lnTo>
                  <a:pt x="503" y="546"/>
                </a:lnTo>
                <a:lnTo>
                  <a:pt x="501" y="546"/>
                </a:lnTo>
                <a:lnTo>
                  <a:pt x="500" y="544"/>
                </a:lnTo>
                <a:lnTo>
                  <a:pt x="492" y="528"/>
                </a:lnTo>
                <a:lnTo>
                  <a:pt x="483" y="515"/>
                </a:lnTo>
                <a:lnTo>
                  <a:pt x="476" y="520"/>
                </a:lnTo>
                <a:lnTo>
                  <a:pt x="472" y="525"/>
                </a:lnTo>
                <a:lnTo>
                  <a:pt x="472" y="536"/>
                </a:lnTo>
                <a:lnTo>
                  <a:pt x="463" y="535"/>
                </a:lnTo>
                <a:lnTo>
                  <a:pt x="424" y="532"/>
                </a:lnTo>
                <a:lnTo>
                  <a:pt x="415" y="526"/>
                </a:lnTo>
                <a:lnTo>
                  <a:pt x="406" y="532"/>
                </a:lnTo>
                <a:lnTo>
                  <a:pt x="393" y="535"/>
                </a:lnTo>
                <a:lnTo>
                  <a:pt x="377" y="528"/>
                </a:lnTo>
                <a:lnTo>
                  <a:pt x="367" y="535"/>
                </a:lnTo>
                <a:lnTo>
                  <a:pt x="368" y="540"/>
                </a:lnTo>
                <a:lnTo>
                  <a:pt x="365" y="542"/>
                </a:lnTo>
                <a:lnTo>
                  <a:pt x="356" y="531"/>
                </a:lnTo>
                <a:lnTo>
                  <a:pt x="350" y="496"/>
                </a:lnTo>
                <a:lnTo>
                  <a:pt x="328" y="479"/>
                </a:lnTo>
                <a:lnTo>
                  <a:pt x="331" y="465"/>
                </a:lnTo>
                <a:lnTo>
                  <a:pt x="304" y="386"/>
                </a:lnTo>
                <a:lnTo>
                  <a:pt x="278" y="402"/>
                </a:lnTo>
                <a:lnTo>
                  <a:pt x="268" y="402"/>
                </a:lnTo>
                <a:lnTo>
                  <a:pt x="255" y="393"/>
                </a:lnTo>
                <a:lnTo>
                  <a:pt x="284" y="295"/>
                </a:lnTo>
                <a:lnTo>
                  <a:pt x="286" y="295"/>
                </a:lnTo>
                <a:lnTo>
                  <a:pt x="292" y="284"/>
                </a:lnTo>
                <a:lnTo>
                  <a:pt x="292" y="280"/>
                </a:lnTo>
                <a:lnTo>
                  <a:pt x="288" y="278"/>
                </a:lnTo>
                <a:lnTo>
                  <a:pt x="280" y="280"/>
                </a:lnTo>
                <a:lnTo>
                  <a:pt x="271" y="278"/>
                </a:lnTo>
                <a:lnTo>
                  <a:pt x="270" y="275"/>
                </a:lnTo>
                <a:lnTo>
                  <a:pt x="271" y="270"/>
                </a:lnTo>
                <a:lnTo>
                  <a:pt x="268" y="267"/>
                </a:lnTo>
                <a:lnTo>
                  <a:pt x="260" y="270"/>
                </a:lnTo>
                <a:lnTo>
                  <a:pt x="259" y="269"/>
                </a:lnTo>
                <a:lnTo>
                  <a:pt x="262" y="264"/>
                </a:lnTo>
                <a:lnTo>
                  <a:pt x="250" y="244"/>
                </a:lnTo>
                <a:lnTo>
                  <a:pt x="243" y="234"/>
                </a:lnTo>
                <a:lnTo>
                  <a:pt x="228" y="205"/>
                </a:lnTo>
                <a:lnTo>
                  <a:pt x="219" y="199"/>
                </a:lnTo>
                <a:lnTo>
                  <a:pt x="202" y="180"/>
                </a:lnTo>
                <a:lnTo>
                  <a:pt x="212" y="177"/>
                </a:lnTo>
                <a:lnTo>
                  <a:pt x="203" y="169"/>
                </a:lnTo>
                <a:lnTo>
                  <a:pt x="207" y="151"/>
                </a:lnTo>
                <a:lnTo>
                  <a:pt x="191" y="119"/>
                </a:lnTo>
                <a:lnTo>
                  <a:pt x="191" y="117"/>
                </a:lnTo>
                <a:lnTo>
                  <a:pt x="195" y="94"/>
                </a:lnTo>
                <a:lnTo>
                  <a:pt x="199" y="67"/>
                </a:lnTo>
                <a:lnTo>
                  <a:pt x="201" y="65"/>
                </a:lnTo>
                <a:lnTo>
                  <a:pt x="201" y="63"/>
                </a:lnTo>
                <a:lnTo>
                  <a:pt x="207" y="26"/>
                </a:lnTo>
                <a:lnTo>
                  <a:pt x="209" y="15"/>
                </a:lnTo>
                <a:lnTo>
                  <a:pt x="210" y="12"/>
                </a:lnTo>
                <a:lnTo>
                  <a:pt x="140" y="0"/>
                </a:lnTo>
                <a:lnTo>
                  <a:pt x="138" y="4"/>
                </a:lnTo>
                <a:lnTo>
                  <a:pt x="138" y="8"/>
                </a:lnTo>
                <a:lnTo>
                  <a:pt x="135" y="15"/>
                </a:lnTo>
                <a:lnTo>
                  <a:pt x="124" y="74"/>
                </a:lnTo>
                <a:lnTo>
                  <a:pt x="121" y="91"/>
                </a:lnTo>
                <a:lnTo>
                  <a:pt x="119" y="98"/>
                </a:lnTo>
                <a:lnTo>
                  <a:pt x="119" y="102"/>
                </a:lnTo>
                <a:lnTo>
                  <a:pt x="119" y="104"/>
                </a:lnTo>
                <a:lnTo>
                  <a:pt x="119" y="106"/>
                </a:lnTo>
                <a:lnTo>
                  <a:pt x="115" y="130"/>
                </a:lnTo>
                <a:lnTo>
                  <a:pt x="112" y="142"/>
                </a:lnTo>
                <a:lnTo>
                  <a:pt x="106" y="170"/>
                </a:lnTo>
                <a:lnTo>
                  <a:pt x="105" y="181"/>
                </a:lnTo>
                <a:lnTo>
                  <a:pt x="103" y="183"/>
                </a:lnTo>
                <a:lnTo>
                  <a:pt x="102" y="195"/>
                </a:lnTo>
                <a:lnTo>
                  <a:pt x="94" y="235"/>
                </a:lnTo>
                <a:lnTo>
                  <a:pt x="92" y="241"/>
                </a:lnTo>
                <a:lnTo>
                  <a:pt x="90" y="257"/>
                </a:lnTo>
                <a:lnTo>
                  <a:pt x="88" y="262"/>
                </a:lnTo>
                <a:lnTo>
                  <a:pt x="87" y="269"/>
                </a:lnTo>
                <a:lnTo>
                  <a:pt x="85" y="274"/>
                </a:lnTo>
                <a:lnTo>
                  <a:pt x="90" y="288"/>
                </a:lnTo>
                <a:lnTo>
                  <a:pt x="88" y="317"/>
                </a:lnTo>
                <a:lnTo>
                  <a:pt x="91" y="321"/>
                </a:lnTo>
                <a:lnTo>
                  <a:pt x="92" y="331"/>
                </a:lnTo>
                <a:lnTo>
                  <a:pt x="94" y="332"/>
                </a:lnTo>
                <a:lnTo>
                  <a:pt x="110" y="348"/>
                </a:lnTo>
                <a:lnTo>
                  <a:pt x="113" y="361"/>
                </a:lnTo>
                <a:lnTo>
                  <a:pt x="91" y="396"/>
                </a:lnTo>
                <a:lnTo>
                  <a:pt x="90" y="397"/>
                </a:lnTo>
                <a:lnTo>
                  <a:pt x="83" y="411"/>
                </a:lnTo>
                <a:lnTo>
                  <a:pt x="80" y="416"/>
                </a:lnTo>
                <a:lnTo>
                  <a:pt x="73" y="422"/>
                </a:lnTo>
                <a:lnTo>
                  <a:pt x="66" y="439"/>
                </a:lnTo>
                <a:lnTo>
                  <a:pt x="55" y="446"/>
                </a:lnTo>
                <a:lnTo>
                  <a:pt x="31" y="483"/>
                </a:lnTo>
                <a:lnTo>
                  <a:pt x="31" y="492"/>
                </a:lnTo>
                <a:lnTo>
                  <a:pt x="41" y="499"/>
                </a:lnTo>
                <a:lnTo>
                  <a:pt x="47" y="500"/>
                </a:lnTo>
                <a:lnTo>
                  <a:pt x="52" y="51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4" name="Indiana" descr="Indiana," title="Indiana"/>
          <p:cNvSpPr>
            <a:spLocks/>
          </p:cNvSpPr>
          <p:nvPr/>
        </p:nvSpPr>
        <p:spPr bwMode="auto">
          <a:xfrm>
            <a:off x="5448300" y="2963863"/>
            <a:ext cx="419100" cy="676275"/>
          </a:xfrm>
          <a:custGeom>
            <a:avLst/>
            <a:gdLst>
              <a:gd name="T0" fmla="*/ 2147483647 w 264"/>
              <a:gd name="T1" fmla="*/ 2147483647 h 461"/>
              <a:gd name="T2" fmla="*/ 2147483647 w 264"/>
              <a:gd name="T3" fmla="*/ 2147483647 h 461"/>
              <a:gd name="T4" fmla="*/ 2147483647 w 264"/>
              <a:gd name="T5" fmla="*/ 2147483647 h 461"/>
              <a:gd name="T6" fmla="*/ 2147483647 w 264"/>
              <a:gd name="T7" fmla="*/ 2147483647 h 461"/>
              <a:gd name="T8" fmla="*/ 2147483647 w 264"/>
              <a:gd name="T9" fmla="*/ 2147483647 h 461"/>
              <a:gd name="T10" fmla="*/ 2147483647 w 264"/>
              <a:gd name="T11" fmla="*/ 2147483647 h 461"/>
              <a:gd name="T12" fmla="*/ 2147483647 w 264"/>
              <a:gd name="T13" fmla="*/ 2147483647 h 461"/>
              <a:gd name="T14" fmla="*/ 2147483647 w 264"/>
              <a:gd name="T15" fmla="*/ 2147483647 h 461"/>
              <a:gd name="T16" fmla="*/ 2147483647 w 264"/>
              <a:gd name="T17" fmla="*/ 2147483647 h 461"/>
              <a:gd name="T18" fmla="*/ 2147483647 w 264"/>
              <a:gd name="T19" fmla="*/ 2147483647 h 461"/>
              <a:gd name="T20" fmla="*/ 2147483647 w 264"/>
              <a:gd name="T21" fmla="*/ 2147483647 h 461"/>
              <a:gd name="T22" fmla="*/ 2147483647 w 264"/>
              <a:gd name="T23" fmla="*/ 2147483647 h 461"/>
              <a:gd name="T24" fmla="*/ 2147483647 w 264"/>
              <a:gd name="T25" fmla="*/ 2147483647 h 461"/>
              <a:gd name="T26" fmla="*/ 2147483647 w 264"/>
              <a:gd name="T27" fmla="*/ 2147483647 h 461"/>
              <a:gd name="T28" fmla="*/ 2147483647 w 264"/>
              <a:gd name="T29" fmla="*/ 2147483647 h 461"/>
              <a:gd name="T30" fmla="*/ 2147483647 w 264"/>
              <a:gd name="T31" fmla="*/ 2147483647 h 461"/>
              <a:gd name="T32" fmla="*/ 2147483647 w 264"/>
              <a:gd name="T33" fmla="*/ 2147483647 h 461"/>
              <a:gd name="T34" fmla="*/ 2147483647 w 264"/>
              <a:gd name="T35" fmla="*/ 2147483647 h 461"/>
              <a:gd name="T36" fmla="*/ 2147483647 w 264"/>
              <a:gd name="T37" fmla="*/ 2147483647 h 461"/>
              <a:gd name="T38" fmla="*/ 2147483647 w 264"/>
              <a:gd name="T39" fmla="*/ 2147483647 h 461"/>
              <a:gd name="T40" fmla="*/ 2147483647 w 264"/>
              <a:gd name="T41" fmla="*/ 2147483647 h 461"/>
              <a:gd name="T42" fmla="*/ 2147483647 w 264"/>
              <a:gd name="T43" fmla="*/ 2147483647 h 461"/>
              <a:gd name="T44" fmla="*/ 2147483647 w 264"/>
              <a:gd name="T45" fmla="*/ 2147483647 h 461"/>
              <a:gd name="T46" fmla="*/ 2147483647 w 264"/>
              <a:gd name="T47" fmla="*/ 2147483647 h 461"/>
              <a:gd name="T48" fmla="*/ 2147483647 w 264"/>
              <a:gd name="T49" fmla="*/ 2147483647 h 461"/>
              <a:gd name="T50" fmla="*/ 2147483647 w 264"/>
              <a:gd name="T51" fmla="*/ 2147483647 h 461"/>
              <a:gd name="T52" fmla="*/ 2147483647 w 264"/>
              <a:gd name="T53" fmla="*/ 2147483647 h 461"/>
              <a:gd name="T54" fmla="*/ 2147483647 w 264"/>
              <a:gd name="T55" fmla="*/ 2147483647 h 461"/>
              <a:gd name="T56" fmla="*/ 2147483647 w 264"/>
              <a:gd name="T57" fmla="*/ 2147483647 h 461"/>
              <a:gd name="T58" fmla="*/ 2147483647 w 264"/>
              <a:gd name="T59" fmla="*/ 2147483647 h 461"/>
              <a:gd name="T60" fmla="*/ 2147483647 w 264"/>
              <a:gd name="T61" fmla="*/ 2147483647 h 461"/>
              <a:gd name="T62" fmla="*/ 2147483647 w 264"/>
              <a:gd name="T63" fmla="*/ 2147483647 h 461"/>
              <a:gd name="T64" fmla="*/ 2147483647 w 264"/>
              <a:gd name="T65" fmla="*/ 2147483647 h 461"/>
              <a:gd name="T66" fmla="*/ 2147483647 w 264"/>
              <a:gd name="T67" fmla="*/ 2147483647 h 461"/>
              <a:gd name="T68" fmla="*/ 2147483647 w 264"/>
              <a:gd name="T69" fmla="*/ 2147483647 h 461"/>
              <a:gd name="T70" fmla="*/ 2147483647 w 264"/>
              <a:gd name="T71" fmla="*/ 2147483647 h 461"/>
              <a:gd name="T72" fmla="*/ 2147483647 w 264"/>
              <a:gd name="T73" fmla="*/ 2147483647 h 461"/>
              <a:gd name="T74" fmla="*/ 2147483647 w 264"/>
              <a:gd name="T75" fmla="*/ 2147483647 h 461"/>
              <a:gd name="T76" fmla="*/ 2147483647 w 264"/>
              <a:gd name="T77" fmla="*/ 2147483647 h 461"/>
              <a:gd name="T78" fmla="*/ 2147483647 w 264"/>
              <a:gd name="T79" fmla="*/ 2147483647 h 461"/>
              <a:gd name="T80" fmla="*/ 2147483647 w 264"/>
              <a:gd name="T81" fmla="*/ 2147483647 h 461"/>
              <a:gd name="T82" fmla="*/ 2147483647 w 264"/>
              <a:gd name="T83" fmla="*/ 2147483647 h 461"/>
              <a:gd name="T84" fmla="*/ 2147483647 w 264"/>
              <a:gd name="T85" fmla="*/ 2147483647 h 461"/>
              <a:gd name="T86" fmla="*/ 2147483647 w 264"/>
              <a:gd name="T87" fmla="*/ 2147483647 h 461"/>
              <a:gd name="T88" fmla="*/ 2147483647 w 264"/>
              <a:gd name="T89" fmla="*/ 2147483647 h 461"/>
              <a:gd name="T90" fmla="*/ 2147483647 w 264"/>
              <a:gd name="T91" fmla="*/ 2147483647 h 461"/>
              <a:gd name="T92" fmla="*/ 2147483647 w 264"/>
              <a:gd name="T93" fmla="*/ 2147483647 h 461"/>
              <a:gd name="T94" fmla="*/ 2147483647 w 264"/>
              <a:gd name="T95" fmla="*/ 2147483647 h 461"/>
              <a:gd name="T96" fmla="*/ 2147483647 w 264"/>
              <a:gd name="T97" fmla="*/ 2147483647 h 461"/>
              <a:gd name="T98" fmla="*/ 2147483647 w 264"/>
              <a:gd name="T99" fmla="*/ 2147483647 h 461"/>
              <a:gd name="T100" fmla="*/ 2147483647 w 264"/>
              <a:gd name="T101" fmla="*/ 2147483647 h 461"/>
              <a:gd name="T102" fmla="*/ 2147483647 w 264"/>
              <a:gd name="T103" fmla="*/ 2147483647 h 461"/>
              <a:gd name="T104" fmla="*/ 2147483647 w 264"/>
              <a:gd name="T105" fmla="*/ 2147483647 h 461"/>
              <a:gd name="T106" fmla="*/ 2147483647 w 264"/>
              <a:gd name="T107" fmla="*/ 2147483647 h 461"/>
              <a:gd name="T108" fmla="*/ 2147483647 w 264"/>
              <a:gd name="T109" fmla="*/ 2147483647 h 461"/>
              <a:gd name="T110" fmla="*/ 2147483647 w 264"/>
              <a:gd name="T111" fmla="*/ 2147483647 h 461"/>
              <a:gd name="T112" fmla="*/ 2147483647 w 264"/>
              <a:gd name="T113" fmla="*/ 2147483647 h 461"/>
              <a:gd name="T114" fmla="*/ 2147483647 w 264"/>
              <a:gd name="T115" fmla="*/ 2147483647 h 461"/>
              <a:gd name="T116" fmla="*/ 2147483647 w 264"/>
              <a:gd name="T117" fmla="*/ 2147483647 h 461"/>
              <a:gd name="T118" fmla="*/ 2147483647 w 264"/>
              <a:gd name="T119" fmla="*/ 2147483647 h 461"/>
              <a:gd name="T120" fmla="*/ 2147483647 w 264"/>
              <a:gd name="T121" fmla="*/ 2147483647 h 461"/>
              <a:gd name="T122" fmla="*/ 2147483647 w 264"/>
              <a:gd name="T123" fmla="*/ 2147483647 h 461"/>
              <a:gd name="T124" fmla="*/ 2147483647 w 264"/>
              <a:gd name="T125" fmla="*/ 2147483647 h 46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4"/>
              <a:gd name="T190" fmla="*/ 0 h 461"/>
              <a:gd name="T191" fmla="*/ 264 w 264"/>
              <a:gd name="T192" fmla="*/ 461 h 46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4" h="461">
                <a:moveTo>
                  <a:pt x="238" y="128"/>
                </a:moveTo>
                <a:lnTo>
                  <a:pt x="238" y="135"/>
                </a:lnTo>
                <a:lnTo>
                  <a:pt x="239" y="145"/>
                </a:lnTo>
                <a:lnTo>
                  <a:pt x="239" y="152"/>
                </a:lnTo>
                <a:lnTo>
                  <a:pt x="240" y="156"/>
                </a:lnTo>
                <a:lnTo>
                  <a:pt x="242" y="163"/>
                </a:lnTo>
                <a:lnTo>
                  <a:pt x="242" y="177"/>
                </a:lnTo>
                <a:lnTo>
                  <a:pt x="245" y="189"/>
                </a:lnTo>
                <a:lnTo>
                  <a:pt x="245" y="199"/>
                </a:lnTo>
                <a:lnTo>
                  <a:pt x="246" y="205"/>
                </a:lnTo>
                <a:lnTo>
                  <a:pt x="246" y="209"/>
                </a:lnTo>
                <a:lnTo>
                  <a:pt x="247" y="220"/>
                </a:lnTo>
                <a:lnTo>
                  <a:pt x="249" y="232"/>
                </a:lnTo>
                <a:lnTo>
                  <a:pt x="249" y="234"/>
                </a:lnTo>
                <a:lnTo>
                  <a:pt x="250" y="238"/>
                </a:lnTo>
                <a:lnTo>
                  <a:pt x="250" y="242"/>
                </a:lnTo>
                <a:lnTo>
                  <a:pt x="251" y="245"/>
                </a:lnTo>
                <a:lnTo>
                  <a:pt x="251" y="249"/>
                </a:lnTo>
                <a:lnTo>
                  <a:pt x="254" y="266"/>
                </a:lnTo>
                <a:lnTo>
                  <a:pt x="256" y="279"/>
                </a:lnTo>
                <a:lnTo>
                  <a:pt x="256" y="285"/>
                </a:lnTo>
                <a:lnTo>
                  <a:pt x="256" y="286"/>
                </a:lnTo>
                <a:lnTo>
                  <a:pt x="251" y="292"/>
                </a:lnTo>
                <a:lnTo>
                  <a:pt x="253" y="296"/>
                </a:lnTo>
                <a:lnTo>
                  <a:pt x="256" y="299"/>
                </a:lnTo>
                <a:lnTo>
                  <a:pt x="254" y="307"/>
                </a:lnTo>
                <a:lnTo>
                  <a:pt x="254" y="310"/>
                </a:lnTo>
                <a:lnTo>
                  <a:pt x="263" y="311"/>
                </a:lnTo>
                <a:lnTo>
                  <a:pt x="261" y="313"/>
                </a:lnTo>
                <a:lnTo>
                  <a:pt x="256" y="321"/>
                </a:lnTo>
                <a:lnTo>
                  <a:pt x="246" y="325"/>
                </a:lnTo>
                <a:lnTo>
                  <a:pt x="245" y="326"/>
                </a:lnTo>
                <a:lnTo>
                  <a:pt x="242" y="328"/>
                </a:lnTo>
                <a:lnTo>
                  <a:pt x="236" y="333"/>
                </a:lnTo>
                <a:lnTo>
                  <a:pt x="229" y="336"/>
                </a:lnTo>
                <a:lnTo>
                  <a:pt x="225" y="332"/>
                </a:lnTo>
                <a:lnTo>
                  <a:pt x="218" y="332"/>
                </a:lnTo>
                <a:lnTo>
                  <a:pt x="215" y="333"/>
                </a:lnTo>
                <a:lnTo>
                  <a:pt x="211" y="346"/>
                </a:lnTo>
                <a:lnTo>
                  <a:pt x="213" y="350"/>
                </a:lnTo>
                <a:lnTo>
                  <a:pt x="213" y="356"/>
                </a:lnTo>
                <a:lnTo>
                  <a:pt x="209" y="363"/>
                </a:lnTo>
                <a:lnTo>
                  <a:pt x="199" y="371"/>
                </a:lnTo>
                <a:lnTo>
                  <a:pt x="199" y="375"/>
                </a:lnTo>
                <a:lnTo>
                  <a:pt x="191" y="387"/>
                </a:lnTo>
                <a:lnTo>
                  <a:pt x="189" y="386"/>
                </a:lnTo>
                <a:lnTo>
                  <a:pt x="186" y="386"/>
                </a:lnTo>
                <a:lnTo>
                  <a:pt x="184" y="390"/>
                </a:lnTo>
                <a:lnTo>
                  <a:pt x="179" y="399"/>
                </a:lnTo>
                <a:lnTo>
                  <a:pt x="179" y="404"/>
                </a:lnTo>
                <a:lnTo>
                  <a:pt x="178" y="418"/>
                </a:lnTo>
                <a:lnTo>
                  <a:pt x="173" y="419"/>
                </a:lnTo>
                <a:lnTo>
                  <a:pt x="152" y="417"/>
                </a:lnTo>
                <a:lnTo>
                  <a:pt x="149" y="408"/>
                </a:lnTo>
                <a:lnTo>
                  <a:pt x="143" y="403"/>
                </a:lnTo>
                <a:lnTo>
                  <a:pt x="139" y="401"/>
                </a:lnTo>
                <a:lnTo>
                  <a:pt x="139" y="408"/>
                </a:lnTo>
                <a:lnTo>
                  <a:pt x="132" y="410"/>
                </a:lnTo>
                <a:lnTo>
                  <a:pt x="132" y="411"/>
                </a:lnTo>
                <a:lnTo>
                  <a:pt x="134" y="412"/>
                </a:lnTo>
                <a:lnTo>
                  <a:pt x="132" y="419"/>
                </a:lnTo>
                <a:lnTo>
                  <a:pt x="130" y="419"/>
                </a:lnTo>
                <a:lnTo>
                  <a:pt x="125" y="439"/>
                </a:lnTo>
                <a:lnTo>
                  <a:pt x="120" y="443"/>
                </a:lnTo>
                <a:lnTo>
                  <a:pt x="120" y="439"/>
                </a:lnTo>
                <a:lnTo>
                  <a:pt x="112" y="436"/>
                </a:lnTo>
                <a:lnTo>
                  <a:pt x="105" y="426"/>
                </a:lnTo>
                <a:lnTo>
                  <a:pt x="101" y="430"/>
                </a:lnTo>
                <a:lnTo>
                  <a:pt x="92" y="436"/>
                </a:lnTo>
                <a:lnTo>
                  <a:pt x="91" y="436"/>
                </a:lnTo>
                <a:lnTo>
                  <a:pt x="83" y="453"/>
                </a:lnTo>
                <a:lnTo>
                  <a:pt x="69" y="444"/>
                </a:lnTo>
                <a:lnTo>
                  <a:pt x="66" y="443"/>
                </a:lnTo>
                <a:lnTo>
                  <a:pt x="59" y="439"/>
                </a:lnTo>
                <a:lnTo>
                  <a:pt x="56" y="439"/>
                </a:lnTo>
                <a:lnTo>
                  <a:pt x="52" y="439"/>
                </a:lnTo>
                <a:lnTo>
                  <a:pt x="38" y="441"/>
                </a:lnTo>
                <a:lnTo>
                  <a:pt x="40" y="453"/>
                </a:lnTo>
                <a:lnTo>
                  <a:pt x="33" y="446"/>
                </a:lnTo>
                <a:lnTo>
                  <a:pt x="27" y="447"/>
                </a:lnTo>
                <a:lnTo>
                  <a:pt x="17" y="444"/>
                </a:lnTo>
                <a:lnTo>
                  <a:pt x="13" y="447"/>
                </a:lnTo>
                <a:lnTo>
                  <a:pt x="12" y="450"/>
                </a:lnTo>
                <a:lnTo>
                  <a:pt x="8" y="460"/>
                </a:lnTo>
                <a:lnTo>
                  <a:pt x="6" y="460"/>
                </a:lnTo>
                <a:lnTo>
                  <a:pt x="1" y="451"/>
                </a:lnTo>
                <a:lnTo>
                  <a:pt x="0" y="450"/>
                </a:lnTo>
                <a:lnTo>
                  <a:pt x="5" y="432"/>
                </a:lnTo>
                <a:lnTo>
                  <a:pt x="6" y="423"/>
                </a:lnTo>
                <a:lnTo>
                  <a:pt x="5" y="412"/>
                </a:lnTo>
                <a:lnTo>
                  <a:pt x="5" y="410"/>
                </a:lnTo>
                <a:lnTo>
                  <a:pt x="4" y="410"/>
                </a:lnTo>
                <a:lnTo>
                  <a:pt x="6" y="410"/>
                </a:lnTo>
                <a:lnTo>
                  <a:pt x="20" y="396"/>
                </a:lnTo>
                <a:lnTo>
                  <a:pt x="23" y="390"/>
                </a:lnTo>
                <a:lnTo>
                  <a:pt x="22" y="383"/>
                </a:lnTo>
                <a:lnTo>
                  <a:pt x="27" y="381"/>
                </a:lnTo>
                <a:lnTo>
                  <a:pt x="29" y="372"/>
                </a:lnTo>
                <a:lnTo>
                  <a:pt x="30" y="369"/>
                </a:lnTo>
                <a:lnTo>
                  <a:pt x="40" y="353"/>
                </a:lnTo>
                <a:lnTo>
                  <a:pt x="35" y="340"/>
                </a:lnTo>
                <a:lnTo>
                  <a:pt x="34" y="339"/>
                </a:lnTo>
                <a:lnTo>
                  <a:pt x="34" y="336"/>
                </a:lnTo>
                <a:lnTo>
                  <a:pt x="35" y="335"/>
                </a:lnTo>
                <a:lnTo>
                  <a:pt x="30" y="325"/>
                </a:lnTo>
                <a:lnTo>
                  <a:pt x="26" y="314"/>
                </a:lnTo>
                <a:lnTo>
                  <a:pt x="24" y="308"/>
                </a:lnTo>
                <a:lnTo>
                  <a:pt x="27" y="297"/>
                </a:lnTo>
                <a:lnTo>
                  <a:pt x="26" y="299"/>
                </a:lnTo>
                <a:lnTo>
                  <a:pt x="26" y="296"/>
                </a:lnTo>
                <a:lnTo>
                  <a:pt x="30" y="286"/>
                </a:lnTo>
                <a:lnTo>
                  <a:pt x="29" y="272"/>
                </a:lnTo>
                <a:lnTo>
                  <a:pt x="27" y="270"/>
                </a:lnTo>
                <a:lnTo>
                  <a:pt x="27" y="259"/>
                </a:lnTo>
                <a:lnTo>
                  <a:pt x="26" y="249"/>
                </a:lnTo>
                <a:lnTo>
                  <a:pt x="24" y="236"/>
                </a:lnTo>
                <a:lnTo>
                  <a:pt x="23" y="228"/>
                </a:lnTo>
                <a:lnTo>
                  <a:pt x="22" y="209"/>
                </a:lnTo>
                <a:lnTo>
                  <a:pt x="20" y="202"/>
                </a:lnTo>
                <a:lnTo>
                  <a:pt x="20" y="199"/>
                </a:lnTo>
                <a:lnTo>
                  <a:pt x="19" y="182"/>
                </a:lnTo>
                <a:lnTo>
                  <a:pt x="17" y="173"/>
                </a:lnTo>
                <a:lnTo>
                  <a:pt x="17" y="164"/>
                </a:lnTo>
                <a:lnTo>
                  <a:pt x="17" y="163"/>
                </a:lnTo>
                <a:lnTo>
                  <a:pt x="16" y="155"/>
                </a:lnTo>
                <a:lnTo>
                  <a:pt x="16" y="148"/>
                </a:lnTo>
                <a:lnTo>
                  <a:pt x="15" y="135"/>
                </a:lnTo>
                <a:lnTo>
                  <a:pt x="12" y="113"/>
                </a:lnTo>
                <a:lnTo>
                  <a:pt x="12" y="108"/>
                </a:lnTo>
                <a:lnTo>
                  <a:pt x="12" y="106"/>
                </a:lnTo>
                <a:lnTo>
                  <a:pt x="11" y="98"/>
                </a:lnTo>
                <a:lnTo>
                  <a:pt x="11" y="94"/>
                </a:lnTo>
                <a:lnTo>
                  <a:pt x="11" y="90"/>
                </a:lnTo>
                <a:lnTo>
                  <a:pt x="8" y="81"/>
                </a:lnTo>
                <a:lnTo>
                  <a:pt x="8" y="77"/>
                </a:lnTo>
                <a:lnTo>
                  <a:pt x="8" y="76"/>
                </a:lnTo>
                <a:lnTo>
                  <a:pt x="8" y="72"/>
                </a:lnTo>
                <a:lnTo>
                  <a:pt x="8" y="67"/>
                </a:lnTo>
                <a:lnTo>
                  <a:pt x="6" y="56"/>
                </a:lnTo>
                <a:lnTo>
                  <a:pt x="6" y="51"/>
                </a:lnTo>
                <a:lnTo>
                  <a:pt x="6" y="48"/>
                </a:lnTo>
                <a:lnTo>
                  <a:pt x="4" y="30"/>
                </a:lnTo>
                <a:lnTo>
                  <a:pt x="5" y="31"/>
                </a:lnTo>
                <a:lnTo>
                  <a:pt x="16" y="38"/>
                </a:lnTo>
                <a:lnTo>
                  <a:pt x="29" y="37"/>
                </a:lnTo>
                <a:lnTo>
                  <a:pt x="33" y="36"/>
                </a:lnTo>
                <a:lnTo>
                  <a:pt x="34" y="36"/>
                </a:lnTo>
                <a:lnTo>
                  <a:pt x="51" y="26"/>
                </a:lnTo>
                <a:lnTo>
                  <a:pt x="53" y="23"/>
                </a:lnTo>
                <a:lnTo>
                  <a:pt x="55" y="22"/>
                </a:lnTo>
                <a:lnTo>
                  <a:pt x="59" y="19"/>
                </a:lnTo>
                <a:lnTo>
                  <a:pt x="66" y="19"/>
                </a:lnTo>
                <a:lnTo>
                  <a:pt x="76" y="18"/>
                </a:lnTo>
                <a:lnTo>
                  <a:pt x="83" y="18"/>
                </a:lnTo>
                <a:lnTo>
                  <a:pt x="95" y="15"/>
                </a:lnTo>
                <a:lnTo>
                  <a:pt x="105" y="15"/>
                </a:lnTo>
                <a:lnTo>
                  <a:pt x="106" y="13"/>
                </a:lnTo>
                <a:lnTo>
                  <a:pt x="120" y="12"/>
                </a:lnTo>
                <a:lnTo>
                  <a:pt x="125" y="12"/>
                </a:lnTo>
                <a:lnTo>
                  <a:pt x="145" y="9"/>
                </a:lnTo>
                <a:lnTo>
                  <a:pt x="152" y="8"/>
                </a:lnTo>
                <a:lnTo>
                  <a:pt x="164" y="8"/>
                </a:lnTo>
                <a:lnTo>
                  <a:pt x="175" y="5"/>
                </a:lnTo>
                <a:lnTo>
                  <a:pt x="181" y="5"/>
                </a:lnTo>
                <a:lnTo>
                  <a:pt x="185" y="5"/>
                </a:lnTo>
                <a:lnTo>
                  <a:pt x="186" y="4"/>
                </a:lnTo>
                <a:lnTo>
                  <a:pt x="189" y="4"/>
                </a:lnTo>
                <a:lnTo>
                  <a:pt x="195" y="4"/>
                </a:lnTo>
                <a:lnTo>
                  <a:pt x="204" y="2"/>
                </a:lnTo>
                <a:lnTo>
                  <a:pt x="218" y="1"/>
                </a:lnTo>
                <a:lnTo>
                  <a:pt x="220" y="0"/>
                </a:lnTo>
                <a:lnTo>
                  <a:pt x="221" y="6"/>
                </a:lnTo>
                <a:lnTo>
                  <a:pt x="222" y="24"/>
                </a:lnTo>
                <a:lnTo>
                  <a:pt x="225" y="36"/>
                </a:lnTo>
                <a:lnTo>
                  <a:pt x="225" y="41"/>
                </a:lnTo>
                <a:lnTo>
                  <a:pt x="225" y="44"/>
                </a:lnTo>
                <a:lnTo>
                  <a:pt x="227" y="52"/>
                </a:lnTo>
                <a:lnTo>
                  <a:pt x="228" y="55"/>
                </a:lnTo>
                <a:lnTo>
                  <a:pt x="229" y="69"/>
                </a:lnTo>
                <a:lnTo>
                  <a:pt x="231" y="81"/>
                </a:lnTo>
                <a:lnTo>
                  <a:pt x="231" y="84"/>
                </a:lnTo>
                <a:lnTo>
                  <a:pt x="232" y="91"/>
                </a:lnTo>
                <a:lnTo>
                  <a:pt x="232" y="95"/>
                </a:lnTo>
                <a:lnTo>
                  <a:pt x="235" y="109"/>
                </a:lnTo>
                <a:lnTo>
                  <a:pt x="235" y="112"/>
                </a:lnTo>
                <a:lnTo>
                  <a:pt x="236" y="123"/>
                </a:lnTo>
                <a:lnTo>
                  <a:pt x="238" y="128"/>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3" name="Louisiana" descr="Louisiana," title="Louisiana"/>
          <p:cNvSpPr>
            <a:spLocks/>
          </p:cNvSpPr>
          <p:nvPr/>
        </p:nvSpPr>
        <p:spPr bwMode="auto">
          <a:xfrm>
            <a:off x="4692650" y="4443413"/>
            <a:ext cx="768350" cy="633412"/>
          </a:xfrm>
          <a:custGeom>
            <a:avLst/>
            <a:gdLst>
              <a:gd name="T0" fmla="*/ 2147483647 w 487"/>
              <a:gd name="T1" fmla="*/ 2147483647 h 430"/>
              <a:gd name="T2" fmla="*/ 2147483647 w 487"/>
              <a:gd name="T3" fmla="*/ 2147483647 h 430"/>
              <a:gd name="T4" fmla="*/ 2147483647 w 487"/>
              <a:gd name="T5" fmla="*/ 2147483647 h 430"/>
              <a:gd name="T6" fmla="*/ 2147483647 w 487"/>
              <a:gd name="T7" fmla="*/ 2147483647 h 430"/>
              <a:gd name="T8" fmla="*/ 2147483647 w 487"/>
              <a:gd name="T9" fmla="*/ 2147483647 h 430"/>
              <a:gd name="T10" fmla="*/ 2147483647 w 487"/>
              <a:gd name="T11" fmla="*/ 2147483647 h 430"/>
              <a:gd name="T12" fmla="*/ 2147483647 w 487"/>
              <a:gd name="T13" fmla="*/ 2147483647 h 430"/>
              <a:gd name="T14" fmla="*/ 2147483647 w 487"/>
              <a:gd name="T15" fmla="*/ 2147483647 h 430"/>
              <a:gd name="T16" fmla="*/ 2147483647 w 487"/>
              <a:gd name="T17" fmla="*/ 2147483647 h 430"/>
              <a:gd name="T18" fmla="*/ 2147483647 w 487"/>
              <a:gd name="T19" fmla="*/ 2147483647 h 430"/>
              <a:gd name="T20" fmla="*/ 2147483647 w 487"/>
              <a:gd name="T21" fmla="*/ 2147483647 h 430"/>
              <a:gd name="T22" fmla="*/ 2147483647 w 487"/>
              <a:gd name="T23" fmla="*/ 2147483647 h 430"/>
              <a:gd name="T24" fmla="*/ 2147483647 w 487"/>
              <a:gd name="T25" fmla="*/ 2147483647 h 430"/>
              <a:gd name="T26" fmla="*/ 2147483647 w 487"/>
              <a:gd name="T27" fmla="*/ 2147483647 h 430"/>
              <a:gd name="T28" fmla="*/ 2147483647 w 487"/>
              <a:gd name="T29" fmla="*/ 2147483647 h 430"/>
              <a:gd name="T30" fmla="*/ 2147483647 w 487"/>
              <a:gd name="T31" fmla="*/ 2147483647 h 430"/>
              <a:gd name="T32" fmla="*/ 2147483647 w 487"/>
              <a:gd name="T33" fmla="*/ 2147483647 h 430"/>
              <a:gd name="T34" fmla="*/ 2147483647 w 487"/>
              <a:gd name="T35" fmla="*/ 2147483647 h 430"/>
              <a:gd name="T36" fmla="*/ 2147483647 w 487"/>
              <a:gd name="T37" fmla="*/ 2147483647 h 430"/>
              <a:gd name="T38" fmla="*/ 2147483647 w 487"/>
              <a:gd name="T39" fmla="*/ 2147483647 h 430"/>
              <a:gd name="T40" fmla="*/ 2147483647 w 487"/>
              <a:gd name="T41" fmla="*/ 2147483647 h 430"/>
              <a:gd name="T42" fmla="*/ 2147483647 w 487"/>
              <a:gd name="T43" fmla="*/ 2147483647 h 430"/>
              <a:gd name="T44" fmla="*/ 2147483647 w 487"/>
              <a:gd name="T45" fmla="*/ 2147483647 h 430"/>
              <a:gd name="T46" fmla="*/ 2147483647 w 487"/>
              <a:gd name="T47" fmla="*/ 2147483647 h 430"/>
              <a:gd name="T48" fmla="*/ 2147483647 w 487"/>
              <a:gd name="T49" fmla="*/ 2147483647 h 430"/>
              <a:gd name="T50" fmla="*/ 2147483647 w 487"/>
              <a:gd name="T51" fmla="*/ 2147483647 h 430"/>
              <a:gd name="T52" fmla="*/ 2147483647 w 487"/>
              <a:gd name="T53" fmla="*/ 2147483647 h 430"/>
              <a:gd name="T54" fmla="*/ 2147483647 w 487"/>
              <a:gd name="T55" fmla="*/ 2147483647 h 430"/>
              <a:gd name="T56" fmla="*/ 2147483647 w 487"/>
              <a:gd name="T57" fmla="*/ 2147483647 h 430"/>
              <a:gd name="T58" fmla="*/ 2147483647 w 487"/>
              <a:gd name="T59" fmla="*/ 2147483647 h 430"/>
              <a:gd name="T60" fmla="*/ 2147483647 w 487"/>
              <a:gd name="T61" fmla="*/ 2147483647 h 430"/>
              <a:gd name="T62" fmla="*/ 2147483647 w 487"/>
              <a:gd name="T63" fmla="*/ 2147483647 h 430"/>
              <a:gd name="T64" fmla="*/ 2147483647 w 487"/>
              <a:gd name="T65" fmla="*/ 2147483647 h 430"/>
              <a:gd name="T66" fmla="*/ 2147483647 w 487"/>
              <a:gd name="T67" fmla="*/ 2147483647 h 430"/>
              <a:gd name="T68" fmla="*/ 2147483647 w 487"/>
              <a:gd name="T69" fmla="*/ 2147483647 h 430"/>
              <a:gd name="T70" fmla="*/ 0 w 487"/>
              <a:gd name="T71" fmla="*/ 2147483647 h 430"/>
              <a:gd name="T72" fmla="*/ 0 w 487"/>
              <a:gd name="T73" fmla="*/ 2147483647 h 430"/>
              <a:gd name="T74" fmla="*/ 2147483647 w 487"/>
              <a:gd name="T75" fmla="*/ 2147483647 h 430"/>
              <a:gd name="T76" fmla="*/ 2147483647 w 487"/>
              <a:gd name="T77" fmla="*/ 2147483647 h 430"/>
              <a:gd name="T78" fmla="*/ 2147483647 w 487"/>
              <a:gd name="T79" fmla="*/ 2147483647 h 430"/>
              <a:gd name="T80" fmla="*/ 2147483647 w 487"/>
              <a:gd name="T81" fmla="*/ 2147483647 h 430"/>
              <a:gd name="T82" fmla="*/ 2147483647 w 487"/>
              <a:gd name="T83" fmla="*/ 2147483647 h 430"/>
              <a:gd name="T84" fmla="*/ 2147483647 w 487"/>
              <a:gd name="T85" fmla="*/ 2147483647 h 430"/>
              <a:gd name="T86" fmla="*/ 2147483647 w 487"/>
              <a:gd name="T87" fmla="*/ 0 h 430"/>
              <a:gd name="T88" fmla="*/ 2147483647 w 487"/>
              <a:gd name="T89" fmla="*/ 2147483647 h 430"/>
              <a:gd name="T90" fmla="*/ 2147483647 w 487"/>
              <a:gd name="T91" fmla="*/ 2147483647 h 430"/>
              <a:gd name="T92" fmla="*/ 2147483647 w 487"/>
              <a:gd name="T93" fmla="*/ 2147483647 h 430"/>
              <a:gd name="T94" fmla="*/ 2147483647 w 487"/>
              <a:gd name="T95" fmla="*/ 2147483647 h 430"/>
              <a:gd name="T96" fmla="*/ 2147483647 w 487"/>
              <a:gd name="T97" fmla="*/ 2147483647 h 430"/>
              <a:gd name="T98" fmla="*/ 2147483647 w 487"/>
              <a:gd name="T99" fmla="*/ 2147483647 h 430"/>
              <a:gd name="T100" fmla="*/ 2147483647 w 487"/>
              <a:gd name="T101" fmla="*/ 2147483647 h 430"/>
              <a:gd name="T102" fmla="*/ 2147483647 w 487"/>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87"/>
              <a:gd name="T157" fmla="*/ 0 h 430"/>
              <a:gd name="T158" fmla="*/ 487 w 487"/>
              <a:gd name="T159" fmla="*/ 430 h 4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87" h="430">
                <a:moveTo>
                  <a:pt x="272" y="217"/>
                </a:moveTo>
                <a:lnTo>
                  <a:pt x="281" y="217"/>
                </a:lnTo>
                <a:lnTo>
                  <a:pt x="287" y="217"/>
                </a:lnTo>
                <a:lnTo>
                  <a:pt x="302" y="216"/>
                </a:lnTo>
                <a:lnTo>
                  <a:pt x="309" y="215"/>
                </a:lnTo>
                <a:lnTo>
                  <a:pt x="315" y="215"/>
                </a:lnTo>
                <a:lnTo>
                  <a:pt x="327" y="215"/>
                </a:lnTo>
                <a:lnTo>
                  <a:pt x="329" y="213"/>
                </a:lnTo>
                <a:lnTo>
                  <a:pt x="333" y="213"/>
                </a:lnTo>
                <a:lnTo>
                  <a:pt x="344" y="212"/>
                </a:lnTo>
                <a:lnTo>
                  <a:pt x="347" y="212"/>
                </a:lnTo>
                <a:lnTo>
                  <a:pt x="355" y="212"/>
                </a:lnTo>
                <a:lnTo>
                  <a:pt x="367" y="211"/>
                </a:lnTo>
                <a:lnTo>
                  <a:pt x="394" y="208"/>
                </a:lnTo>
                <a:lnTo>
                  <a:pt x="401" y="208"/>
                </a:lnTo>
                <a:lnTo>
                  <a:pt x="404" y="208"/>
                </a:lnTo>
                <a:lnTo>
                  <a:pt x="402" y="216"/>
                </a:lnTo>
                <a:lnTo>
                  <a:pt x="397" y="236"/>
                </a:lnTo>
                <a:lnTo>
                  <a:pt x="395" y="245"/>
                </a:lnTo>
                <a:lnTo>
                  <a:pt x="405" y="262"/>
                </a:lnTo>
                <a:lnTo>
                  <a:pt x="406" y="262"/>
                </a:lnTo>
                <a:lnTo>
                  <a:pt x="412" y="267"/>
                </a:lnTo>
                <a:lnTo>
                  <a:pt x="420" y="288"/>
                </a:lnTo>
                <a:lnTo>
                  <a:pt x="430" y="295"/>
                </a:lnTo>
                <a:lnTo>
                  <a:pt x="420" y="299"/>
                </a:lnTo>
                <a:lnTo>
                  <a:pt x="411" y="313"/>
                </a:lnTo>
                <a:lnTo>
                  <a:pt x="401" y="316"/>
                </a:lnTo>
                <a:lnTo>
                  <a:pt x="411" y="323"/>
                </a:lnTo>
                <a:lnTo>
                  <a:pt x="416" y="330"/>
                </a:lnTo>
                <a:lnTo>
                  <a:pt x="423" y="330"/>
                </a:lnTo>
                <a:lnTo>
                  <a:pt x="429" y="315"/>
                </a:lnTo>
                <a:lnTo>
                  <a:pt x="434" y="312"/>
                </a:lnTo>
                <a:lnTo>
                  <a:pt x="445" y="308"/>
                </a:lnTo>
                <a:lnTo>
                  <a:pt x="462" y="295"/>
                </a:lnTo>
                <a:lnTo>
                  <a:pt x="462" y="319"/>
                </a:lnTo>
                <a:lnTo>
                  <a:pt x="458" y="322"/>
                </a:lnTo>
                <a:lnTo>
                  <a:pt x="458" y="327"/>
                </a:lnTo>
                <a:lnTo>
                  <a:pt x="444" y="341"/>
                </a:lnTo>
                <a:lnTo>
                  <a:pt x="442" y="351"/>
                </a:lnTo>
                <a:lnTo>
                  <a:pt x="437" y="345"/>
                </a:lnTo>
                <a:lnTo>
                  <a:pt x="437" y="355"/>
                </a:lnTo>
                <a:lnTo>
                  <a:pt x="424" y="351"/>
                </a:lnTo>
                <a:lnTo>
                  <a:pt x="437" y="355"/>
                </a:lnTo>
                <a:lnTo>
                  <a:pt x="424" y="356"/>
                </a:lnTo>
                <a:lnTo>
                  <a:pt x="436" y="369"/>
                </a:lnTo>
                <a:lnTo>
                  <a:pt x="429" y="369"/>
                </a:lnTo>
                <a:lnTo>
                  <a:pt x="438" y="381"/>
                </a:lnTo>
                <a:lnTo>
                  <a:pt x="451" y="381"/>
                </a:lnTo>
                <a:lnTo>
                  <a:pt x="465" y="388"/>
                </a:lnTo>
                <a:lnTo>
                  <a:pt x="470" y="385"/>
                </a:lnTo>
                <a:lnTo>
                  <a:pt x="480" y="394"/>
                </a:lnTo>
                <a:lnTo>
                  <a:pt x="486" y="395"/>
                </a:lnTo>
                <a:lnTo>
                  <a:pt x="484" y="413"/>
                </a:lnTo>
                <a:lnTo>
                  <a:pt x="477" y="413"/>
                </a:lnTo>
                <a:lnTo>
                  <a:pt x="476" y="423"/>
                </a:lnTo>
                <a:lnTo>
                  <a:pt x="476" y="422"/>
                </a:lnTo>
                <a:lnTo>
                  <a:pt x="466" y="412"/>
                </a:lnTo>
                <a:lnTo>
                  <a:pt x="455" y="427"/>
                </a:lnTo>
                <a:lnTo>
                  <a:pt x="454" y="426"/>
                </a:lnTo>
                <a:lnTo>
                  <a:pt x="455" y="423"/>
                </a:lnTo>
                <a:lnTo>
                  <a:pt x="454" y="413"/>
                </a:lnTo>
                <a:lnTo>
                  <a:pt x="451" y="413"/>
                </a:lnTo>
                <a:lnTo>
                  <a:pt x="441" y="399"/>
                </a:lnTo>
                <a:lnTo>
                  <a:pt x="417" y="392"/>
                </a:lnTo>
                <a:lnTo>
                  <a:pt x="402" y="395"/>
                </a:lnTo>
                <a:lnTo>
                  <a:pt x="387" y="410"/>
                </a:lnTo>
                <a:lnTo>
                  <a:pt x="372" y="420"/>
                </a:lnTo>
                <a:lnTo>
                  <a:pt x="361" y="423"/>
                </a:lnTo>
                <a:lnTo>
                  <a:pt x="369" y="420"/>
                </a:lnTo>
                <a:lnTo>
                  <a:pt x="373" y="416"/>
                </a:lnTo>
                <a:lnTo>
                  <a:pt x="365" y="402"/>
                </a:lnTo>
                <a:lnTo>
                  <a:pt x="358" y="402"/>
                </a:lnTo>
                <a:lnTo>
                  <a:pt x="355" y="409"/>
                </a:lnTo>
                <a:lnTo>
                  <a:pt x="348" y="406"/>
                </a:lnTo>
                <a:lnTo>
                  <a:pt x="331" y="419"/>
                </a:lnTo>
                <a:lnTo>
                  <a:pt x="320" y="429"/>
                </a:lnTo>
                <a:lnTo>
                  <a:pt x="317" y="429"/>
                </a:lnTo>
                <a:lnTo>
                  <a:pt x="308" y="417"/>
                </a:lnTo>
                <a:lnTo>
                  <a:pt x="291" y="419"/>
                </a:lnTo>
                <a:lnTo>
                  <a:pt x="265" y="401"/>
                </a:lnTo>
                <a:lnTo>
                  <a:pt x="272" y="402"/>
                </a:lnTo>
                <a:lnTo>
                  <a:pt x="277" y="395"/>
                </a:lnTo>
                <a:lnTo>
                  <a:pt x="274" y="384"/>
                </a:lnTo>
                <a:lnTo>
                  <a:pt x="251" y="379"/>
                </a:lnTo>
                <a:lnTo>
                  <a:pt x="247" y="381"/>
                </a:lnTo>
                <a:lnTo>
                  <a:pt x="245" y="369"/>
                </a:lnTo>
                <a:lnTo>
                  <a:pt x="238" y="370"/>
                </a:lnTo>
                <a:lnTo>
                  <a:pt x="238" y="358"/>
                </a:lnTo>
                <a:lnTo>
                  <a:pt x="226" y="356"/>
                </a:lnTo>
                <a:lnTo>
                  <a:pt x="215" y="362"/>
                </a:lnTo>
                <a:lnTo>
                  <a:pt x="216" y="359"/>
                </a:lnTo>
                <a:lnTo>
                  <a:pt x="215" y="358"/>
                </a:lnTo>
                <a:lnTo>
                  <a:pt x="215" y="349"/>
                </a:lnTo>
                <a:lnTo>
                  <a:pt x="205" y="349"/>
                </a:lnTo>
                <a:lnTo>
                  <a:pt x="202" y="355"/>
                </a:lnTo>
                <a:lnTo>
                  <a:pt x="188" y="360"/>
                </a:lnTo>
                <a:lnTo>
                  <a:pt x="204" y="373"/>
                </a:lnTo>
                <a:lnTo>
                  <a:pt x="219" y="372"/>
                </a:lnTo>
                <a:lnTo>
                  <a:pt x="227" y="376"/>
                </a:lnTo>
                <a:lnTo>
                  <a:pt x="227" y="385"/>
                </a:lnTo>
                <a:lnTo>
                  <a:pt x="216" y="385"/>
                </a:lnTo>
                <a:lnTo>
                  <a:pt x="199" y="377"/>
                </a:lnTo>
                <a:lnTo>
                  <a:pt x="191" y="377"/>
                </a:lnTo>
                <a:lnTo>
                  <a:pt x="181" y="383"/>
                </a:lnTo>
                <a:lnTo>
                  <a:pt x="147" y="381"/>
                </a:lnTo>
                <a:lnTo>
                  <a:pt x="113" y="367"/>
                </a:lnTo>
                <a:lnTo>
                  <a:pt x="86" y="362"/>
                </a:lnTo>
                <a:lnTo>
                  <a:pt x="40" y="369"/>
                </a:lnTo>
                <a:lnTo>
                  <a:pt x="33" y="379"/>
                </a:lnTo>
                <a:lnTo>
                  <a:pt x="29" y="369"/>
                </a:lnTo>
                <a:lnTo>
                  <a:pt x="26" y="356"/>
                </a:lnTo>
                <a:lnTo>
                  <a:pt x="30" y="355"/>
                </a:lnTo>
                <a:lnTo>
                  <a:pt x="37" y="340"/>
                </a:lnTo>
                <a:lnTo>
                  <a:pt x="40" y="335"/>
                </a:lnTo>
                <a:lnTo>
                  <a:pt x="41" y="334"/>
                </a:lnTo>
                <a:lnTo>
                  <a:pt x="43" y="326"/>
                </a:lnTo>
                <a:lnTo>
                  <a:pt x="43" y="313"/>
                </a:lnTo>
                <a:lnTo>
                  <a:pt x="37" y="305"/>
                </a:lnTo>
                <a:lnTo>
                  <a:pt x="37" y="297"/>
                </a:lnTo>
                <a:lnTo>
                  <a:pt x="37" y="295"/>
                </a:lnTo>
                <a:lnTo>
                  <a:pt x="40" y="286"/>
                </a:lnTo>
                <a:lnTo>
                  <a:pt x="48" y="258"/>
                </a:lnTo>
                <a:lnTo>
                  <a:pt x="52" y="244"/>
                </a:lnTo>
                <a:lnTo>
                  <a:pt x="49" y="230"/>
                </a:lnTo>
                <a:lnTo>
                  <a:pt x="52" y="211"/>
                </a:lnTo>
                <a:lnTo>
                  <a:pt x="47" y="211"/>
                </a:lnTo>
                <a:lnTo>
                  <a:pt x="33" y="177"/>
                </a:lnTo>
                <a:lnTo>
                  <a:pt x="34" y="176"/>
                </a:lnTo>
                <a:lnTo>
                  <a:pt x="23" y="167"/>
                </a:lnTo>
                <a:lnTo>
                  <a:pt x="23" y="149"/>
                </a:lnTo>
                <a:lnTo>
                  <a:pt x="19" y="138"/>
                </a:lnTo>
                <a:lnTo>
                  <a:pt x="6" y="127"/>
                </a:lnTo>
                <a:lnTo>
                  <a:pt x="6" y="124"/>
                </a:lnTo>
                <a:lnTo>
                  <a:pt x="5" y="124"/>
                </a:lnTo>
                <a:lnTo>
                  <a:pt x="4" y="122"/>
                </a:lnTo>
                <a:lnTo>
                  <a:pt x="2" y="101"/>
                </a:lnTo>
                <a:lnTo>
                  <a:pt x="2" y="95"/>
                </a:lnTo>
                <a:lnTo>
                  <a:pt x="2" y="81"/>
                </a:lnTo>
                <a:lnTo>
                  <a:pt x="2" y="80"/>
                </a:lnTo>
                <a:lnTo>
                  <a:pt x="1" y="68"/>
                </a:lnTo>
                <a:lnTo>
                  <a:pt x="1" y="54"/>
                </a:lnTo>
                <a:lnTo>
                  <a:pt x="0" y="47"/>
                </a:lnTo>
                <a:lnTo>
                  <a:pt x="0" y="43"/>
                </a:lnTo>
                <a:lnTo>
                  <a:pt x="0" y="41"/>
                </a:lnTo>
                <a:lnTo>
                  <a:pt x="0" y="26"/>
                </a:lnTo>
                <a:lnTo>
                  <a:pt x="0" y="13"/>
                </a:lnTo>
                <a:lnTo>
                  <a:pt x="0" y="11"/>
                </a:lnTo>
                <a:lnTo>
                  <a:pt x="2" y="11"/>
                </a:lnTo>
                <a:lnTo>
                  <a:pt x="9" y="11"/>
                </a:lnTo>
                <a:lnTo>
                  <a:pt x="20" y="11"/>
                </a:lnTo>
                <a:lnTo>
                  <a:pt x="31" y="11"/>
                </a:lnTo>
                <a:lnTo>
                  <a:pt x="33" y="11"/>
                </a:lnTo>
                <a:lnTo>
                  <a:pt x="45" y="9"/>
                </a:lnTo>
                <a:lnTo>
                  <a:pt x="47" y="9"/>
                </a:lnTo>
                <a:lnTo>
                  <a:pt x="48" y="9"/>
                </a:lnTo>
                <a:lnTo>
                  <a:pt x="62" y="9"/>
                </a:lnTo>
                <a:lnTo>
                  <a:pt x="69" y="9"/>
                </a:lnTo>
                <a:lnTo>
                  <a:pt x="72" y="9"/>
                </a:lnTo>
                <a:lnTo>
                  <a:pt x="73" y="9"/>
                </a:lnTo>
                <a:lnTo>
                  <a:pt x="76" y="9"/>
                </a:lnTo>
                <a:lnTo>
                  <a:pt x="93" y="8"/>
                </a:lnTo>
                <a:lnTo>
                  <a:pt x="109" y="6"/>
                </a:lnTo>
                <a:lnTo>
                  <a:pt x="116" y="6"/>
                </a:lnTo>
                <a:lnTo>
                  <a:pt x="137" y="6"/>
                </a:lnTo>
                <a:lnTo>
                  <a:pt x="166" y="4"/>
                </a:lnTo>
                <a:lnTo>
                  <a:pt x="176" y="4"/>
                </a:lnTo>
                <a:lnTo>
                  <a:pt x="219" y="1"/>
                </a:lnTo>
                <a:lnTo>
                  <a:pt x="220" y="1"/>
                </a:lnTo>
                <a:lnTo>
                  <a:pt x="231" y="1"/>
                </a:lnTo>
                <a:lnTo>
                  <a:pt x="233" y="1"/>
                </a:lnTo>
                <a:lnTo>
                  <a:pt x="236" y="1"/>
                </a:lnTo>
                <a:lnTo>
                  <a:pt x="248" y="0"/>
                </a:lnTo>
                <a:lnTo>
                  <a:pt x="252" y="0"/>
                </a:lnTo>
                <a:lnTo>
                  <a:pt x="254" y="0"/>
                </a:lnTo>
                <a:lnTo>
                  <a:pt x="258" y="0"/>
                </a:lnTo>
                <a:lnTo>
                  <a:pt x="263" y="44"/>
                </a:lnTo>
                <a:lnTo>
                  <a:pt x="274" y="40"/>
                </a:lnTo>
                <a:lnTo>
                  <a:pt x="272" y="45"/>
                </a:lnTo>
                <a:lnTo>
                  <a:pt x="269" y="47"/>
                </a:lnTo>
                <a:lnTo>
                  <a:pt x="276" y="55"/>
                </a:lnTo>
                <a:lnTo>
                  <a:pt x="265" y="54"/>
                </a:lnTo>
                <a:lnTo>
                  <a:pt x="276" y="58"/>
                </a:lnTo>
                <a:lnTo>
                  <a:pt x="279" y="87"/>
                </a:lnTo>
                <a:lnTo>
                  <a:pt x="267" y="86"/>
                </a:lnTo>
                <a:lnTo>
                  <a:pt x="267" y="95"/>
                </a:lnTo>
                <a:lnTo>
                  <a:pt x="273" y="94"/>
                </a:lnTo>
                <a:lnTo>
                  <a:pt x="274" y="94"/>
                </a:lnTo>
                <a:lnTo>
                  <a:pt x="276" y="94"/>
                </a:lnTo>
                <a:lnTo>
                  <a:pt x="276" y="95"/>
                </a:lnTo>
                <a:lnTo>
                  <a:pt x="267" y="101"/>
                </a:lnTo>
                <a:lnTo>
                  <a:pt x="272" y="108"/>
                </a:lnTo>
                <a:lnTo>
                  <a:pt x="259" y="123"/>
                </a:lnTo>
                <a:lnTo>
                  <a:pt x="258" y="123"/>
                </a:lnTo>
                <a:lnTo>
                  <a:pt x="258" y="137"/>
                </a:lnTo>
                <a:lnTo>
                  <a:pt x="252" y="137"/>
                </a:lnTo>
                <a:lnTo>
                  <a:pt x="249" y="137"/>
                </a:lnTo>
                <a:lnTo>
                  <a:pt x="248" y="138"/>
                </a:lnTo>
                <a:lnTo>
                  <a:pt x="247" y="138"/>
                </a:lnTo>
                <a:lnTo>
                  <a:pt x="236" y="149"/>
                </a:lnTo>
                <a:lnTo>
                  <a:pt x="238" y="180"/>
                </a:lnTo>
                <a:lnTo>
                  <a:pt x="231" y="199"/>
                </a:lnTo>
                <a:lnTo>
                  <a:pt x="229" y="206"/>
                </a:lnTo>
                <a:lnTo>
                  <a:pt x="231" y="219"/>
                </a:lnTo>
                <a:lnTo>
                  <a:pt x="229" y="220"/>
                </a:lnTo>
                <a:lnTo>
                  <a:pt x="252" y="219"/>
                </a:lnTo>
                <a:lnTo>
                  <a:pt x="265" y="219"/>
                </a:lnTo>
                <a:lnTo>
                  <a:pt x="272" y="21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0" name="Maine" descr="Maine," title="Maine"/>
          <p:cNvSpPr>
            <a:spLocks/>
          </p:cNvSpPr>
          <p:nvPr/>
        </p:nvSpPr>
        <p:spPr bwMode="auto">
          <a:xfrm>
            <a:off x="7348538" y="1701800"/>
            <a:ext cx="500062" cy="733425"/>
          </a:xfrm>
          <a:custGeom>
            <a:avLst/>
            <a:gdLst>
              <a:gd name="T0" fmla="*/ 2147483647 w 317"/>
              <a:gd name="T1" fmla="*/ 2147483647 h 499"/>
              <a:gd name="T2" fmla="*/ 2147483647 w 317"/>
              <a:gd name="T3" fmla="*/ 2147483647 h 499"/>
              <a:gd name="T4" fmla="*/ 0 w 317"/>
              <a:gd name="T5" fmla="*/ 2147483647 h 499"/>
              <a:gd name="T6" fmla="*/ 2147483647 w 317"/>
              <a:gd name="T7" fmla="*/ 2147483647 h 499"/>
              <a:gd name="T8" fmla="*/ 2147483647 w 317"/>
              <a:gd name="T9" fmla="*/ 2147483647 h 499"/>
              <a:gd name="T10" fmla="*/ 2147483647 w 317"/>
              <a:gd name="T11" fmla="*/ 2147483647 h 499"/>
              <a:gd name="T12" fmla="*/ 2147483647 w 317"/>
              <a:gd name="T13" fmla="*/ 2147483647 h 499"/>
              <a:gd name="T14" fmla="*/ 2147483647 w 317"/>
              <a:gd name="T15" fmla="*/ 2147483647 h 499"/>
              <a:gd name="T16" fmla="*/ 2147483647 w 317"/>
              <a:gd name="T17" fmla="*/ 2147483647 h 499"/>
              <a:gd name="T18" fmla="*/ 2147483647 w 317"/>
              <a:gd name="T19" fmla="*/ 2147483647 h 499"/>
              <a:gd name="T20" fmla="*/ 2147483647 w 317"/>
              <a:gd name="T21" fmla="*/ 2147483647 h 499"/>
              <a:gd name="T22" fmla="*/ 2147483647 w 317"/>
              <a:gd name="T23" fmla="*/ 2147483647 h 499"/>
              <a:gd name="T24" fmla="*/ 2147483647 w 317"/>
              <a:gd name="T25" fmla="*/ 2147483647 h 499"/>
              <a:gd name="T26" fmla="*/ 2147483647 w 317"/>
              <a:gd name="T27" fmla="*/ 0 h 499"/>
              <a:gd name="T28" fmla="*/ 2147483647 w 317"/>
              <a:gd name="T29" fmla="*/ 2147483647 h 499"/>
              <a:gd name="T30" fmla="*/ 2147483647 w 317"/>
              <a:gd name="T31" fmla="*/ 2147483647 h 499"/>
              <a:gd name="T32" fmla="*/ 2147483647 w 317"/>
              <a:gd name="T33" fmla="*/ 2147483647 h 499"/>
              <a:gd name="T34" fmla="*/ 2147483647 w 317"/>
              <a:gd name="T35" fmla="*/ 2147483647 h 499"/>
              <a:gd name="T36" fmla="*/ 2147483647 w 317"/>
              <a:gd name="T37" fmla="*/ 2147483647 h 499"/>
              <a:gd name="T38" fmla="*/ 2147483647 w 317"/>
              <a:gd name="T39" fmla="*/ 2147483647 h 499"/>
              <a:gd name="T40" fmla="*/ 2147483647 w 317"/>
              <a:gd name="T41" fmla="*/ 2147483647 h 499"/>
              <a:gd name="T42" fmla="*/ 2147483647 w 317"/>
              <a:gd name="T43" fmla="*/ 2147483647 h 499"/>
              <a:gd name="T44" fmla="*/ 2147483647 w 317"/>
              <a:gd name="T45" fmla="*/ 2147483647 h 499"/>
              <a:gd name="T46" fmla="*/ 2147483647 w 317"/>
              <a:gd name="T47" fmla="*/ 2147483647 h 499"/>
              <a:gd name="T48" fmla="*/ 2147483647 w 317"/>
              <a:gd name="T49" fmla="*/ 2147483647 h 499"/>
              <a:gd name="T50" fmla="*/ 2147483647 w 317"/>
              <a:gd name="T51" fmla="*/ 2147483647 h 499"/>
              <a:gd name="T52" fmla="*/ 2147483647 w 317"/>
              <a:gd name="T53" fmla="*/ 2147483647 h 499"/>
              <a:gd name="T54" fmla="*/ 2147483647 w 317"/>
              <a:gd name="T55" fmla="*/ 2147483647 h 499"/>
              <a:gd name="T56" fmla="*/ 2147483647 w 317"/>
              <a:gd name="T57" fmla="*/ 2147483647 h 499"/>
              <a:gd name="T58" fmla="*/ 2147483647 w 317"/>
              <a:gd name="T59" fmla="*/ 2147483647 h 499"/>
              <a:gd name="T60" fmla="*/ 2147483647 w 317"/>
              <a:gd name="T61" fmla="*/ 2147483647 h 499"/>
              <a:gd name="T62" fmla="*/ 2147483647 w 317"/>
              <a:gd name="T63" fmla="*/ 2147483647 h 499"/>
              <a:gd name="T64" fmla="*/ 2147483647 w 317"/>
              <a:gd name="T65" fmla="*/ 2147483647 h 499"/>
              <a:gd name="T66" fmla="*/ 2147483647 w 317"/>
              <a:gd name="T67" fmla="*/ 2147483647 h 499"/>
              <a:gd name="T68" fmla="*/ 2147483647 w 317"/>
              <a:gd name="T69" fmla="*/ 2147483647 h 499"/>
              <a:gd name="T70" fmla="*/ 2147483647 w 317"/>
              <a:gd name="T71" fmla="*/ 2147483647 h 499"/>
              <a:gd name="T72" fmla="*/ 2147483647 w 317"/>
              <a:gd name="T73" fmla="*/ 2147483647 h 499"/>
              <a:gd name="T74" fmla="*/ 2147483647 w 317"/>
              <a:gd name="T75" fmla="*/ 2147483647 h 499"/>
              <a:gd name="T76" fmla="*/ 2147483647 w 317"/>
              <a:gd name="T77" fmla="*/ 2147483647 h 499"/>
              <a:gd name="T78" fmla="*/ 2147483647 w 317"/>
              <a:gd name="T79" fmla="*/ 2147483647 h 499"/>
              <a:gd name="T80" fmla="*/ 2147483647 w 317"/>
              <a:gd name="T81" fmla="*/ 2147483647 h 499"/>
              <a:gd name="T82" fmla="*/ 2147483647 w 317"/>
              <a:gd name="T83" fmla="*/ 2147483647 h 499"/>
              <a:gd name="T84" fmla="*/ 2147483647 w 317"/>
              <a:gd name="T85" fmla="*/ 2147483647 h 499"/>
              <a:gd name="T86" fmla="*/ 2147483647 w 317"/>
              <a:gd name="T87" fmla="*/ 2147483647 h 499"/>
              <a:gd name="T88" fmla="*/ 2147483647 w 317"/>
              <a:gd name="T89" fmla="*/ 2147483647 h 499"/>
              <a:gd name="T90" fmla="*/ 2147483647 w 317"/>
              <a:gd name="T91" fmla="*/ 2147483647 h 499"/>
              <a:gd name="T92" fmla="*/ 2147483647 w 317"/>
              <a:gd name="T93" fmla="*/ 2147483647 h 499"/>
              <a:gd name="T94" fmla="*/ 2147483647 w 317"/>
              <a:gd name="T95" fmla="*/ 2147483647 h 499"/>
              <a:gd name="T96" fmla="*/ 2147483647 w 317"/>
              <a:gd name="T97" fmla="*/ 2147483647 h 4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99"/>
              <a:gd name="T149" fmla="*/ 317 w 317"/>
              <a:gd name="T150" fmla="*/ 499 h 4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99">
                <a:moveTo>
                  <a:pt x="48" y="427"/>
                </a:moveTo>
                <a:lnTo>
                  <a:pt x="41" y="406"/>
                </a:lnTo>
                <a:lnTo>
                  <a:pt x="33" y="379"/>
                </a:lnTo>
                <a:lnTo>
                  <a:pt x="31" y="375"/>
                </a:lnTo>
                <a:lnTo>
                  <a:pt x="16" y="326"/>
                </a:lnTo>
                <a:lnTo>
                  <a:pt x="0" y="280"/>
                </a:lnTo>
                <a:lnTo>
                  <a:pt x="0" y="275"/>
                </a:lnTo>
                <a:lnTo>
                  <a:pt x="2" y="265"/>
                </a:lnTo>
                <a:lnTo>
                  <a:pt x="16" y="272"/>
                </a:lnTo>
                <a:lnTo>
                  <a:pt x="16" y="268"/>
                </a:lnTo>
                <a:lnTo>
                  <a:pt x="18" y="251"/>
                </a:lnTo>
                <a:lnTo>
                  <a:pt x="29" y="251"/>
                </a:lnTo>
                <a:lnTo>
                  <a:pt x="22" y="229"/>
                </a:lnTo>
                <a:lnTo>
                  <a:pt x="26" y="222"/>
                </a:lnTo>
                <a:lnTo>
                  <a:pt x="36" y="210"/>
                </a:lnTo>
                <a:lnTo>
                  <a:pt x="41" y="187"/>
                </a:lnTo>
                <a:lnTo>
                  <a:pt x="34" y="182"/>
                </a:lnTo>
                <a:lnTo>
                  <a:pt x="34" y="168"/>
                </a:lnTo>
                <a:lnTo>
                  <a:pt x="31" y="155"/>
                </a:lnTo>
                <a:lnTo>
                  <a:pt x="40" y="133"/>
                </a:lnTo>
                <a:lnTo>
                  <a:pt x="38" y="116"/>
                </a:lnTo>
                <a:lnTo>
                  <a:pt x="36" y="104"/>
                </a:lnTo>
                <a:lnTo>
                  <a:pt x="69" y="9"/>
                </a:lnTo>
                <a:lnTo>
                  <a:pt x="85" y="23"/>
                </a:lnTo>
                <a:lnTo>
                  <a:pt x="92" y="27"/>
                </a:lnTo>
                <a:lnTo>
                  <a:pt x="119" y="18"/>
                </a:lnTo>
                <a:lnTo>
                  <a:pt x="134" y="1"/>
                </a:lnTo>
                <a:lnTo>
                  <a:pt x="141" y="0"/>
                </a:lnTo>
                <a:lnTo>
                  <a:pt x="167" y="9"/>
                </a:lnTo>
                <a:lnTo>
                  <a:pt x="174" y="16"/>
                </a:lnTo>
                <a:lnTo>
                  <a:pt x="181" y="18"/>
                </a:lnTo>
                <a:lnTo>
                  <a:pt x="225" y="161"/>
                </a:lnTo>
                <a:lnTo>
                  <a:pt x="250" y="165"/>
                </a:lnTo>
                <a:lnTo>
                  <a:pt x="253" y="161"/>
                </a:lnTo>
                <a:lnTo>
                  <a:pt x="264" y="198"/>
                </a:lnTo>
                <a:lnTo>
                  <a:pt x="277" y="208"/>
                </a:lnTo>
                <a:lnTo>
                  <a:pt x="279" y="207"/>
                </a:lnTo>
                <a:lnTo>
                  <a:pt x="279" y="201"/>
                </a:lnTo>
                <a:lnTo>
                  <a:pt x="293" y="204"/>
                </a:lnTo>
                <a:lnTo>
                  <a:pt x="309" y="221"/>
                </a:lnTo>
                <a:lnTo>
                  <a:pt x="316" y="232"/>
                </a:lnTo>
                <a:lnTo>
                  <a:pt x="302" y="258"/>
                </a:lnTo>
                <a:lnTo>
                  <a:pt x="299" y="258"/>
                </a:lnTo>
                <a:lnTo>
                  <a:pt x="300" y="261"/>
                </a:lnTo>
                <a:lnTo>
                  <a:pt x="296" y="260"/>
                </a:lnTo>
                <a:lnTo>
                  <a:pt x="291" y="261"/>
                </a:lnTo>
                <a:lnTo>
                  <a:pt x="292" y="264"/>
                </a:lnTo>
                <a:lnTo>
                  <a:pt x="284" y="271"/>
                </a:lnTo>
                <a:lnTo>
                  <a:pt x="285" y="278"/>
                </a:lnTo>
                <a:lnTo>
                  <a:pt x="279" y="286"/>
                </a:lnTo>
                <a:lnTo>
                  <a:pt x="278" y="280"/>
                </a:lnTo>
                <a:lnTo>
                  <a:pt x="263" y="285"/>
                </a:lnTo>
                <a:lnTo>
                  <a:pt x="261" y="294"/>
                </a:lnTo>
                <a:lnTo>
                  <a:pt x="256" y="297"/>
                </a:lnTo>
                <a:lnTo>
                  <a:pt x="252" y="300"/>
                </a:lnTo>
                <a:lnTo>
                  <a:pt x="252" y="307"/>
                </a:lnTo>
                <a:lnTo>
                  <a:pt x="238" y="321"/>
                </a:lnTo>
                <a:lnTo>
                  <a:pt x="227" y="322"/>
                </a:lnTo>
                <a:lnTo>
                  <a:pt x="214" y="308"/>
                </a:lnTo>
                <a:lnTo>
                  <a:pt x="217" y="318"/>
                </a:lnTo>
                <a:lnTo>
                  <a:pt x="209" y="343"/>
                </a:lnTo>
                <a:lnTo>
                  <a:pt x="194" y="326"/>
                </a:lnTo>
                <a:lnTo>
                  <a:pt x="191" y="306"/>
                </a:lnTo>
                <a:lnTo>
                  <a:pt x="189" y="306"/>
                </a:lnTo>
                <a:lnTo>
                  <a:pt x="187" y="315"/>
                </a:lnTo>
                <a:lnTo>
                  <a:pt x="181" y="322"/>
                </a:lnTo>
                <a:lnTo>
                  <a:pt x="181" y="336"/>
                </a:lnTo>
                <a:lnTo>
                  <a:pt x="181" y="351"/>
                </a:lnTo>
                <a:lnTo>
                  <a:pt x="187" y="364"/>
                </a:lnTo>
                <a:lnTo>
                  <a:pt x="170" y="382"/>
                </a:lnTo>
                <a:lnTo>
                  <a:pt x="164" y="382"/>
                </a:lnTo>
                <a:lnTo>
                  <a:pt x="158" y="386"/>
                </a:lnTo>
                <a:lnTo>
                  <a:pt x="156" y="390"/>
                </a:lnTo>
                <a:lnTo>
                  <a:pt x="149" y="396"/>
                </a:lnTo>
                <a:lnTo>
                  <a:pt x="144" y="396"/>
                </a:lnTo>
                <a:lnTo>
                  <a:pt x="141" y="406"/>
                </a:lnTo>
                <a:lnTo>
                  <a:pt x="137" y="413"/>
                </a:lnTo>
                <a:lnTo>
                  <a:pt x="131" y="407"/>
                </a:lnTo>
                <a:lnTo>
                  <a:pt x="128" y="407"/>
                </a:lnTo>
                <a:lnTo>
                  <a:pt x="124" y="414"/>
                </a:lnTo>
                <a:lnTo>
                  <a:pt x="115" y="420"/>
                </a:lnTo>
                <a:lnTo>
                  <a:pt x="110" y="428"/>
                </a:lnTo>
                <a:lnTo>
                  <a:pt x="113" y="434"/>
                </a:lnTo>
                <a:lnTo>
                  <a:pt x="112" y="438"/>
                </a:lnTo>
                <a:lnTo>
                  <a:pt x="109" y="436"/>
                </a:lnTo>
                <a:lnTo>
                  <a:pt x="102" y="440"/>
                </a:lnTo>
                <a:lnTo>
                  <a:pt x="101" y="445"/>
                </a:lnTo>
                <a:lnTo>
                  <a:pt x="102" y="447"/>
                </a:lnTo>
                <a:lnTo>
                  <a:pt x="106" y="447"/>
                </a:lnTo>
                <a:lnTo>
                  <a:pt x="92" y="475"/>
                </a:lnTo>
                <a:lnTo>
                  <a:pt x="95" y="484"/>
                </a:lnTo>
                <a:lnTo>
                  <a:pt x="90" y="498"/>
                </a:lnTo>
                <a:lnTo>
                  <a:pt x="85" y="496"/>
                </a:lnTo>
                <a:lnTo>
                  <a:pt x="79" y="493"/>
                </a:lnTo>
                <a:lnTo>
                  <a:pt x="74" y="481"/>
                </a:lnTo>
                <a:lnTo>
                  <a:pt x="62" y="472"/>
                </a:lnTo>
                <a:lnTo>
                  <a:pt x="56" y="453"/>
                </a:lnTo>
                <a:lnTo>
                  <a:pt x="48" y="431"/>
                </a:lnTo>
                <a:lnTo>
                  <a:pt x="48" y="42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8" name="Minnesota" descr="Minnesota," title="Minnesota"/>
          <p:cNvSpPr>
            <a:spLocks/>
          </p:cNvSpPr>
          <p:nvPr/>
        </p:nvSpPr>
        <p:spPr bwMode="auto">
          <a:xfrm>
            <a:off x="4221163" y="1854200"/>
            <a:ext cx="896937" cy="935038"/>
          </a:xfrm>
          <a:custGeom>
            <a:avLst/>
            <a:gdLst>
              <a:gd name="T0" fmla="*/ 2147483647 w 568"/>
              <a:gd name="T1" fmla="*/ 2147483647 h 635"/>
              <a:gd name="T2" fmla="*/ 2147483647 w 568"/>
              <a:gd name="T3" fmla="*/ 2147483647 h 635"/>
              <a:gd name="T4" fmla="*/ 2147483647 w 568"/>
              <a:gd name="T5" fmla="*/ 2147483647 h 635"/>
              <a:gd name="T6" fmla="*/ 2147483647 w 568"/>
              <a:gd name="T7" fmla="*/ 2147483647 h 635"/>
              <a:gd name="T8" fmla="*/ 2147483647 w 568"/>
              <a:gd name="T9" fmla="*/ 2147483647 h 635"/>
              <a:gd name="T10" fmla="*/ 2147483647 w 568"/>
              <a:gd name="T11" fmla="*/ 2147483647 h 635"/>
              <a:gd name="T12" fmla="*/ 2147483647 w 568"/>
              <a:gd name="T13" fmla="*/ 2147483647 h 635"/>
              <a:gd name="T14" fmla="*/ 2147483647 w 568"/>
              <a:gd name="T15" fmla="*/ 2147483647 h 635"/>
              <a:gd name="T16" fmla="*/ 2147483647 w 568"/>
              <a:gd name="T17" fmla="*/ 2147483647 h 635"/>
              <a:gd name="T18" fmla="*/ 2147483647 w 568"/>
              <a:gd name="T19" fmla="*/ 2147483647 h 635"/>
              <a:gd name="T20" fmla="*/ 2147483647 w 568"/>
              <a:gd name="T21" fmla="*/ 2147483647 h 635"/>
              <a:gd name="T22" fmla="*/ 2147483647 w 568"/>
              <a:gd name="T23" fmla="*/ 2147483647 h 635"/>
              <a:gd name="T24" fmla="*/ 2147483647 w 568"/>
              <a:gd name="T25" fmla="*/ 2147483647 h 635"/>
              <a:gd name="T26" fmla="*/ 2147483647 w 568"/>
              <a:gd name="T27" fmla="*/ 2147483647 h 635"/>
              <a:gd name="T28" fmla="*/ 2147483647 w 568"/>
              <a:gd name="T29" fmla="*/ 2147483647 h 635"/>
              <a:gd name="T30" fmla="*/ 2147483647 w 568"/>
              <a:gd name="T31" fmla="*/ 2147483647 h 635"/>
              <a:gd name="T32" fmla="*/ 2147483647 w 568"/>
              <a:gd name="T33" fmla="*/ 2147483647 h 635"/>
              <a:gd name="T34" fmla="*/ 2147483647 w 568"/>
              <a:gd name="T35" fmla="*/ 2147483647 h 635"/>
              <a:gd name="T36" fmla="*/ 2147483647 w 568"/>
              <a:gd name="T37" fmla="*/ 2147483647 h 635"/>
              <a:gd name="T38" fmla="*/ 2147483647 w 568"/>
              <a:gd name="T39" fmla="*/ 2147483647 h 635"/>
              <a:gd name="T40" fmla="*/ 2147483647 w 568"/>
              <a:gd name="T41" fmla="*/ 2147483647 h 635"/>
              <a:gd name="T42" fmla="*/ 2147483647 w 568"/>
              <a:gd name="T43" fmla="*/ 2147483647 h 635"/>
              <a:gd name="T44" fmla="*/ 2147483647 w 568"/>
              <a:gd name="T45" fmla="*/ 2147483647 h 635"/>
              <a:gd name="T46" fmla="*/ 2147483647 w 568"/>
              <a:gd name="T47" fmla="*/ 2147483647 h 635"/>
              <a:gd name="T48" fmla="*/ 2147483647 w 568"/>
              <a:gd name="T49" fmla="*/ 2147483647 h 635"/>
              <a:gd name="T50" fmla="*/ 2147483647 w 568"/>
              <a:gd name="T51" fmla="*/ 2147483647 h 635"/>
              <a:gd name="T52" fmla="*/ 2147483647 w 568"/>
              <a:gd name="T53" fmla="*/ 2147483647 h 635"/>
              <a:gd name="T54" fmla="*/ 2147483647 w 568"/>
              <a:gd name="T55" fmla="*/ 2147483647 h 635"/>
              <a:gd name="T56" fmla="*/ 2147483647 w 568"/>
              <a:gd name="T57" fmla="*/ 2147483647 h 635"/>
              <a:gd name="T58" fmla="*/ 2147483647 w 568"/>
              <a:gd name="T59" fmla="*/ 2147483647 h 635"/>
              <a:gd name="T60" fmla="*/ 2147483647 w 568"/>
              <a:gd name="T61" fmla="*/ 2147483647 h 635"/>
              <a:gd name="T62" fmla="*/ 2147483647 w 568"/>
              <a:gd name="T63" fmla="*/ 2147483647 h 635"/>
              <a:gd name="T64" fmla="*/ 2147483647 w 568"/>
              <a:gd name="T65" fmla="*/ 2147483647 h 635"/>
              <a:gd name="T66" fmla="*/ 2147483647 w 568"/>
              <a:gd name="T67" fmla="*/ 2147483647 h 635"/>
              <a:gd name="T68" fmla="*/ 2147483647 w 568"/>
              <a:gd name="T69" fmla="*/ 2147483647 h 635"/>
              <a:gd name="T70" fmla="*/ 2147483647 w 568"/>
              <a:gd name="T71" fmla="*/ 2147483647 h 635"/>
              <a:gd name="T72" fmla="*/ 2147483647 w 568"/>
              <a:gd name="T73" fmla="*/ 2147483647 h 635"/>
              <a:gd name="T74" fmla="*/ 2147483647 w 568"/>
              <a:gd name="T75" fmla="*/ 2147483647 h 635"/>
              <a:gd name="T76" fmla="*/ 2147483647 w 568"/>
              <a:gd name="T77" fmla="*/ 2147483647 h 635"/>
              <a:gd name="T78" fmla="*/ 2147483647 w 568"/>
              <a:gd name="T79" fmla="*/ 2147483647 h 635"/>
              <a:gd name="T80" fmla="*/ 2147483647 w 568"/>
              <a:gd name="T81" fmla="*/ 2147483647 h 635"/>
              <a:gd name="T82" fmla="*/ 2147483647 w 568"/>
              <a:gd name="T83" fmla="*/ 2147483647 h 635"/>
              <a:gd name="T84" fmla="*/ 2147483647 w 568"/>
              <a:gd name="T85" fmla="*/ 2147483647 h 635"/>
              <a:gd name="T86" fmla="*/ 2147483647 w 568"/>
              <a:gd name="T87" fmla="*/ 2147483647 h 635"/>
              <a:gd name="T88" fmla="*/ 2147483647 w 568"/>
              <a:gd name="T89" fmla="*/ 2147483647 h 635"/>
              <a:gd name="T90" fmla="*/ 2147483647 w 568"/>
              <a:gd name="T91" fmla="*/ 2147483647 h 635"/>
              <a:gd name="T92" fmla="*/ 2147483647 w 568"/>
              <a:gd name="T93" fmla="*/ 2147483647 h 635"/>
              <a:gd name="T94" fmla="*/ 2147483647 w 568"/>
              <a:gd name="T95" fmla="*/ 2147483647 h 6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8"/>
              <a:gd name="T145" fmla="*/ 0 h 635"/>
              <a:gd name="T146" fmla="*/ 568 w 568"/>
              <a:gd name="T147" fmla="*/ 635 h 6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8" h="635">
                <a:moveTo>
                  <a:pt x="63" y="492"/>
                </a:moveTo>
                <a:lnTo>
                  <a:pt x="63" y="474"/>
                </a:lnTo>
                <a:lnTo>
                  <a:pt x="62" y="442"/>
                </a:lnTo>
                <a:lnTo>
                  <a:pt x="60" y="435"/>
                </a:lnTo>
                <a:lnTo>
                  <a:pt x="58" y="431"/>
                </a:lnTo>
                <a:lnTo>
                  <a:pt x="48" y="427"/>
                </a:lnTo>
                <a:lnTo>
                  <a:pt x="31" y="407"/>
                </a:lnTo>
                <a:lnTo>
                  <a:pt x="31" y="405"/>
                </a:lnTo>
                <a:lnTo>
                  <a:pt x="47" y="391"/>
                </a:lnTo>
                <a:lnTo>
                  <a:pt x="52" y="370"/>
                </a:lnTo>
                <a:lnTo>
                  <a:pt x="51" y="363"/>
                </a:lnTo>
                <a:lnTo>
                  <a:pt x="51" y="360"/>
                </a:lnTo>
                <a:lnTo>
                  <a:pt x="51" y="362"/>
                </a:lnTo>
                <a:lnTo>
                  <a:pt x="47" y="326"/>
                </a:lnTo>
                <a:lnTo>
                  <a:pt x="38" y="310"/>
                </a:lnTo>
                <a:lnTo>
                  <a:pt x="36" y="296"/>
                </a:lnTo>
                <a:lnTo>
                  <a:pt x="34" y="296"/>
                </a:lnTo>
                <a:lnTo>
                  <a:pt x="34" y="270"/>
                </a:lnTo>
                <a:lnTo>
                  <a:pt x="31" y="256"/>
                </a:lnTo>
                <a:lnTo>
                  <a:pt x="30" y="240"/>
                </a:lnTo>
                <a:lnTo>
                  <a:pt x="30" y="237"/>
                </a:lnTo>
                <a:lnTo>
                  <a:pt x="30" y="231"/>
                </a:lnTo>
                <a:lnTo>
                  <a:pt x="30" y="221"/>
                </a:lnTo>
                <a:lnTo>
                  <a:pt x="30" y="220"/>
                </a:lnTo>
                <a:lnTo>
                  <a:pt x="29" y="217"/>
                </a:lnTo>
                <a:lnTo>
                  <a:pt x="30" y="216"/>
                </a:lnTo>
                <a:lnTo>
                  <a:pt x="29" y="203"/>
                </a:lnTo>
                <a:lnTo>
                  <a:pt x="29" y="202"/>
                </a:lnTo>
                <a:lnTo>
                  <a:pt x="27" y="190"/>
                </a:lnTo>
                <a:lnTo>
                  <a:pt x="26" y="184"/>
                </a:lnTo>
                <a:lnTo>
                  <a:pt x="15" y="163"/>
                </a:lnTo>
                <a:lnTo>
                  <a:pt x="8" y="133"/>
                </a:lnTo>
                <a:lnTo>
                  <a:pt x="5" y="131"/>
                </a:lnTo>
                <a:lnTo>
                  <a:pt x="6" y="129"/>
                </a:lnTo>
                <a:lnTo>
                  <a:pt x="8" y="127"/>
                </a:lnTo>
                <a:lnTo>
                  <a:pt x="6" y="105"/>
                </a:lnTo>
                <a:lnTo>
                  <a:pt x="5" y="92"/>
                </a:lnTo>
                <a:lnTo>
                  <a:pt x="2" y="58"/>
                </a:lnTo>
                <a:lnTo>
                  <a:pt x="4" y="56"/>
                </a:lnTo>
                <a:lnTo>
                  <a:pt x="0" y="43"/>
                </a:lnTo>
                <a:lnTo>
                  <a:pt x="59" y="43"/>
                </a:lnTo>
                <a:lnTo>
                  <a:pt x="138" y="41"/>
                </a:lnTo>
                <a:lnTo>
                  <a:pt x="149" y="40"/>
                </a:lnTo>
                <a:lnTo>
                  <a:pt x="149" y="0"/>
                </a:lnTo>
                <a:lnTo>
                  <a:pt x="163" y="1"/>
                </a:lnTo>
                <a:lnTo>
                  <a:pt x="173" y="5"/>
                </a:lnTo>
                <a:lnTo>
                  <a:pt x="184" y="62"/>
                </a:lnTo>
                <a:lnTo>
                  <a:pt x="192" y="69"/>
                </a:lnTo>
                <a:lnTo>
                  <a:pt x="203" y="70"/>
                </a:lnTo>
                <a:lnTo>
                  <a:pt x="216" y="70"/>
                </a:lnTo>
                <a:lnTo>
                  <a:pt x="217" y="74"/>
                </a:lnTo>
                <a:lnTo>
                  <a:pt x="246" y="76"/>
                </a:lnTo>
                <a:lnTo>
                  <a:pt x="250" y="88"/>
                </a:lnTo>
                <a:lnTo>
                  <a:pt x="268" y="87"/>
                </a:lnTo>
                <a:lnTo>
                  <a:pt x="275" y="83"/>
                </a:lnTo>
                <a:lnTo>
                  <a:pt x="274" y="80"/>
                </a:lnTo>
                <a:lnTo>
                  <a:pt x="292" y="73"/>
                </a:lnTo>
                <a:lnTo>
                  <a:pt x="302" y="74"/>
                </a:lnTo>
                <a:lnTo>
                  <a:pt x="311" y="73"/>
                </a:lnTo>
                <a:lnTo>
                  <a:pt x="328" y="83"/>
                </a:lnTo>
                <a:lnTo>
                  <a:pt x="335" y="81"/>
                </a:lnTo>
                <a:lnTo>
                  <a:pt x="336" y="92"/>
                </a:lnTo>
                <a:lnTo>
                  <a:pt x="346" y="92"/>
                </a:lnTo>
                <a:lnTo>
                  <a:pt x="356" y="115"/>
                </a:lnTo>
                <a:lnTo>
                  <a:pt x="363" y="110"/>
                </a:lnTo>
                <a:lnTo>
                  <a:pt x="361" y="102"/>
                </a:lnTo>
                <a:lnTo>
                  <a:pt x="377" y="99"/>
                </a:lnTo>
                <a:lnTo>
                  <a:pt x="382" y="102"/>
                </a:lnTo>
                <a:lnTo>
                  <a:pt x="385" y="110"/>
                </a:lnTo>
                <a:lnTo>
                  <a:pt x="399" y="115"/>
                </a:lnTo>
                <a:lnTo>
                  <a:pt x="421" y="127"/>
                </a:lnTo>
                <a:lnTo>
                  <a:pt x="438" y="126"/>
                </a:lnTo>
                <a:lnTo>
                  <a:pt x="454" y="112"/>
                </a:lnTo>
                <a:lnTo>
                  <a:pt x="468" y="105"/>
                </a:lnTo>
                <a:lnTo>
                  <a:pt x="475" y="120"/>
                </a:lnTo>
                <a:lnTo>
                  <a:pt x="485" y="119"/>
                </a:lnTo>
                <a:lnTo>
                  <a:pt x="506" y="119"/>
                </a:lnTo>
                <a:lnTo>
                  <a:pt x="519" y="116"/>
                </a:lnTo>
                <a:lnTo>
                  <a:pt x="540" y="127"/>
                </a:lnTo>
                <a:lnTo>
                  <a:pt x="550" y="123"/>
                </a:lnTo>
                <a:lnTo>
                  <a:pt x="567" y="123"/>
                </a:lnTo>
                <a:lnTo>
                  <a:pt x="532" y="145"/>
                </a:lnTo>
                <a:lnTo>
                  <a:pt x="497" y="160"/>
                </a:lnTo>
                <a:lnTo>
                  <a:pt x="479" y="172"/>
                </a:lnTo>
                <a:lnTo>
                  <a:pt x="461" y="190"/>
                </a:lnTo>
                <a:lnTo>
                  <a:pt x="445" y="209"/>
                </a:lnTo>
                <a:lnTo>
                  <a:pt x="436" y="220"/>
                </a:lnTo>
                <a:lnTo>
                  <a:pt x="407" y="249"/>
                </a:lnTo>
                <a:lnTo>
                  <a:pt x="392" y="260"/>
                </a:lnTo>
                <a:lnTo>
                  <a:pt x="388" y="270"/>
                </a:lnTo>
                <a:lnTo>
                  <a:pt x="392" y="274"/>
                </a:lnTo>
                <a:lnTo>
                  <a:pt x="386" y="270"/>
                </a:lnTo>
                <a:lnTo>
                  <a:pt x="375" y="281"/>
                </a:lnTo>
                <a:lnTo>
                  <a:pt x="371" y="281"/>
                </a:lnTo>
                <a:lnTo>
                  <a:pt x="371" y="285"/>
                </a:lnTo>
                <a:lnTo>
                  <a:pt x="372" y="298"/>
                </a:lnTo>
                <a:lnTo>
                  <a:pt x="372" y="307"/>
                </a:lnTo>
                <a:lnTo>
                  <a:pt x="374" y="335"/>
                </a:lnTo>
                <a:lnTo>
                  <a:pt x="375" y="344"/>
                </a:lnTo>
                <a:lnTo>
                  <a:pt x="342" y="371"/>
                </a:lnTo>
                <a:lnTo>
                  <a:pt x="335" y="384"/>
                </a:lnTo>
                <a:lnTo>
                  <a:pt x="332" y="393"/>
                </a:lnTo>
                <a:lnTo>
                  <a:pt x="343" y="402"/>
                </a:lnTo>
                <a:lnTo>
                  <a:pt x="346" y="407"/>
                </a:lnTo>
                <a:lnTo>
                  <a:pt x="345" y="430"/>
                </a:lnTo>
                <a:lnTo>
                  <a:pt x="345" y="435"/>
                </a:lnTo>
                <a:lnTo>
                  <a:pt x="345" y="438"/>
                </a:lnTo>
                <a:lnTo>
                  <a:pt x="345" y="439"/>
                </a:lnTo>
                <a:lnTo>
                  <a:pt x="346" y="448"/>
                </a:lnTo>
                <a:lnTo>
                  <a:pt x="345" y="461"/>
                </a:lnTo>
                <a:lnTo>
                  <a:pt x="346" y="475"/>
                </a:lnTo>
                <a:lnTo>
                  <a:pt x="345" y="489"/>
                </a:lnTo>
                <a:lnTo>
                  <a:pt x="349" y="492"/>
                </a:lnTo>
                <a:lnTo>
                  <a:pt x="352" y="495"/>
                </a:lnTo>
                <a:lnTo>
                  <a:pt x="368" y="507"/>
                </a:lnTo>
                <a:lnTo>
                  <a:pt x="382" y="509"/>
                </a:lnTo>
                <a:lnTo>
                  <a:pt x="382" y="510"/>
                </a:lnTo>
                <a:lnTo>
                  <a:pt x="384" y="514"/>
                </a:lnTo>
                <a:lnTo>
                  <a:pt x="389" y="518"/>
                </a:lnTo>
                <a:lnTo>
                  <a:pt x="390" y="520"/>
                </a:lnTo>
                <a:lnTo>
                  <a:pt x="397" y="521"/>
                </a:lnTo>
                <a:lnTo>
                  <a:pt x="402" y="523"/>
                </a:lnTo>
                <a:lnTo>
                  <a:pt x="408" y="525"/>
                </a:lnTo>
                <a:lnTo>
                  <a:pt x="418" y="539"/>
                </a:lnTo>
                <a:lnTo>
                  <a:pt x="421" y="545"/>
                </a:lnTo>
                <a:lnTo>
                  <a:pt x="432" y="552"/>
                </a:lnTo>
                <a:lnTo>
                  <a:pt x="439" y="559"/>
                </a:lnTo>
                <a:lnTo>
                  <a:pt x="445" y="561"/>
                </a:lnTo>
                <a:lnTo>
                  <a:pt x="449" y="561"/>
                </a:lnTo>
                <a:lnTo>
                  <a:pt x="454" y="564"/>
                </a:lnTo>
                <a:lnTo>
                  <a:pt x="454" y="566"/>
                </a:lnTo>
                <a:lnTo>
                  <a:pt x="458" y="570"/>
                </a:lnTo>
                <a:lnTo>
                  <a:pt x="465" y="578"/>
                </a:lnTo>
                <a:lnTo>
                  <a:pt x="467" y="579"/>
                </a:lnTo>
                <a:lnTo>
                  <a:pt x="471" y="586"/>
                </a:lnTo>
                <a:lnTo>
                  <a:pt x="471" y="589"/>
                </a:lnTo>
                <a:lnTo>
                  <a:pt x="469" y="592"/>
                </a:lnTo>
                <a:lnTo>
                  <a:pt x="469" y="604"/>
                </a:lnTo>
                <a:lnTo>
                  <a:pt x="472" y="607"/>
                </a:lnTo>
                <a:lnTo>
                  <a:pt x="475" y="615"/>
                </a:lnTo>
                <a:lnTo>
                  <a:pt x="472" y="617"/>
                </a:lnTo>
                <a:lnTo>
                  <a:pt x="465" y="617"/>
                </a:lnTo>
                <a:lnTo>
                  <a:pt x="445" y="618"/>
                </a:lnTo>
                <a:lnTo>
                  <a:pt x="443" y="618"/>
                </a:lnTo>
                <a:lnTo>
                  <a:pt x="435" y="618"/>
                </a:lnTo>
                <a:lnTo>
                  <a:pt x="407" y="621"/>
                </a:lnTo>
                <a:lnTo>
                  <a:pt x="378" y="622"/>
                </a:lnTo>
                <a:lnTo>
                  <a:pt x="371" y="622"/>
                </a:lnTo>
                <a:lnTo>
                  <a:pt x="335" y="625"/>
                </a:lnTo>
                <a:lnTo>
                  <a:pt x="334" y="625"/>
                </a:lnTo>
                <a:lnTo>
                  <a:pt x="331" y="625"/>
                </a:lnTo>
                <a:lnTo>
                  <a:pt x="306" y="625"/>
                </a:lnTo>
                <a:lnTo>
                  <a:pt x="303" y="627"/>
                </a:lnTo>
                <a:lnTo>
                  <a:pt x="296" y="627"/>
                </a:lnTo>
                <a:lnTo>
                  <a:pt x="285" y="627"/>
                </a:lnTo>
                <a:lnTo>
                  <a:pt x="268" y="628"/>
                </a:lnTo>
                <a:lnTo>
                  <a:pt x="267" y="628"/>
                </a:lnTo>
                <a:lnTo>
                  <a:pt x="259" y="628"/>
                </a:lnTo>
                <a:lnTo>
                  <a:pt x="256" y="628"/>
                </a:lnTo>
                <a:lnTo>
                  <a:pt x="237" y="629"/>
                </a:lnTo>
                <a:lnTo>
                  <a:pt x="227" y="629"/>
                </a:lnTo>
                <a:lnTo>
                  <a:pt x="223" y="629"/>
                </a:lnTo>
                <a:lnTo>
                  <a:pt x="206" y="629"/>
                </a:lnTo>
                <a:lnTo>
                  <a:pt x="198" y="629"/>
                </a:lnTo>
                <a:lnTo>
                  <a:pt x="189" y="629"/>
                </a:lnTo>
                <a:lnTo>
                  <a:pt x="188" y="629"/>
                </a:lnTo>
                <a:lnTo>
                  <a:pt x="185" y="629"/>
                </a:lnTo>
                <a:lnTo>
                  <a:pt x="169" y="631"/>
                </a:lnTo>
                <a:lnTo>
                  <a:pt x="159" y="631"/>
                </a:lnTo>
                <a:lnTo>
                  <a:pt x="149" y="632"/>
                </a:lnTo>
                <a:lnTo>
                  <a:pt x="144" y="632"/>
                </a:lnTo>
                <a:lnTo>
                  <a:pt x="123" y="632"/>
                </a:lnTo>
                <a:lnTo>
                  <a:pt x="120" y="632"/>
                </a:lnTo>
                <a:lnTo>
                  <a:pt x="110" y="632"/>
                </a:lnTo>
                <a:lnTo>
                  <a:pt x="106" y="632"/>
                </a:lnTo>
                <a:lnTo>
                  <a:pt x="101" y="632"/>
                </a:lnTo>
                <a:lnTo>
                  <a:pt x="97" y="632"/>
                </a:lnTo>
                <a:lnTo>
                  <a:pt x="80" y="632"/>
                </a:lnTo>
                <a:lnTo>
                  <a:pt x="70" y="634"/>
                </a:lnTo>
                <a:lnTo>
                  <a:pt x="65" y="634"/>
                </a:lnTo>
                <a:lnTo>
                  <a:pt x="65" y="620"/>
                </a:lnTo>
                <a:lnTo>
                  <a:pt x="65" y="606"/>
                </a:lnTo>
                <a:lnTo>
                  <a:pt x="65" y="595"/>
                </a:lnTo>
                <a:lnTo>
                  <a:pt x="63" y="579"/>
                </a:lnTo>
                <a:lnTo>
                  <a:pt x="63" y="566"/>
                </a:lnTo>
                <a:lnTo>
                  <a:pt x="63" y="557"/>
                </a:lnTo>
                <a:lnTo>
                  <a:pt x="63" y="521"/>
                </a:lnTo>
                <a:lnTo>
                  <a:pt x="63" y="511"/>
                </a:lnTo>
                <a:lnTo>
                  <a:pt x="63" y="492"/>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00" name="Mississippi" descr="Mississippi," title="Mississippi"/>
          <p:cNvSpPr>
            <a:spLocks/>
          </p:cNvSpPr>
          <p:nvPr/>
        </p:nvSpPr>
        <p:spPr bwMode="auto">
          <a:xfrm>
            <a:off x="5054600" y="4092575"/>
            <a:ext cx="479425" cy="785813"/>
          </a:xfrm>
          <a:custGeom>
            <a:avLst/>
            <a:gdLst>
              <a:gd name="T0" fmla="*/ 2147483647 w 304"/>
              <a:gd name="T1" fmla="*/ 2147483647 h 534"/>
              <a:gd name="T2" fmla="*/ 2147483647 w 304"/>
              <a:gd name="T3" fmla="*/ 2147483647 h 534"/>
              <a:gd name="T4" fmla="*/ 2147483647 w 304"/>
              <a:gd name="T5" fmla="*/ 2147483647 h 534"/>
              <a:gd name="T6" fmla="*/ 2147483647 w 304"/>
              <a:gd name="T7" fmla="*/ 2147483647 h 534"/>
              <a:gd name="T8" fmla="*/ 2147483647 w 304"/>
              <a:gd name="T9" fmla="*/ 2147483647 h 534"/>
              <a:gd name="T10" fmla="*/ 2147483647 w 304"/>
              <a:gd name="T11" fmla="*/ 2147483647 h 534"/>
              <a:gd name="T12" fmla="*/ 2147483647 w 304"/>
              <a:gd name="T13" fmla="*/ 2147483647 h 534"/>
              <a:gd name="T14" fmla="*/ 2147483647 w 304"/>
              <a:gd name="T15" fmla="*/ 2147483647 h 534"/>
              <a:gd name="T16" fmla="*/ 2147483647 w 304"/>
              <a:gd name="T17" fmla="*/ 2147483647 h 534"/>
              <a:gd name="T18" fmla="*/ 2147483647 w 304"/>
              <a:gd name="T19" fmla="*/ 2147483647 h 534"/>
              <a:gd name="T20" fmla="*/ 2147483647 w 304"/>
              <a:gd name="T21" fmla="*/ 2147483647 h 534"/>
              <a:gd name="T22" fmla="*/ 2147483647 w 304"/>
              <a:gd name="T23" fmla="*/ 2147483647 h 534"/>
              <a:gd name="T24" fmla="*/ 2147483647 w 304"/>
              <a:gd name="T25" fmla="*/ 2147483647 h 534"/>
              <a:gd name="T26" fmla="*/ 2147483647 w 304"/>
              <a:gd name="T27" fmla="*/ 2147483647 h 534"/>
              <a:gd name="T28" fmla="*/ 2147483647 w 304"/>
              <a:gd name="T29" fmla="*/ 2147483647 h 534"/>
              <a:gd name="T30" fmla="*/ 2147483647 w 304"/>
              <a:gd name="T31" fmla="*/ 2147483647 h 534"/>
              <a:gd name="T32" fmla="*/ 2147483647 w 304"/>
              <a:gd name="T33" fmla="*/ 2147483647 h 534"/>
              <a:gd name="T34" fmla="*/ 2147483647 w 304"/>
              <a:gd name="T35" fmla="*/ 2147483647 h 534"/>
              <a:gd name="T36" fmla="*/ 2147483647 w 304"/>
              <a:gd name="T37" fmla="*/ 2147483647 h 534"/>
              <a:gd name="T38" fmla="*/ 2147483647 w 304"/>
              <a:gd name="T39" fmla="*/ 2147483647 h 534"/>
              <a:gd name="T40" fmla="*/ 2147483647 w 304"/>
              <a:gd name="T41" fmla="*/ 2147483647 h 534"/>
              <a:gd name="T42" fmla="*/ 2147483647 w 304"/>
              <a:gd name="T43" fmla="*/ 2147483647 h 534"/>
              <a:gd name="T44" fmla="*/ 2147483647 w 304"/>
              <a:gd name="T45" fmla="*/ 2147483647 h 534"/>
              <a:gd name="T46" fmla="*/ 2147483647 w 304"/>
              <a:gd name="T47" fmla="*/ 2147483647 h 534"/>
              <a:gd name="T48" fmla="*/ 2147483647 w 304"/>
              <a:gd name="T49" fmla="*/ 2147483647 h 534"/>
              <a:gd name="T50" fmla="*/ 2147483647 w 304"/>
              <a:gd name="T51" fmla="*/ 2147483647 h 534"/>
              <a:gd name="T52" fmla="*/ 2147483647 w 304"/>
              <a:gd name="T53" fmla="*/ 0 h 534"/>
              <a:gd name="T54" fmla="*/ 2147483647 w 304"/>
              <a:gd name="T55" fmla="*/ 2147483647 h 534"/>
              <a:gd name="T56" fmla="*/ 2147483647 w 304"/>
              <a:gd name="T57" fmla="*/ 2147483647 h 534"/>
              <a:gd name="T58" fmla="*/ 2147483647 w 304"/>
              <a:gd name="T59" fmla="*/ 2147483647 h 534"/>
              <a:gd name="T60" fmla="*/ 2147483647 w 304"/>
              <a:gd name="T61" fmla="*/ 2147483647 h 534"/>
              <a:gd name="T62" fmla="*/ 2147483647 w 304"/>
              <a:gd name="T63" fmla="*/ 2147483647 h 534"/>
              <a:gd name="T64" fmla="*/ 2147483647 w 304"/>
              <a:gd name="T65" fmla="*/ 2147483647 h 534"/>
              <a:gd name="T66" fmla="*/ 2147483647 w 304"/>
              <a:gd name="T67" fmla="*/ 2147483647 h 534"/>
              <a:gd name="T68" fmla="*/ 2147483647 w 304"/>
              <a:gd name="T69" fmla="*/ 2147483647 h 534"/>
              <a:gd name="T70" fmla="*/ 2147483647 w 304"/>
              <a:gd name="T71" fmla="*/ 2147483647 h 534"/>
              <a:gd name="T72" fmla="*/ 2147483647 w 304"/>
              <a:gd name="T73" fmla="*/ 2147483647 h 534"/>
              <a:gd name="T74" fmla="*/ 2147483647 w 304"/>
              <a:gd name="T75" fmla="*/ 2147483647 h 534"/>
              <a:gd name="T76" fmla="*/ 2147483647 w 304"/>
              <a:gd name="T77" fmla="*/ 2147483647 h 534"/>
              <a:gd name="T78" fmla="*/ 2147483647 w 304"/>
              <a:gd name="T79" fmla="*/ 2147483647 h 534"/>
              <a:gd name="T80" fmla="*/ 2147483647 w 304"/>
              <a:gd name="T81" fmla="*/ 2147483647 h 534"/>
              <a:gd name="T82" fmla="*/ 2147483647 w 304"/>
              <a:gd name="T83" fmla="*/ 2147483647 h 534"/>
              <a:gd name="T84" fmla="*/ 2147483647 w 304"/>
              <a:gd name="T85" fmla="*/ 2147483647 h 534"/>
              <a:gd name="T86" fmla="*/ 2147483647 w 304"/>
              <a:gd name="T87" fmla="*/ 2147483647 h 534"/>
              <a:gd name="T88" fmla="*/ 2147483647 w 304"/>
              <a:gd name="T89" fmla="*/ 2147483647 h 534"/>
              <a:gd name="T90" fmla="*/ 2147483647 w 304"/>
              <a:gd name="T91" fmla="*/ 2147483647 h 534"/>
              <a:gd name="T92" fmla="*/ 2147483647 w 304"/>
              <a:gd name="T93" fmla="*/ 2147483647 h 534"/>
              <a:gd name="T94" fmla="*/ 2147483647 w 304"/>
              <a:gd name="T95" fmla="*/ 2147483647 h 534"/>
              <a:gd name="T96" fmla="*/ 2147483647 w 304"/>
              <a:gd name="T97" fmla="*/ 2147483647 h 534"/>
              <a:gd name="T98" fmla="*/ 2147483647 w 304"/>
              <a:gd name="T99" fmla="*/ 2147483647 h 534"/>
              <a:gd name="T100" fmla="*/ 2147483647 w 304"/>
              <a:gd name="T101" fmla="*/ 2147483647 h 534"/>
              <a:gd name="T102" fmla="*/ 2147483647 w 304"/>
              <a:gd name="T103" fmla="*/ 2147483647 h 534"/>
              <a:gd name="T104" fmla="*/ 2147483647 w 304"/>
              <a:gd name="T105" fmla="*/ 2147483647 h 534"/>
              <a:gd name="T106" fmla="*/ 2147483647 w 304"/>
              <a:gd name="T107" fmla="*/ 2147483647 h 534"/>
              <a:gd name="T108" fmla="*/ 2147483647 w 304"/>
              <a:gd name="T109" fmla="*/ 2147483647 h 534"/>
              <a:gd name="T110" fmla="*/ 2147483647 w 304"/>
              <a:gd name="T111" fmla="*/ 2147483647 h 534"/>
              <a:gd name="T112" fmla="*/ 2147483647 w 304"/>
              <a:gd name="T113" fmla="*/ 2147483647 h 534"/>
              <a:gd name="T114" fmla="*/ 0 w 304"/>
              <a:gd name="T115" fmla="*/ 2147483647 h 534"/>
              <a:gd name="T116" fmla="*/ 2147483647 w 304"/>
              <a:gd name="T117" fmla="*/ 2147483647 h 534"/>
              <a:gd name="T118" fmla="*/ 2147483647 w 304"/>
              <a:gd name="T119" fmla="*/ 2147483647 h 534"/>
              <a:gd name="T120" fmla="*/ 2147483647 w 304"/>
              <a:gd name="T121" fmla="*/ 2147483647 h 5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04"/>
              <a:gd name="T184" fmla="*/ 0 h 534"/>
              <a:gd name="T185" fmla="*/ 304 w 304"/>
              <a:gd name="T186" fmla="*/ 534 h 5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04" h="534">
                <a:moveTo>
                  <a:pt x="23" y="375"/>
                </a:moveTo>
                <a:lnTo>
                  <a:pt x="29" y="375"/>
                </a:lnTo>
                <a:lnTo>
                  <a:pt x="29" y="361"/>
                </a:lnTo>
                <a:lnTo>
                  <a:pt x="30" y="361"/>
                </a:lnTo>
                <a:lnTo>
                  <a:pt x="42" y="346"/>
                </a:lnTo>
                <a:lnTo>
                  <a:pt x="38" y="339"/>
                </a:lnTo>
                <a:lnTo>
                  <a:pt x="47" y="333"/>
                </a:lnTo>
                <a:lnTo>
                  <a:pt x="47" y="332"/>
                </a:lnTo>
                <a:lnTo>
                  <a:pt x="45" y="332"/>
                </a:lnTo>
                <a:lnTo>
                  <a:pt x="44" y="332"/>
                </a:lnTo>
                <a:lnTo>
                  <a:pt x="38" y="333"/>
                </a:lnTo>
                <a:lnTo>
                  <a:pt x="38" y="323"/>
                </a:lnTo>
                <a:lnTo>
                  <a:pt x="49" y="325"/>
                </a:lnTo>
                <a:lnTo>
                  <a:pt x="47" y="296"/>
                </a:lnTo>
                <a:lnTo>
                  <a:pt x="35" y="292"/>
                </a:lnTo>
                <a:lnTo>
                  <a:pt x="47" y="293"/>
                </a:lnTo>
                <a:lnTo>
                  <a:pt x="40" y="285"/>
                </a:lnTo>
                <a:lnTo>
                  <a:pt x="42" y="283"/>
                </a:lnTo>
                <a:lnTo>
                  <a:pt x="45" y="278"/>
                </a:lnTo>
                <a:lnTo>
                  <a:pt x="34" y="282"/>
                </a:lnTo>
                <a:lnTo>
                  <a:pt x="29" y="238"/>
                </a:lnTo>
                <a:lnTo>
                  <a:pt x="29" y="195"/>
                </a:lnTo>
                <a:lnTo>
                  <a:pt x="24" y="196"/>
                </a:lnTo>
                <a:lnTo>
                  <a:pt x="29" y="186"/>
                </a:lnTo>
                <a:lnTo>
                  <a:pt x="19" y="191"/>
                </a:lnTo>
                <a:lnTo>
                  <a:pt x="22" y="182"/>
                </a:lnTo>
                <a:lnTo>
                  <a:pt x="19" y="181"/>
                </a:lnTo>
                <a:lnTo>
                  <a:pt x="17" y="177"/>
                </a:lnTo>
                <a:lnTo>
                  <a:pt x="26" y="160"/>
                </a:lnTo>
                <a:lnTo>
                  <a:pt x="26" y="152"/>
                </a:lnTo>
                <a:lnTo>
                  <a:pt x="37" y="153"/>
                </a:lnTo>
                <a:lnTo>
                  <a:pt x="29" y="131"/>
                </a:lnTo>
                <a:lnTo>
                  <a:pt x="35" y="125"/>
                </a:lnTo>
                <a:lnTo>
                  <a:pt x="38" y="114"/>
                </a:lnTo>
                <a:lnTo>
                  <a:pt x="47" y="101"/>
                </a:lnTo>
                <a:lnTo>
                  <a:pt x="55" y="95"/>
                </a:lnTo>
                <a:lnTo>
                  <a:pt x="52" y="88"/>
                </a:lnTo>
                <a:lnTo>
                  <a:pt x="60" y="85"/>
                </a:lnTo>
                <a:lnTo>
                  <a:pt x="59" y="91"/>
                </a:lnTo>
                <a:lnTo>
                  <a:pt x="62" y="92"/>
                </a:lnTo>
                <a:lnTo>
                  <a:pt x="69" y="69"/>
                </a:lnTo>
                <a:lnTo>
                  <a:pt x="66" y="55"/>
                </a:lnTo>
                <a:lnTo>
                  <a:pt x="70" y="53"/>
                </a:lnTo>
                <a:lnTo>
                  <a:pt x="71" y="58"/>
                </a:lnTo>
                <a:lnTo>
                  <a:pt x="77" y="51"/>
                </a:lnTo>
                <a:lnTo>
                  <a:pt x="67" y="45"/>
                </a:lnTo>
                <a:lnTo>
                  <a:pt x="70" y="44"/>
                </a:lnTo>
                <a:lnTo>
                  <a:pt x="73" y="45"/>
                </a:lnTo>
                <a:lnTo>
                  <a:pt x="77" y="44"/>
                </a:lnTo>
                <a:lnTo>
                  <a:pt x="76" y="41"/>
                </a:lnTo>
                <a:lnTo>
                  <a:pt x="80" y="34"/>
                </a:lnTo>
                <a:lnTo>
                  <a:pt x="81" y="34"/>
                </a:lnTo>
                <a:lnTo>
                  <a:pt x="83" y="31"/>
                </a:lnTo>
                <a:lnTo>
                  <a:pt x="89" y="30"/>
                </a:lnTo>
                <a:lnTo>
                  <a:pt x="94" y="24"/>
                </a:lnTo>
                <a:lnTo>
                  <a:pt x="94" y="20"/>
                </a:lnTo>
                <a:lnTo>
                  <a:pt x="88" y="15"/>
                </a:lnTo>
                <a:lnTo>
                  <a:pt x="114" y="13"/>
                </a:lnTo>
                <a:lnTo>
                  <a:pt x="128" y="12"/>
                </a:lnTo>
                <a:lnTo>
                  <a:pt x="138" y="11"/>
                </a:lnTo>
                <a:lnTo>
                  <a:pt x="145" y="11"/>
                </a:lnTo>
                <a:lnTo>
                  <a:pt x="154" y="11"/>
                </a:lnTo>
                <a:lnTo>
                  <a:pt x="161" y="9"/>
                </a:lnTo>
                <a:lnTo>
                  <a:pt x="171" y="8"/>
                </a:lnTo>
                <a:lnTo>
                  <a:pt x="175" y="8"/>
                </a:lnTo>
                <a:lnTo>
                  <a:pt x="181" y="8"/>
                </a:lnTo>
                <a:lnTo>
                  <a:pt x="185" y="8"/>
                </a:lnTo>
                <a:lnTo>
                  <a:pt x="192" y="6"/>
                </a:lnTo>
                <a:lnTo>
                  <a:pt x="197" y="6"/>
                </a:lnTo>
                <a:lnTo>
                  <a:pt x="200" y="6"/>
                </a:lnTo>
                <a:lnTo>
                  <a:pt x="202" y="5"/>
                </a:lnTo>
                <a:lnTo>
                  <a:pt x="208" y="5"/>
                </a:lnTo>
                <a:lnTo>
                  <a:pt x="217" y="5"/>
                </a:lnTo>
                <a:lnTo>
                  <a:pt x="221" y="4"/>
                </a:lnTo>
                <a:lnTo>
                  <a:pt x="228" y="4"/>
                </a:lnTo>
                <a:lnTo>
                  <a:pt x="236" y="4"/>
                </a:lnTo>
                <a:lnTo>
                  <a:pt x="255" y="1"/>
                </a:lnTo>
                <a:lnTo>
                  <a:pt x="257" y="1"/>
                </a:lnTo>
                <a:lnTo>
                  <a:pt x="267" y="0"/>
                </a:lnTo>
                <a:lnTo>
                  <a:pt x="271" y="0"/>
                </a:lnTo>
                <a:lnTo>
                  <a:pt x="279" y="9"/>
                </a:lnTo>
                <a:lnTo>
                  <a:pt x="282" y="11"/>
                </a:lnTo>
                <a:lnTo>
                  <a:pt x="282" y="16"/>
                </a:lnTo>
                <a:lnTo>
                  <a:pt x="280" y="34"/>
                </a:lnTo>
                <a:lnTo>
                  <a:pt x="280" y="44"/>
                </a:lnTo>
                <a:lnTo>
                  <a:pt x="280" y="53"/>
                </a:lnTo>
                <a:lnTo>
                  <a:pt x="280" y="58"/>
                </a:lnTo>
                <a:lnTo>
                  <a:pt x="280" y="59"/>
                </a:lnTo>
                <a:lnTo>
                  <a:pt x="280" y="67"/>
                </a:lnTo>
                <a:lnTo>
                  <a:pt x="280" y="73"/>
                </a:lnTo>
                <a:lnTo>
                  <a:pt x="280" y="87"/>
                </a:lnTo>
                <a:lnTo>
                  <a:pt x="280" y="89"/>
                </a:lnTo>
                <a:lnTo>
                  <a:pt x="280" y="98"/>
                </a:lnTo>
                <a:lnTo>
                  <a:pt x="280" y="102"/>
                </a:lnTo>
                <a:lnTo>
                  <a:pt x="280" y="107"/>
                </a:lnTo>
                <a:lnTo>
                  <a:pt x="280" y="125"/>
                </a:lnTo>
                <a:lnTo>
                  <a:pt x="280" y="135"/>
                </a:lnTo>
                <a:lnTo>
                  <a:pt x="280" y="137"/>
                </a:lnTo>
                <a:lnTo>
                  <a:pt x="280" y="159"/>
                </a:lnTo>
                <a:lnTo>
                  <a:pt x="280" y="163"/>
                </a:lnTo>
                <a:lnTo>
                  <a:pt x="280" y="173"/>
                </a:lnTo>
                <a:lnTo>
                  <a:pt x="280" y="185"/>
                </a:lnTo>
                <a:lnTo>
                  <a:pt x="280" y="193"/>
                </a:lnTo>
                <a:lnTo>
                  <a:pt x="280" y="195"/>
                </a:lnTo>
                <a:lnTo>
                  <a:pt x="280" y="218"/>
                </a:lnTo>
                <a:lnTo>
                  <a:pt x="280" y="222"/>
                </a:lnTo>
                <a:lnTo>
                  <a:pt x="280" y="225"/>
                </a:lnTo>
                <a:lnTo>
                  <a:pt x="280" y="250"/>
                </a:lnTo>
                <a:lnTo>
                  <a:pt x="280" y="254"/>
                </a:lnTo>
                <a:lnTo>
                  <a:pt x="280" y="263"/>
                </a:lnTo>
                <a:lnTo>
                  <a:pt x="280" y="283"/>
                </a:lnTo>
                <a:lnTo>
                  <a:pt x="280" y="286"/>
                </a:lnTo>
                <a:lnTo>
                  <a:pt x="280" y="293"/>
                </a:lnTo>
                <a:lnTo>
                  <a:pt x="280" y="300"/>
                </a:lnTo>
                <a:lnTo>
                  <a:pt x="280" y="301"/>
                </a:lnTo>
                <a:lnTo>
                  <a:pt x="280" y="305"/>
                </a:lnTo>
                <a:lnTo>
                  <a:pt x="280" y="312"/>
                </a:lnTo>
                <a:lnTo>
                  <a:pt x="279" y="339"/>
                </a:lnTo>
                <a:lnTo>
                  <a:pt x="280" y="341"/>
                </a:lnTo>
                <a:lnTo>
                  <a:pt x="280" y="343"/>
                </a:lnTo>
                <a:lnTo>
                  <a:pt x="283" y="359"/>
                </a:lnTo>
                <a:lnTo>
                  <a:pt x="285" y="382"/>
                </a:lnTo>
                <a:lnTo>
                  <a:pt x="285" y="383"/>
                </a:lnTo>
                <a:lnTo>
                  <a:pt x="286" y="389"/>
                </a:lnTo>
                <a:lnTo>
                  <a:pt x="287" y="394"/>
                </a:lnTo>
                <a:lnTo>
                  <a:pt x="289" y="408"/>
                </a:lnTo>
                <a:lnTo>
                  <a:pt x="291" y="423"/>
                </a:lnTo>
                <a:lnTo>
                  <a:pt x="291" y="426"/>
                </a:lnTo>
                <a:lnTo>
                  <a:pt x="293" y="430"/>
                </a:lnTo>
                <a:lnTo>
                  <a:pt x="293" y="436"/>
                </a:lnTo>
                <a:lnTo>
                  <a:pt x="297" y="462"/>
                </a:lnTo>
                <a:lnTo>
                  <a:pt x="297" y="463"/>
                </a:lnTo>
                <a:lnTo>
                  <a:pt x="298" y="479"/>
                </a:lnTo>
                <a:lnTo>
                  <a:pt x="301" y="492"/>
                </a:lnTo>
                <a:lnTo>
                  <a:pt x="303" y="505"/>
                </a:lnTo>
                <a:lnTo>
                  <a:pt x="293" y="509"/>
                </a:lnTo>
                <a:lnTo>
                  <a:pt x="269" y="509"/>
                </a:lnTo>
                <a:lnTo>
                  <a:pt x="260" y="502"/>
                </a:lnTo>
                <a:lnTo>
                  <a:pt x="260" y="506"/>
                </a:lnTo>
                <a:lnTo>
                  <a:pt x="247" y="506"/>
                </a:lnTo>
                <a:lnTo>
                  <a:pt x="221" y="516"/>
                </a:lnTo>
                <a:lnTo>
                  <a:pt x="215" y="510"/>
                </a:lnTo>
                <a:lnTo>
                  <a:pt x="217" y="516"/>
                </a:lnTo>
                <a:lnTo>
                  <a:pt x="202" y="533"/>
                </a:lnTo>
                <a:lnTo>
                  <a:pt x="200" y="533"/>
                </a:lnTo>
                <a:lnTo>
                  <a:pt x="190" y="526"/>
                </a:lnTo>
                <a:lnTo>
                  <a:pt x="182" y="505"/>
                </a:lnTo>
                <a:lnTo>
                  <a:pt x="177" y="499"/>
                </a:lnTo>
                <a:lnTo>
                  <a:pt x="175" y="499"/>
                </a:lnTo>
                <a:lnTo>
                  <a:pt x="166" y="483"/>
                </a:lnTo>
                <a:lnTo>
                  <a:pt x="167" y="473"/>
                </a:lnTo>
                <a:lnTo>
                  <a:pt x="172" y="454"/>
                </a:lnTo>
                <a:lnTo>
                  <a:pt x="174" y="445"/>
                </a:lnTo>
                <a:lnTo>
                  <a:pt x="171" y="445"/>
                </a:lnTo>
                <a:lnTo>
                  <a:pt x="164" y="445"/>
                </a:lnTo>
                <a:lnTo>
                  <a:pt x="138" y="448"/>
                </a:lnTo>
                <a:lnTo>
                  <a:pt x="125" y="449"/>
                </a:lnTo>
                <a:lnTo>
                  <a:pt x="117" y="449"/>
                </a:lnTo>
                <a:lnTo>
                  <a:pt x="114" y="449"/>
                </a:lnTo>
                <a:lnTo>
                  <a:pt x="103" y="451"/>
                </a:lnTo>
                <a:lnTo>
                  <a:pt x="99" y="451"/>
                </a:lnTo>
                <a:lnTo>
                  <a:pt x="98" y="452"/>
                </a:lnTo>
                <a:lnTo>
                  <a:pt x="85" y="452"/>
                </a:lnTo>
                <a:lnTo>
                  <a:pt x="80" y="452"/>
                </a:lnTo>
                <a:lnTo>
                  <a:pt x="73" y="454"/>
                </a:lnTo>
                <a:lnTo>
                  <a:pt x="58" y="455"/>
                </a:lnTo>
                <a:lnTo>
                  <a:pt x="52" y="455"/>
                </a:lnTo>
                <a:lnTo>
                  <a:pt x="42" y="455"/>
                </a:lnTo>
                <a:lnTo>
                  <a:pt x="35" y="456"/>
                </a:lnTo>
                <a:lnTo>
                  <a:pt x="23" y="456"/>
                </a:lnTo>
                <a:lnTo>
                  <a:pt x="0" y="458"/>
                </a:lnTo>
                <a:lnTo>
                  <a:pt x="2" y="456"/>
                </a:lnTo>
                <a:lnTo>
                  <a:pt x="0" y="444"/>
                </a:lnTo>
                <a:lnTo>
                  <a:pt x="2" y="437"/>
                </a:lnTo>
                <a:lnTo>
                  <a:pt x="9" y="418"/>
                </a:lnTo>
                <a:lnTo>
                  <a:pt x="6" y="387"/>
                </a:lnTo>
                <a:lnTo>
                  <a:pt x="17" y="376"/>
                </a:lnTo>
                <a:lnTo>
                  <a:pt x="19" y="376"/>
                </a:lnTo>
                <a:lnTo>
                  <a:pt x="20" y="375"/>
                </a:lnTo>
                <a:lnTo>
                  <a:pt x="23" y="37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9" name="Missouri" descr="Missouri," title="Missouri"/>
          <p:cNvSpPr>
            <a:spLocks/>
          </p:cNvSpPr>
          <p:nvPr/>
        </p:nvSpPr>
        <p:spPr bwMode="auto">
          <a:xfrm>
            <a:off x="4421188" y="3228975"/>
            <a:ext cx="911225" cy="727075"/>
          </a:xfrm>
          <a:custGeom>
            <a:avLst/>
            <a:gdLst>
              <a:gd name="T0" fmla="*/ 2147483647 w 578"/>
              <a:gd name="T1" fmla="*/ 2147483647 h 495"/>
              <a:gd name="T2" fmla="*/ 2147483647 w 578"/>
              <a:gd name="T3" fmla="*/ 2147483647 h 495"/>
              <a:gd name="T4" fmla="*/ 2147483647 w 578"/>
              <a:gd name="T5" fmla="*/ 2147483647 h 495"/>
              <a:gd name="T6" fmla="*/ 2147483647 w 578"/>
              <a:gd name="T7" fmla="*/ 2147483647 h 495"/>
              <a:gd name="T8" fmla="*/ 2147483647 w 578"/>
              <a:gd name="T9" fmla="*/ 0 h 495"/>
              <a:gd name="T10" fmla="*/ 2147483647 w 578"/>
              <a:gd name="T11" fmla="*/ 2147483647 h 495"/>
              <a:gd name="T12" fmla="*/ 2147483647 w 578"/>
              <a:gd name="T13" fmla="*/ 2147483647 h 495"/>
              <a:gd name="T14" fmla="*/ 2147483647 w 578"/>
              <a:gd name="T15" fmla="*/ 2147483647 h 495"/>
              <a:gd name="T16" fmla="*/ 2147483647 w 578"/>
              <a:gd name="T17" fmla="*/ 2147483647 h 495"/>
              <a:gd name="T18" fmla="*/ 2147483647 w 578"/>
              <a:gd name="T19" fmla="*/ 2147483647 h 495"/>
              <a:gd name="T20" fmla="*/ 2147483647 w 578"/>
              <a:gd name="T21" fmla="*/ 2147483647 h 495"/>
              <a:gd name="T22" fmla="*/ 2147483647 w 578"/>
              <a:gd name="T23" fmla="*/ 2147483647 h 495"/>
              <a:gd name="T24" fmla="*/ 2147483647 w 578"/>
              <a:gd name="T25" fmla="*/ 2147483647 h 495"/>
              <a:gd name="T26" fmla="*/ 2147483647 w 578"/>
              <a:gd name="T27" fmla="*/ 2147483647 h 495"/>
              <a:gd name="T28" fmla="*/ 2147483647 w 578"/>
              <a:gd name="T29" fmla="*/ 2147483647 h 495"/>
              <a:gd name="T30" fmla="*/ 2147483647 w 578"/>
              <a:gd name="T31" fmla="*/ 2147483647 h 495"/>
              <a:gd name="T32" fmla="*/ 2147483647 w 578"/>
              <a:gd name="T33" fmla="*/ 2147483647 h 495"/>
              <a:gd name="T34" fmla="*/ 2147483647 w 578"/>
              <a:gd name="T35" fmla="*/ 2147483647 h 495"/>
              <a:gd name="T36" fmla="*/ 2147483647 w 578"/>
              <a:gd name="T37" fmla="*/ 2147483647 h 495"/>
              <a:gd name="T38" fmla="*/ 2147483647 w 578"/>
              <a:gd name="T39" fmla="*/ 2147483647 h 495"/>
              <a:gd name="T40" fmla="*/ 2147483647 w 578"/>
              <a:gd name="T41" fmla="*/ 2147483647 h 495"/>
              <a:gd name="T42" fmla="*/ 2147483647 w 578"/>
              <a:gd name="T43" fmla="*/ 2147483647 h 495"/>
              <a:gd name="T44" fmla="*/ 2147483647 w 578"/>
              <a:gd name="T45" fmla="*/ 2147483647 h 495"/>
              <a:gd name="T46" fmla="*/ 2147483647 w 578"/>
              <a:gd name="T47" fmla="*/ 2147483647 h 495"/>
              <a:gd name="T48" fmla="*/ 2147483647 w 578"/>
              <a:gd name="T49" fmla="*/ 2147483647 h 495"/>
              <a:gd name="T50" fmla="*/ 2147483647 w 578"/>
              <a:gd name="T51" fmla="*/ 2147483647 h 495"/>
              <a:gd name="T52" fmla="*/ 2147483647 w 578"/>
              <a:gd name="T53" fmla="*/ 2147483647 h 495"/>
              <a:gd name="T54" fmla="*/ 2147483647 w 578"/>
              <a:gd name="T55" fmla="*/ 2147483647 h 495"/>
              <a:gd name="T56" fmla="*/ 2147483647 w 578"/>
              <a:gd name="T57" fmla="*/ 2147483647 h 495"/>
              <a:gd name="T58" fmla="*/ 2147483647 w 578"/>
              <a:gd name="T59" fmla="*/ 2147483647 h 495"/>
              <a:gd name="T60" fmla="*/ 2147483647 w 578"/>
              <a:gd name="T61" fmla="*/ 2147483647 h 495"/>
              <a:gd name="T62" fmla="*/ 2147483647 w 578"/>
              <a:gd name="T63" fmla="*/ 2147483647 h 495"/>
              <a:gd name="T64" fmla="*/ 2147483647 w 578"/>
              <a:gd name="T65" fmla="*/ 2147483647 h 495"/>
              <a:gd name="T66" fmla="*/ 2147483647 w 578"/>
              <a:gd name="T67" fmla="*/ 2147483647 h 495"/>
              <a:gd name="T68" fmla="*/ 2147483647 w 578"/>
              <a:gd name="T69" fmla="*/ 2147483647 h 495"/>
              <a:gd name="T70" fmla="*/ 2147483647 w 578"/>
              <a:gd name="T71" fmla="*/ 2147483647 h 495"/>
              <a:gd name="T72" fmla="*/ 2147483647 w 578"/>
              <a:gd name="T73" fmla="*/ 2147483647 h 495"/>
              <a:gd name="T74" fmla="*/ 2147483647 w 578"/>
              <a:gd name="T75" fmla="*/ 2147483647 h 495"/>
              <a:gd name="T76" fmla="*/ 2147483647 w 578"/>
              <a:gd name="T77" fmla="*/ 2147483647 h 495"/>
              <a:gd name="T78" fmla="*/ 2147483647 w 578"/>
              <a:gd name="T79" fmla="*/ 2147483647 h 495"/>
              <a:gd name="T80" fmla="*/ 2147483647 w 578"/>
              <a:gd name="T81" fmla="*/ 2147483647 h 495"/>
              <a:gd name="T82" fmla="*/ 2147483647 w 578"/>
              <a:gd name="T83" fmla="*/ 2147483647 h 495"/>
              <a:gd name="T84" fmla="*/ 2147483647 w 578"/>
              <a:gd name="T85" fmla="*/ 2147483647 h 495"/>
              <a:gd name="T86" fmla="*/ 2147483647 w 578"/>
              <a:gd name="T87" fmla="*/ 2147483647 h 495"/>
              <a:gd name="T88" fmla="*/ 2147483647 w 578"/>
              <a:gd name="T89" fmla="*/ 2147483647 h 495"/>
              <a:gd name="T90" fmla="*/ 2147483647 w 578"/>
              <a:gd name="T91" fmla="*/ 2147483647 h 495"/>
              <a:gd name="T92" fmla="*/ 2147483647 w 578"/>
              <a:gd name="T93" fmla="*/ 2147483647 h 495"/>
              <a:gd name="T94" fmla="*/ 2147483647 w 578"/>
              <a:gd name="T95" fmla="*/ 2147483647 h 495"/>
              <a:gd name="T96" fmla="*/ 2147483647 w 578"/>
              <a:gd name="T97" fmla="*/ 2147483647 h 495"/>
              <a:gd name="T98" fmla="*/ 0 w 578"/>
              <a:gd name="T99" fmla="*/ 2147483647 h 495"/>
              <a:gd name="T100" fmla="*/ 2147483647 w 578"/>
              <a:gd name="T101" fmla="*/ 2147483647 h 495"/>
              <a:gd name="T102" fmla="*/ 2147483647 w 578"/>
              <a:gd name="T103" fmla="*/ 2147483647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78"/>
              <a:gd name="T157" fmla="*/ 0 h 495"/>
              <a:gd name="T158" fmla="*/ 578 w 578"/>
              <a:gd name="T159" fmla="*/ 495 h 4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78" h="495">
                <a:moveTo>
                  <a:pt x="125" y="13"/>
                </a:moveTo>
                <a:lnTo>
                  <a:pt x="143" y="13"/>
                </a:lnTo>
                <a:lnTo>
                  <a:pt x="145" y="12"/>
                </a:lnTo>
                <a:lnTo>
                  <a:pt x="163" y="11"/>
                </a:lnTo>
                <a:lnTo>
                  <a:pt x="164" y="11"/>
                </a:lnTo>
                <a:lnTo>
                  <a:pt x="181" y="11"/>
                </a:lnTo>
                <a:lnTo>
                  <a:pt x="185" y="11"/>
                </a:lnTo>
                <a:lnTo>
                  <a:pt x="190" y="9"/>
                </a:lnTo>
                <a:lnTo>
                  <a:pt x="195" y="9"/>
                </a:lnTo>
                <a:lnTo>
                  <a:pt x="204" y="9"/>
                </a:lnTo>
                <a:lnTo>
                  <a:pt x="218" y="8"/>
                </a:lnTo>
                <a:lnTo>
                  <a:pt x="226" y="8"/>
                </a:lnTo>
                <a:lnTo>
                  <a:pt x="246" y="6"/>
                </a:lnTo>
                <a:lnTo>
                  <a:pt x="249" y="6"/>
                </a:lnTo>
                <a:lnTo>
                  <a:pt x="254" y="5"/>
                </a:lnTo>
                <a:lnTo>
                  <a:pt x="267" y="4"/>
                </a:lnTo>
                <a:lnTo>
                  <a:pt x="279" y="4"/>
                </a:lnTo>
                <a:lnTo>
                  <a:pt x="286" y="2"/>
                </a:lnTo>
                <a:lnTo>
                  <a:pt x="287" y="2"/>
                </a:lnTo>
                <a:lnTo>
                  <a:pt x="293" y="2"/>
                </a:lnTo>
                <a:lnTo>
                  <a:pt x="303" y="2"/>
                </a:lnTo>
                <a:lnTo>
                  <a:pt x="305" y="2"/>
                </a:lnTo>
                <a:lnTo>
                  <a:pt x="312" y="1"/>
                </a:lnTo>
                <a:lnTo>
                  <a:pt x="329" y="0"/>
                </a:lnTo>
                <a:lnTo>
                  <a:pt x="330" y="1"/>
                </a:lnTo>
                <a:lnTo>
                  <a:pt x="339" y="6"/>
                </a:lnTo>
                <a:lnTo>
                  <a:pt x="348" y="20"/>
                </a:lnTo>
                <a:lnTo>
                  <a:pt x="355" y="23"/>
                </a:lnTo>
                <a:lnTo>
                  <a:pt x="354" y="24"/>
                </a:lnTo>
                <a:lnTo>
                  <a:pt x="350" y="37"/>
                </a:lnTo>
                <a:lnTo>
                  <a:pt x="350" y="42"/>
                </a:lnTo>
                <a:lnTo>
                  <a:pt x="350" y="51"/>
                </a:lnTo>
                <a:lnTo>
                  <a:pt x="354" y="65"/>
                </a:lnTo>
                <a:lnTo>
                  <a:pt x="356" y="70"/>
                </a:lnTo>
                <a:lnTo>
                  <a:pt x="356" y="77"/>
                </a:lnTo>
                <a:lnTo>
                  <a:pt x="363" y="84"/>
                </a:lnTo>
                <a:lnTo>
                  <a:pt x="365" y="89"/>
                </a:lnTo>
                <a:lnTo>
                  <a:pt x="365" y="91"/>
                </a:lnTo>
                <a:lnTo>
                  <a:pt x="369" y="98"/>
                </a:lnTo>
                <a:lnTo>
                  <a:pt x="372" y="99"/>
                </a:lnTo>
                <a:lnTo>
                  <a:pt x="373" y="101"/>
                </a:lnTo>
                <a:lnTo>
                  <a:pt x="381" y="106"/>
                </a:lnTo>
                <a:lnTo>
                  <a:pt x="383" y="112"/>
                </a:lnTo>
                <a:lnTo>
                  <a:pt x="387" y="113"/>
                </a:lnTo>
                <a:lnTo>
                  <a:pt x="397" y="124"/>
                </a:lnTo>
                <a:lnTo>
                  <a:pt x="402" y="127"/>
                </a:lnTo>
                <a:lnTo>
                  <a:pt x="410" y="132"/>
                </a:lnTo>
                <a:lnTo>
                  <a:pt x="419" y="141"/>
                </a:lnTo>
                <a:lnTo>
                  <a:pt x="422" y="145"/>
                </a:lnTo>
                <a:lnTo>
                  <a:pt x="424" y="156"/>
                </a:lnTo>
                <a:lnTo>
                  <a:pt x="426" y="168"/>
                </a:lnTo>
                <a:lnTo>
                  <a:pt x="428" y="175"/>
                </a:lnTo>
                <a:lnTo>
                  <a:pt x="435" y="182"/>
                </a:lnTo>
                <a:lnTo>
                  <a:pt x="438" y="181"/>
                </a:lnTo>
                <a:lnTo>
                  <a:pt x="445" y="171"/>
                </a:lnTo>
                <a:lnTo>
                  <a:pt x="452" y="171"/>
                </a:lnTo>
                <a:lnTo>
                  <a:pt x="456" y="174"/>
                </a:lnTo>
                <a:lnTo>
                  <a:pt x="460" y="174"/>
                </a:lnTo>
                <a:lnTo>
                  <a:pt x="463" y="174"/>
                </a:lnTo>
                <a:lnTo>
                  <a:pt x="474" y="181"/>
                </a:lnTo>
                <a:lnTo>
                  <a:pt x="474" y="186"/>
                </a:lnTo>
                <a:lnTo>
                  <a:pt x="474" y="188"/>
                </a:lnTo>
                <a:lnTo>
                  <a:pt x="471" y="190"/>
                </a:lnTo>
                <a:lnTo>
                  <a:pt x="470" y="193"/>
                </a:lnTo>
                <a:lnTo>
                  <a:pt x="471" y="203"/>
                </a:lnTo>
                <a:lnTo>
                  <a:pt x="471" y="206"/>
                </a:lnTo>
                <a:lnTo>
                  <a:pt x="466" y="215"/>
                </a:lnTo>
                <a:lnTo>
                  <a:pt x="466" y="217"/>
                </a:lnTo>
                <a:lnTo>
                  <a:pt x="464" y="218"/>
                </a:lnTo>
                <a:lnTo>
                  <a:pt x="464" y="221"/>
                </a:lnTo>
                <a:lnTo>
                  <a:pt x="459" y="233"/>
                </a:lnTo>
                <a:lnTo>
                  <a:pt x="459" y="247"/>
                </a:lnTo>
                <a:lnTo>
                  <a:pt x="459" y="251"/>
                </a:lnTo>
                <a:lnTo>
                  <a:pt x="469" y="261"/>
                </a:lnTo>
                <a:lnTo>
                  <a:pt x="470" y="261"/>
                </a:lnTo>
                <a:lnTo>
                  <a:pt x="474" y="264"/>
                </a:lnTo>
                <a:lnTo>
                  <a:pt x="481" y="267"/>
                </a:lnTo>
                <a:lnTo>
                  <a:pt x="492" y="276"/>
                </a:lnTo>
                <a:lnTo>
                  <a:pt x="498" y="286"/>
                </a:lnTo>
                <a:lnTo>
                  <a:pt x="503" y="285"/>
                </a:lnTo>
                <a:lnTo>
                  <a:pt x="509" y="285"/>
                </a:lnTo>
                <a:lnTo>
                  <a:pt x="521" y="293"/>
                </a:lnTo>
                <a:lnTo>
                  <a:pt x="521" y="297"/>
                </a:lnTo>
                <a:lnTo>
                  <a:pt x="536" y="311"/>
                </a:lnTo>
                <a:lnTo>
                  <a:pt x="535" y="316"/>
                </a:lnTo>
                <a:lnTo>
                  <a:pt x="545" y="337"/>
                </a:lnTo>
                <a:lnTo>
                  <a:pt x="543" y="341"/>
                </a:lnTo>
                <a:lnTo>
                  <a:pt x="541" y="341"/>
                </a:lnTo>
                <a:lnTo>
                  <a:pt x="539" y="344"/>
                </a:lnTo>
                <a:lnTo>
                  <a:pt x="541" y="351"/>
                </a:lnTo>
                <a:lnTo>
                  <a:pt x="543" y="351"/>
                </a:lnTo>
                <a:lnTo>
                  <a:pt x="553" y="373"/>
                </a:lnTo>
                <a:lnTo>
                  <a:pt x="559" y="376"/>
                </a:lnTo>
                <a:lnTo>
                  <a:pt x="563" y="377"/>
                </a:lnTo>
                <a:lnTo>
                  <a:pt x="563" y="369"/>
                </a:lnTo>
                <a:lnTo>
                  <a:pt x="571" y="376"/>
                </a:lnTo>
                <a:lnTo>
                  <a:pt x="574" y="377"/>
                </a:lnTo>
                <a:lnTo>
                  <a:pt x="577" y="380"/>
                </a:lnTo>
                <a:lnTo>
                  <a:pt x="577" y="381"/>
                </a:lnTo>
                <a:lnTo>
                  <a:pt x="577" y="387"/>
                </a:lnTo>
                <a:lnTo>
                  <a:pt x="575" y="390"/>
                </a:lnTo>
                <a:lnTo>
                  <a:pt x="577" y="398"/>
                </a:lnTo>
                <a:lnTo>
                  <a:pt x="577" y="402"/>
                </a:lnTo>
                <a:lnTo>
                  <a:pt x="571" y="404"/>
                </a:lnTo>
                <a:lnTo>
                  <a:pt x="574" y="413"/>
                </a:lnTo>
                <a:lnTo>
                  <a:pt x="568" y="424"/>
                </a:lnTo>
                <a:lnTo>
                  <a:pt x="560" y="417"/>
                </a:lnTo>
                <a:lnTo>
                  <a:pt x="557" y="417"/>
                </a:lnTo>
                <a:lnTo>
                  <a:pt x="557" y="419"/>
                </a:lnTo>
                <a:lnTo>
                  <a:pt x="554" y="431"/>
                </a:lnTo>
                <a:lnTo>
                  <a:pt x="547" y="433"/>
                </a:lnTo>
                <a:lnTo>
                  <a:pt x="546" y="424"/>
                </a:lnTo>
                <a:lnTo>
                  <a:pt x="543" y="433"/>
                </a:lnTo>
                <a:lnTo>
                  <a:pt x="547" y="446"/>
                </a:lnTo>
                <a:lnTo>
                  <a:pt x="545" y="451"/>
                </a:lnTo>
                <a:lnTo>
                  <a:pt x="546" y="460"/>
                </a:lnTo>
                <a:lnTo>
                  <a:pt x="532" y="462"/>
                </a:lnTo>
                <a:lnTo>
                  <a:pt x="539" y="467"/>
                </a:lnTo>
                <a:lnTo>
                  <a:pt x="542" y="474"/>
                </a:lnTo>
                <a:lnTo>
                  <a:pt x="541" y="477"/>
                </a:lnTo>
                <a:lnTo>
                  <a:pt x="531" y="488"/>
                </a:lnTo>
                <a:lnTo>
                  <a:pt x="517" y="491"/>
                </a:lnTo>
                <a:lnTo>
                  <a:pt x="511" y="491"/>
                </a:lnTo>
                <a:lnTo>
                  <a:pt x="495" y="492"/>
                </a:lnTo>
                <a:lnTo>
                  <a:pt x="488" y="494"/>
                </a:lnTo>
                <a:lnTo>
                  <a:pt x="484" y="494"/>
                </a:lnTo>
                <a:lnTo>
                  <a:pt x="475" y="494"/>
                </a:lnTo>
                <a:lnTo>
                  <a:pt x="482" y="480"/>
                </a:lnTo>
                <a:lnTo>
                  <a:pt x="485" y="478"/>
                </a:lnTo>
                <a:lnTo>
                  <a:pt x="491" y="470"/>
                </a:lnTo>
                <a:lnTo>
                  <a:pt x="495" y="464"/>
                </a:lnTo>
                <a:lnTo>
                  <a:pt x="491" y="437"/>
                </a:lnTo>
                <a:lnTo>
                  <a:pt x="485" y="438"/>
                </a:lnTo>
                <a:lnTo>
                  <a:pt x="482" y="438"/>
                </a:lnTo>
                <a:lnTo>
                  <a:pt x="478" y="438"/>
                </a:lnTo>
                <a:lnTo>
                  <a:pt x="455" y="440"/>
                </a:lnTo>
                <a:lnTo>
                  <a:pt x="444" y="441"/>
                </a:lnTo>
                <a:lnTo>
                  <a:pt x="442" y="441"/>
                </a:lnTo>
                <a:lnTo>
                  <a:pt x="438" y="441"/>
                </a:lnTo>
                <a:lnTo>
                  <a:pt x="430" y="442"/>
                </a:lnTo>
                <a:lnTo>
                  <a:pt x="419" y="442"/>
                </a:lnTo>
                <a:lnTo>
                  <a:pt x="408" y="444"/>
                </a:lnTo>
                <a:lnTo>
                  <a:pt x="402" y="444"/>
                </a:lnTo>
                <a:lnTo>
                  <a:pt x="399" y="444"/>
                </a:lnTo>
                <a:lnTo>
                  <a:pt x="384" y="445"/>
                </a:lnTo>
                <a:lnTo>
                  <a:pt x="383" y="445"/>
                </a:lnTo>
                <a:lnTo>
                  <a:pt x="380" y="445"/>
                </a:lnTo>
                <a:lnTo>
                  <a:pt x="376" y="446"/>
                </a:lnTo>
                <a:lnTo>
                  <a:pt x="372" y="446"/>
                </a:lnTo>
                <a:lnTo>
                  <a:pt x="362" y="446"/>
                </a:lnTo>
                <a:lnTo>
                  <a:pt x="355" y="446"/>
                </a:lnTo>
                <a:lnTo>
                  <a:pt x="333" y="448"/>
                </a:lnTo>
                <a:lnTo>
                  <a:pt x="323" y="448"/>
                </a:lnTo>
                <a:lnTo>
                  <a:pt x="322" y="448"/>
                </a:lnTo>
                <a:lnTo>
                  <a:pt x="321" y="448"/>
                </a:lnTo>
                <a:lnTo>
                  <a:pt x="301" y="451"/>
                </a:lnTo>
                <a:lnTo>
                  <a:pt x="296" y="451"/>
                </a:lnTo>
                <a:lnTo>
                  <a:pt x="287" y="451"/>
                </a:lnTo>
                <a:lnTo>
                  <a:pt x="271" y="452"/>
                </a:lnTo>
                <a:lnTo>
                  <a:pt x="269" y="452"/>
                </a:lnTo>
                <a:lnTo>
                  <a:pt x="267" y="452"/>
                </a:lnTo>
                <a:lnTo>
                  <a:pt x="260" y="452"/>
                </a:lnTo>
                <a:lnTo>
                  <a:pt x="243" y="453"/>
                </a:lnTo>
                <a:lnTo>
                  <a:pt x="235" y="453"/>
                </a:lnTo>
                <a:lnTo>
                  <a:pt x="222" y="453"/>
                </a:lnTo>
                <a:lnTo>
                  <a:pt x="221" y="453"/>
                </a:lnTo>
                <a:lnTo>
                  <a:pt x="215" y="455"/>
                </a:lnTo>
                <a:lnTo>
                  <a:pt x="210" y="455"/>
                </a:lnTo>
                <a:lnTo>
                  <a:pt x="197" y="455"/>
                </a:lnTo>
                <a:lnTo>
                  <a:pt x="188" y="455"/>
                </a:lnTo>
                <a:lnTo>
                  <a:pt x="179" y="455"/>
                </a:lnTo>
                <a:lnTo>
                  <a:pt x="174" y="456"/>
                </a:lnTo>
                <a:lnTo>
                  <a:pt x="168" y="456"/>
                </a:lnTo>
                <a:lnTo>
                  <a:pt x="161" y="456"/>
                </a:lnTo>
                <a:lnTo>
                  <a:pt x="154" y="458"/>
                </a:lnTo>
                <a:lnTo>
                  <a:pt x="130" y="458"/>
                </a:lnTo>
                <a:lnTo>
                  <a:pt x="118" y="458"/>
                </a:lnTo>
                <a:lnTo>
                  <a:pt x="109" y="458"/>
                </a:lnTo>
                <a:lnTo>
                  <a:pt x="109" y="448"/>
                </a:lnTo>
                <a:lnTo>
                  <a:pt x="109" y="442"/>
                </a:lnTo>
                <a:lnTo>
                  <a:pt x="109" y="440"/>
                </a:lnTo>
                <a:lnTo>
                  <a:pt x="109" y="438"/>
                </a:lnTo>
                <a:lnTo>
                  <a:pt x="107" y="433"/>
                </a:lnTo>
                <a:lnTo>
                  <a:pt x="107" y="430"/>
                </a:lnTo>
                <a:lnTo>
                  <a:pt x="107" y="419"/>
                </a:lnTo>
                <a:lnTo>
                  <a:pt x="107" y="408"/>
                </a:lnTo>
                <a:lnTo>
                  <a:pt x="107" y="404"/>
                </a:lnTo>
                <a:lnTo>
                  <a:pt x="107" y="401"/>
                </a:lnTo>
                <a:lnTo>
                  <a:pt x="107" y="398"/>
                </a:lnTo>
                <a:lnTo>
                  <a:pt x="107" y="394"/>
                </a:lnTo>
                <a:lnTo>
                  <a:pt x="107" y="386"/>
                </a:lnTo>
                <a:lnTo>
                  <a:pt x="106" y="368"/>
                </a:lnTo>
                <a:lnTo>
                  <a:pt x="106" y="363"/>
                </a:lnTo>
                <a:lnTo>
                  <a:pt x="105" y="350"/>
                </a:lnTo>
                <a:lnTo>
                  <a:pt x="105" y="333"/>
                </a:lnTo>
                <a:lnTo>
                  <a:pt x="105" y="330"/>
                </a:lnTo>
                <a:lnTo>
                  <a:pt x="105" y="318"/>
                </a:lnTo>
                <a:lnTo>
                  <a:pt x="105" y="301"/>
                </a:lnTo>
                <a:lnTo>
                  <a:pt x="103" y="290"/>
                </a:lnTo>
                <a:lnTo>
                  <a:pt x="103" y="287"/>
                </a:lnTo>
                <a:lnTo>
                  <a:pt x="103" y="278"/>
                </a:lnTo>
                <a:lnTo>
                  <a:pt x="103" y="268"/>
                </a:lnTo>
                <a:lnTo>
                  <a:pt x="102" y="253"/>
                </a:lnTo>
                <a:lnTo>
                  <a:pt x="102" y="243"/>
                </a:lnTo>
                <a:lnTo>
                  <a:pt x="102" y="240"/>
                </a:lnTo>
                <a:lnTo>
                  <a:pt x="102" y="226"/>
                </a:lnTo>
                <a:lnTo>
                  <a:pt x="102" y="214"/>
                </a:lnTo>
                <a:lnTo>
                  <a:pt x="102" y="213"/>
                </a:lnTo>
                <a:lnTo>
                  <a:pt x="102" y="203"/>
                </a:lnTo>
                <a:lnTo>
                  <a:pt x="101" y="196"/>
                </a:lnTo>
                <a:lnTo>
                  <a:pt x="101" y="188"/>
                </a:lnTo>
                <a:lnTo>
                  <a:pt x="101" y="181"/>
                </a:lnTo>
                <a:lnTo>
                  <a:pt x="101" y="174"/>
                </a:lnTo>
                <a:lnTo>
                  <a:pt x="101" y="172"/>
                </a:lnTo>
                <a:lnTo>
                  <a:pt x="101" y="171"/>
                </a:lnTo>
                <a:lnTo>
                  <a:pt x="101" y="168"/>
                </a:lnTo>
                <a:lnTo>
                  <a:pt x="99" y="168"/>
                </a:lnTo>
                <a:lnTo>
                  <a:pt x="88" y="167"/>
                </a:lnTo>
                <a:lnTo>
                  <a:pt x="85" y="164"/>
                </a:lnTo>
                <a:lnTo>
                  <a:pt x="78" y="156"/>
                </a:lnTo>
                <a:lnTo>
                  <a:pt x="77" y="146"/>
                </a:lnTo>
                <a:lnTo>
                  <a:pt x="69" y="141"/>
                </a:lnTo>
                <a:lnTo>
                  <a:pt x="66" y="138"/>
                </a:lnTo>
                <a:lnTo>
                  <a:pt x="62" y="132"/>
                </a:lnTo>
                <a:lnTo>
                  <a:pt x="58" y="130"/>
                </a:lnTo>
                <a:lnTo>
                  <a:pt x="62" y="119"/>
                </a:lnTo>
                <a:lnTo>
                  <a:pt x="66" y="113"/>
                </a:lnTo>
                <a:lnTo>
                  <a:pt x="76" y="106"/>
                </a:lnTo>
                <a:lnTo>
                  <a:pt x="76" y="96"/>
                </a:lnTo>
                <a:lnTo>
                  <a:pt x="71" y="91"/>
                </a:lnTo>
                <a:lnTo>
                  <a:pt x="66" y="89"/>
                </a:lnTo>
                <a:lnTo>
                  <a:pt x="63" y="91"/>
                </a:lnTo>
                <a:lnTo>
                  <a:pt x="55" y="91"/>
                </a:lnTo>
                <a:lnTo>
                  <a:pt x="40" y="78"/>
                </a:lnTo>
                <a:lnTo>
                  <a:pt x="34" y="76"/>
                </a:lnTo>
                <a:lnTo>
                  <a:pt x="23" y="51"/>
                </a:lnTo>
                <a:lnTo>
                  <a:pt x="19" y="51"/>
                </a:lnTo>
                <a:lnTo>
                  <a:pt x="13" y="45"/>
                </a:lnTo>
                <a:lnTo>
                  <a:pt x="8" y="19"/>
                </a:lnTo>
                <a:lnTo>
                  <a:pt x="5" y="23"/>
                </a:lnTo>
                <a:lnTo>
                  <a:pt x="2" y="23"/>
                </a:lnTo>
                <a:lnTo>
                  <a:pt x="0" y="16"/>
                </a:lnTo>
                <a:lnTo>
                  <a:pt x="1" y="16"/>
                </a:lnTo>
                <a:lnTo>
                  <a:pt x="2" y="16"/>
                </a:lnTo>
                <a:lnTo>
                  <a:pt x="22" y="16"/>
                </a:lnTo>
                <a:lnTo>
                  <a:pt x="33" y="16"/>
                </a:lnTo>
                <a:lnTo>
                  <a:pt x="42" y="16"/>
                </a:lnTo>
                <a:lnTo>
                  <a:pt x="47" y="16"/>
                </a:lnTo>
                <a:lnTo>
                  <a:pt x="63" y="15"/>
                </a:lnTo>
                <a:lnTo>
                  <a:pt x="70" y="15"/>
                </a:lnTo>
                <a:lnTo>
                  <a:pt x="84" y="15"/>
                </a:lnTo>
                <a:lnTo>
                  <a:pt x="92" y="15"/>
                </a:lnTo>
                <a:lnTo>
                  <a:pt x="103" y="15"/>
                </a:lnTo>
                <a:lnTo>
                  <a:pt x="106" y="13"/>
                </a:lnTo>
                <a:lnTo>
                  <a:pt x="124" y="13"/>
                </a:lnTo>
                <a:lnTo>
                  <a:pt x="125" y="1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90" name="Montana" descr="Montana," title="Montana"/>
          <p:cNvSpPr>
            <a:spLocks/>
          </p:cNvSpPr>
          <p:nvPr/>
        </p:nvSpPr>
        <p:spPr bwMode="auto">
          <a:xfrm>
            <a:off x="2044700" y="1749425"/>
            <a:ext cx="1395413" cy="787400"/>
          </a:xfrm>
          <a:custGeom>
            <a:avLst/>
            <a:gdLst>
              <a:gd name="T0" fmla="*/ 2147483647 w 883"/>
              <a:gd name="T1" fmla="*/ 2147483647 h 536"/>
              <a:gd name="T2" fmla="*/ 2147483647 w 883"/>
              <a:gd name="T3" fmla="*/ 2147483647 h 536"/>
              <a:gd name="T4" fmla="*/ 2147483647 w 883"/>
              <a:gd name="T5" fmla="*/ 2147483647 h 536"/>
              <a:gd name="T6" fmla="*/ 2147483647 w 883"/>
              <a:gd name="T7" fmla="*/ 2147483647 h 536"/>
              <a:gd name="T8" fmla="*/ 2147483647 w 883"/>
              <a:gd name="T9" fmla="*/ 2147483647 h 536"/>
              <a:gd name="T10" fmla="*/ 2147483647 w 883"/>
              <a:gd name="T11" fmla="*/ 2147483647 h 536"/>
              <a:gd name="T12" fmla="*/ 2147483647 w 883"/>
              <a:gd name="T13" fmla="*/ 2147483647 h 536"/>
              <a:gd name="T14" fmla="*/ 2147483647 w 883"/>
              <a:gd name="T15" fmla="*/ 2147483647 h 536"/>
              <a:gd name="T16" fmla="*/ 2147483647 w 883"/>
              <a:gd name="T17" fmla="*/ 2147483647 h 536"/>
              <a:gd name="T18" fmla="*/ 2147483647 w 883"/>
              <a:gd name="T19" fmla="*/ 2147483647 h 536"/>
              <a:gd name="T20" fmla="*/ 2147483647 w 883"/>
              <a:gd name="T21" fmla="*/ 2147483647 h 536"/>
              <a:gd name="T22" fmla="*/ 2147483647 w 883"/>
              <a:gd name="T23" fmla="*/ 2147483647 h 536"/>
              <a:gd name="T24" fmla="*/ 0 w 883"/>
              <a:gd name="T25" fmla="*/ 2147483647 h 536"/>
              <a:gd name="T26" fmla="*/ 2147483647 w 883"/>
              <a:gd name="T27" fmla="*/ 2147483647 h 536"/>
              <a:gd name="T28" fmla="*/ 2147483647 w 883"/>
              <a:gd name="T29" fmla="*/ 2147483647 h 536"/>
              <a:gd name="T30" fmla="*/ 2147483647 w 883"/>
              <a:gd name="T31" fmla="*/ 2147483647 h 536"/>
              <a:gd name="T32" fmla="*/ 2147483647 w 883"/>
              <a:gd name="T33" fmla="*/ 0 h 536"/>
              <a:gd name="T34" fmla="*/ 2147483647 w 883"/>
              <a:gd name="T35" fmla="*/ 2147483647 h 536"/>
              <a:gd name="T36" fmla="*/ 2147483647 w 883"/>
              <a:gd name="T37" fmla="*/ 2147483647 h 536"/>
              <a:gd name="T38" fmla="*/ 2147483647 w 883"/>
              <a:gd name="T39" fmla="*/ 2147483647 h 536"/>
              <a:gd name="T40" fmla="*/ 2147483647 w 883"/>
              <a:gd name="T41" fmla="*/ 2147483647 h 536"/>
              <a:gd name="T42" fmla="*/ 2147483647 w 883"/>
              <a:gd name="T43" fmla="*/ 2147483647 h 536"/>
              <a:gd name="T44" fmla="*/ 2147483647 w 883"/>
              <a:gd name="T45" fmla="*/ 2147483647 h 536"/>
              <a:gd name="T46" fmla="*/ 2147483647 w 883"/>
              <a:gd name="T47" fmla="*/ 2147483647 h 536"/>
              <a:gd name="T48" fmla="*/ 2147483647 w 883"/>
              <a:gd name="T49" fmla="*/ 2147483647 h 536"/>
              <a:gd name="T50" fmla="*/ 2147483647 w 883"/>
              <a:gd name="T51" fmla="*/ 2147483647 h 536"/>
              <a:gd name="T52" fmla="*/ 2147483647 w 883"/>
              <a:gd name="T53" fmla="*/ 2147483647 h 536"/>
              <a:gd name="T54" fmla="*/ 2147483647 w 883"/>
              <a:gd name="T55" fmla="*/ 2147483647 h 536"/>
              <a:gd name="T56" fmla="*/ 2147483647 w 883"/>
              <a:gd name="T57" fmla="*/ 2147483647 h 536"/>
              <a:gd name="T58" fmla="*/ 2147483647 w 883"/>
              <a:gd name="T59" fmla="*/ 2147483647 h 536"/>
              <a:gd name="T60" fmla="*/ 2147483647 w 883"/>
              <a:gd name="T61" fmla="*/ 2147483647 h 536"/>
              <a:gd name="T62" fmla="*/ 2147483647 w 883"/>
              <a:gd name="T63" fmla="*/ 2147483647 h 536"/>
              <a:gd name="T64" fmla="*/ 2147483647 w 883"/>
              <a:gd name="T65" fmla="*/ 2147483647 h 536"/>
              <a:gd name="T66" fmla="*/ 2147483647 w 883"/>
              <a:gd name="T67" fmla="*/ 2147483647 h 536"/>
              <a:gd name="T68" fmla="*/ 2147483647 w 883"/>
              <a:gd name="T69" fmla="*/ 2147483647 h 536"/>
              <a:gd name="T70" fmla="*/ 2147483647 w 883"/>
              <a:gd name="T71" fmla="*/ 2147483647 h 536"/>
              <a:gd name="T72" fmla="*/ 2147483647 w 883"/>
              <a:gd name="T73" fmla="*/ 2147483647 h 536"/>
              <a:gd name="T74" fmla="*/ 2147483647 w 883"/>
              <a:gd name="T75" fmla="*/ 2147483647 h 536"/>
              <a:gd name="T76" fmla="*/ 2147483647 w 883"/>
              <a:gd name="T77" fmla="*/ 2147483647 h 536"/>
              <a:gd name="T78" fmla="*/ 2147483647 w 883"/>
              <a:gd name="T79" fmla="*/ 2147483647 h 536"/>
              <a:gd name="T80" fmla="*/ 2147483647 w 883"/>
              <a:gd name="T81" fmla="*/ 2147483647 h 536"/>
              <a:gd name="T82" fmla="*/ 2147483647 w 883"/>
              <a:gd name="T83" fmla="*/ 2147483647 h 536"/>
              <a:gd name="T84" fmla="*/ 2147483647 w 883"/>
              <a:gd name="T85" fmla="*/ 2147483647 h 536"/>
              <a:gd name="T86" fmla="*/ 2147483647 w 883"/>
              <a:gd name="T87" fmla="*/ 2147483647 h 536"/>
              <a:gd name="T88" fmla="*/ 2147483647 w 883"/>
              <a:gd name="T89" fmla="*/ 2147483647 h 536"/>
              <a:gd name="T90" fmla="*/ 2147483647 w 883"/>
              <a:gd name="T91" fmla="*/ 2147483647 h 536"/>
              <a:gd name="T92" fmla="*/ 2147483647 w 883"/>
              <a:gd name="T93" fmla="*/ 2147483647 h 536"/>
              <a:gd name="T94" fmla="*/ 2147483647 w 883"/>
              <a:gd name="T95" fmla="*/ 2147483647 h 536"/>
              <a:gd name="T96" fmla="*/ 2147483647 w 883"/>
              <a:gd name="T97" fmla="*/ 2147483647 h 536"/>
              <a:gd name="T98" fmla="*/ 2147483647 w 883"/>
              <a:gd name="T99" fmla="*/ 2147483647 h 536"/>
              <a:gd name="T100" fmla="*/ 2147483647 w 883"/>
              <a:gd name="T101" fmla="*/ 2147483647 h 536"/>
              <a:gd name="T102" fmla="*/ 2147483647 w 883"/>
              <a:gd name="T103" fmla="*/ 2147483647 h 536"/>
              <a:gd name="T104" fmla="*/ 2147483647 w 883"/>
              <a:gd name="T105" fmla="*/ 2147483647 h 536"/>
              <a:gd name="T106" fmla="*/ 2147483647 w 883"/>
              <a:gd name="T107" fmla="*/ 2147483647 h 536"/>
              <a:gd name="T108" fmla="*/ 2147483647 w 883"/>
              <a:gd name="T109" fmla="*/ 2147483647 h 536"/>
              <a:gd name="T110" fmla="*/ 2147483647 w 883"/>
              <a:gd name="T111" fmla="*/ 2147483647 h 536"/>
              <a:gd name="T112" fmla="*/ 2147483647 w 883"/>
              <a:gd name="T113" fmla="*/ 2147483647 h 536"/>
              <a:gd name="T114" fmla="*/ 2147483647 w 883"/>
              <a:gd name="T115" fmla="*/ 2147483647 h 536"/>
              <a:gd name="T116" fmla="*/ 2147483647 w 883"/>
              <a:gd name="T117" fmla="*/ 2147483647 h 536"/>
              <a:gd name="T118" fmla="*/ 2147483647 w 883"/>
              <a:gd name="T119" fmla="*/ 2147483647 h 536"/>
              <a:gd name="T120" fmla="*/ 2147483647 w 883"/>
              <a:gd name="T121" fmla="*/ 2147483647 h 536"/>
              <a:gd name="T122" fmla="*/ 2147483647 w 883"/>
              <a:gd name="T123" fmla="*/ 2147483647 h 536"/>
              <a:gd name="T124" fmla="*/ 2147483647 w 883"/>
              <a:gd name="T125" fmla="*/ 2147483647 h 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3"/>
              <a:gd name="T190" fmla="*/ 0 h 536"/>
              <a:gd name="T191" fmla="*/ 883 w 883"/>
              <a:gd name="T192" fmla="*/ 536 h 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3" h="536">
                <a:moveTo>
                  <a:pt x="113" y="373"/>
                </a:moveTo>
                <a:lnTo>
                  <a:pt x="87" y="388"/>
                </a:lnTo>
                <a:lnTo>
                  <a:pt x="77" y="388"/>
                </a:lnTo>
                <a:lnTo>
                  <a:pt x="63" y="380"/>
                </a:lnTo>
                <a:lnTo>
                  <a:pt x="92" y="282"/>
                </a:lnTo>
                <a:lnTo>
                  <a:pt x="95" y="282"/>
                </a:lnTo>
                <a:lnTo>
                  <a:pt x="101" y="270"/>
                </a:lnTo>
                <a:lnTo>
                  <a:pt x="101" y="266"/>
                </a:lnTo>
                <a:lnTo>
                  <a:pt x="97" y="265"/>
                </a:lnTo>
                <a:lnTo>
                  <a:pt x="88" y="266"/>
                </a:lnTo>
                <a:lnTo>
                  <a:pt x="80" y="265"/>
                </a:lnTo>
                <a:lnTo>
                  <a:pt x="79" y="262"/>
                </a:lnTo>
                <a:lnTo>
                  <a:pt x="80" y="257"/>
                </a:lnTo>
                <a:lnTo>
                  <a:pt x="77" y="254"/>
                </a:lnTo>
                <a:lnTo>
                  <a:pt x="69" y="257"/>
                </a:lnTo>
                <a:lnTo>
                  <a:pt x="67" y="255"/>
                </a:lnTo>
                <a:lnTo>
                  <a:pt x="70" y="251"/>
                </a:lnTo>
                <a:lnTo>
                  <a:pt x="59" y="230"/>
                </a:lnTo>
                <a:lnTo>
                  <a:pt x="52" y="221"/>
                </a:lnTo>
                <a:lnTo>
                  <a:pt x="37" y="192"/>
                </a:lnTo>
                <a:lnTo>
                  <a:pt x="27" y="186"/>
                </a:lnTo>
                <a:lnTo>
                  <a:pt x="11" y="167"/>
                </a:lnTo>
                <a:lnTo>
                  <a:pt x="20" y="164"/>
                </a:lnTo>
                <a:lnTo>
                  <a:pt x="12" y="156"/>
                </a:lnTo>
                <a:lnTo>
                  <a:pt x="16" y="138"/>
                </a:lnTo>
                <a:lnTo>
                  <a:pt x="0" y="106"/>
                </a:lnTo>
                <a:lnTo>
                  <a:pt x="0" y="105"/>
                </a:lnTo>
                <a:lnTo>
                  <a:pt x="4" y="81"/>
                </a:lnTo>
                <a:lnTo>
                  <a:pt x="8" y="55"/>
                </a:lnTo>
                <a:lnTo>
                  <a:pt x="9" y="52"/>
                </a:lnTo>
                <a:lnTo>
                  <a:pt x="9" y="51"/>
                </a:lnTo>
                <a:lnTo>
                  <a:pt x="16" y="13"/>
                </a:lnTo>
                <a:lnTo>
                  <a:pt x="18" y="2"/>
                </a:lnTo>
                <a:lnTo>
                  <a:pt x="19" y="0"/>
                </a:lnTo>
                <a:lnTo>
                  <a:pt x="113" y="16"/>
                </a:lnTo>
                <a:lnTo>
                  <a:pt x="159" y="24"/>
                </a:lnTo>
                <a:lnTo>
                  <a:pt x="295" y="44"/>
                </a:lnTo>
                <a:lnTo>
                  <a:pt x="360" y="53"/>
                </a:lnTo>
                <a:lnTo>
                  <a:pt x="399" y="58"/>
                </a:lnTo>
                <a:lnTo>
                  <a:pt x="453" y="64"/>
                </a:lnTo>
                <a:lnTo>
                  <a:pt x="489" y="69"/>
                </a:lnTo>
                <a:lnTo>
                  <a:pt x="579" y="78"/>
                </a:lnTo>
                <a:lnTo>
                  <a:pt x="655" y="85"/>
                </a:lnTo>
                <a:lnTo>
                  <a:pt x="733" y="92"/>
                </a:lnTo>
                <a:lnTo>
                  <a:pt x="809" y="98"/>
                </a:lnTo>
                <a:lnTo>
                  <a:pt x="882" y="102"/>
                </a:lnTo>
                <a:lnTo>
                  <a:pt x="880" y="128"/>
                </a:lnTo>
                <a:lnTo>
                  <a:pt x="880" y="138"/>
                </a:lnTo>
                <a:lnTo>
                  <a:pt x="880" y="141"/>
                </a:lnTo>
                <a:lnTo>
                  <a:pt x="880" y="142"/>
                </a:lnTo>
                <a:lnTo>
                  <a:pt x="879" y="154"/>
                </a:lnTo>
                <a:lnTo>
                  <a:pt x="879" y="167"/>
                </a:lnTo>
                <a:lnTo>
                  <a:pt x="877" y="194"/>
                </a:lnTo>
                <a:lnTo>
                  <a:pt x="876" y="208"/>
                </a:lnTo>
                <a:lnTo>
                  <a:pt x="875" y="221"/>
                </a:lnTo>
                <a:lnTo>
                  <a:pt x="875" y="235"/>
                </a:lnTo>
                <a:lnTo>
                  <a:pt x="872" y="272"/>
                </a:lnTo>
                <a:lnTo>
                  <a:pt x="872" y="275"/>
                </a:lnTo>
                <a:lnTo>
                  <a:pt x="872" y="279"/>
                </a:lnTo>
                <a:lnTo>
                  <a:pt x="870" y="301"/>
                </a:lnTo>
                <a:lnTo>
                  <a:pt x="868" y="341"/>
                </a:lnTo>
                <a:lnTo>
                  <a:pt x="868" y="352"/>
                </a:lnTo>
                <a:lnTo>
                  <a:pt x="866" y="363"/>
                </a:lnTo>
                <a:lnTo>
                  <a:pt x="866" y="367"/>
                </a:lnTo>
                <a:lnTo>
                  <a:pt x="865" y="391"/>
                </a:lnTo>
                <a:lnTo>
                  <a:pt x="865" y="395"/>
                </a:lnTo>
                <a:lnTo>
                  <a:pt x="863" y="411"/>
                </a:lnTo>
                <a:lnTo>
                  <a:pt x="862" y="427"/>
                </a:lnTo>
                <a:lnTo>
                  <a:pt x="862" y="434"/>
                </a:lnTo>
                <a:lnTo>
                  <a:pt x="862" y="447"/>
                </a:lnTo>
                <a:lnTo>
                  <a:pt x="858" y="501"/>
                </a:lnTo>
                <a:lnTo>
                  <a:pt x="858" y="505"/>
                </a:lnTo>
                <a:lnTo>
                  <a:pt x="857" y="528"/>
                </a:lnTo>
                <a:lnTo>
                  <a:pt x="858" y="529"/>
                </a:lnTo>
                <a:lnTo>
                  <a:pt x="855" y="529"/>
                </a:lnTo>
                <a:lnTo>
                  <a:pt x="804" y="525"/>
                </a:lnTo>
                <a:lnTo>
                  <a:pt x="796" y="525"/>
                </a:lnTo>
                <a:lnTo>
                  <a:pt x="780" y="523"/>
                </a:lnTo>
                <a:lnTo>
                  <a:pt x="777" y="523"/>
                </a:lnTo>
                <a:lnTo>
                  <a:pt x="714" y="518"/>
                </a:lnTo>
                <a:lnTo>
                  <a:pt x="707" y="518"/>
                </a:lnTo>
                <a:lnTo>
                  <a:pt x="705" y="518"/>
                </a:lnTo>
                <a:lnTo>
                  <a:pt x="697" y="518"/>
                </a:lnTo>
                <a:lnTo>
                  <a:pt x="687" y="518"/>
                </a:lnTo>
                <a:lnTo>
                  <a:pt x="686" y="518"/>
                </a:lnTo>
                <a:lnTo>
                  <a:pt x="630" y="512"/>
                </a:lnTo>
                <a:lnTo>
                  <a:pt x="621" y="511"/>
                </a:lnTo>
                <a:lnTo>
                  <a:pt x="561" y="505"/>
                </a:lnTo>
                <a:lnTo>
                  <a:pt x="535" y="503"/>
                </a:lnTo>
                <a:lnTo>
                  <a:pt x="525" y="501"/>
                </a:lnTo>
                <a:lnTo>
                  <a:pt x="515" y="501"/>
                </a:lnTo>
                <a:lnTo>
                  <a:pt x="507" y="500"/>
                </a:lnTo>
                <a:lnTo>
                  <a:pt x="478" y="497"/>
                </a:lnTo>
                <a:lnTo>
                  <a:pt x="468" y="494"/>
                </a:lnTo>
                <a:lnTo>
                  <a:pt x="417" y="489"/>
                </a:lnTo>
                <a:lnTo>
                  <a:pt x="411" y="489"/>
                </a:lnTo>
                <a:lnTo>
                  <a:pt x="402" y="487"/>
                </a:lnTo>
                <a:lnTo>
                  <a:pt x="371" y="485"/>
                </a:lnTo>
                <a:lnTo>
                  <a:pt x="321" y="478"/>
                </a:lnTo>
                <a:lnTo>
                  <a:pt x="317" y="514"/>
                </a:lnTo>
                <a:lnTo>
                  <a:pt x="314" y="532"/>
                </a:lnTo>
                <a:lnTo>
                  <a:pt x="314" y="535"/>
                </a:lnTo>
                <a:lnTo>
                  <a:pt x="312" y="532"/>
                </a:lnTo>
                <a:lnTo>
                  <a:pt x="310" y="532"/>
                </a:lnTo>
                <a:lnTo>
                  <a:pt x="309" y="530"/>
                </a:lnTo>
                <a:lnTo>
                  <a:pt x="300" y="514"/>
                </a:lnTo>
                <a:lnTo>
                  <a:pt x="292" y="501"/>
                </a:lnTo>
                <a:lnTo>
                  <a:pt x="285" y="505"/>
                </a:lnTo>
                <a:lnTo>
                  <a:pt x="281" y="511"/>
                </a:lnTo>
                <a:lnTo>
                  <a:pt x="281" y="522"/>
                </a:lnTo>
                <a:lnTo>
                  <a:pt x="271" y="521"/>
                </a:lnTo>
                <a:lnTo>
                  <a:pt x="232" y="518"/>
                </a:lnTo>
                <a:lnTo>
                  <a:pt x="224" y="512"/>
                </a:lnTo>
                <a:lnTo>
                  <a:pt x="214" y="518"/>
                </a:lnTo>
                <a:lnTo>
                  <a:pt x="202" y="521"/>
                </a:lnTo>
                <a:lnTo>
                  <a:pt x="185" y="514"/>
                </a:lnTo>
                <a:lnTo>
                  <a:pt x="176" y="521"/>
                </a:lnTo>
                <a:lnTo>
                  <a:pt x="177" y="526"/>
                </a:lnTo>
                <a:lnTo>
                  <a:pt x="174" y="528"/>
                </a:lnTo>
                <a:lnTo>
                  <a:pt x="165" y="517"/>
                </a:lnTo>
                <a:lnTo>
                  <a:pt x="159" y="482"/>
                </a:lnTo>
                <a:lnTo>
                  <a:pt x="137" y="465"/>
                </a:lnTo>
                <a:lnTo>
                  <a:pt x="140" y="452"/>
                </a:lnTo>
                <a:lnTo>
                  <a:pt x="113" y="37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1" name="Nebraska" descr="Nebraska," title="Nebraska"/>
          <p:cNvSpPr>
            <a:spLocks/>
          </p:cNvSpPr>
          <p:nvPr/>
        </p:nvSpPr>
        <p:spPr bwMode="auto">
          <a:xfrm>
            <a:off x="3359150" y="2843213"/>
            <a:ext cx="1122363" cy="508000"/>
          </a:xfrm>
          <a:custGeom>
            <a:avLst/>
            <a:gdLst>
              <a:gd name="T0" fmla="*/ 2147483647 w 711"/>
              <a:gd name="T1" fmla="*/ 2147483647 h 345"/>
              <a:gd name="T2" fmla="*/ 2147483647 w 711"/>
              <a:gd name="T3" fmla="*/ 2147483647 h 345"/>
              <a:gd name="T4" fmla="*/ 2147483647 w 711"/>
              <a:gd name="T5" fmla="*/ 2147483647 h 345"/>
              <a:gd name="T6" fmla="*/ 2147483647 w 711"/>
              <a:gd name="T7" fmla="*/ 2147483647 h 345"/>
              <a:gd name="T8" fmla="*/ 2147483647 w 711"/>
              <a:gd name="T9" fmla="*/ 2147483647 h 345"/>
              <a:gd name="T10" fmla="*/ 2147483647 w 711"/>
              <a:gd name="T11" fmla="*/ 2147483647 h 345"/>
              <a:gd name="T12" fmla="*/ 2147483647 w 711"/>
              <a:gd name="T13" fmla="*/ 2147483647 h 345"/>
              <a:gd name="T14" fmla="*/ 2147483647 w 711"/>
              <a:gd name="T15" fmla="*/ 2147483647 h 345"/>
              <a:gd name="T16" fmla="*/ 2147483647 w 711"/>
              <a:gd name="T17" fmla="*/ 2147483647 h 345"/>
              <a:gd name="T18" fmla="*/ 2147483647 w 711"/>
              <a:gd name="T19" fmla="*/ 2147483647 h 345"/>
              <a:gd name="T20" fmla="*/ 2147483647 w 711"/>
              <a:gd name="T21" fmla="*/ 2147483647 h 345"/>
              <a:gd name="T22" fmla="*/ 0 w 711"/>
              <a:gd name="T23" fmla="*/ 2147483647 h 345"/>
              <a:gd name="T24" fmla="*/ 2147483647 w 711"/>
              <a:gd name="T25" fmla="*/ 2147483647 h 345"/>
              <a:gd name="T26" fmla="*/ 2147483647 w 711"/>
              <a:gd name="T27" fmla="*/ 2147483647 h 345"/>
              <a:gd name="T28" fmla="*/ 2147483647 w 711"/>
              <a:gd name="T29" fmla="*/ 2147483647 h 345"/>
              <a:gd name="T30" fmla="*/ 2147483647 w 711"/>
              <a:gd name="T31" fmla="*/ 2147483647 h 345"/>
              <a:gd name="T32" fmla="*/ 2147483647 w 711"/>
              <a:gd name="T33" fmla="*/ 2147483647 h 345"/>
              <a:gd name="T34" fmla="*/ 2147483647 w 711"/>
              <a:gd name="T35" fmla="*/ 2147483647 h 345"/>
              <a:gd name="T36" fmla="*/ 2147483647 w 711"/>
              <a:gd name="T37" fmla="*/ 2147483647 h 345"/>
              <a:gd name="T38" fmla="*/ 2147483647 w 711"/>
              <a:gd name="T39" fmla="*/ 2147483647 h 345"/>
              <a:gd name="T40" fmla="*/ 2147483647 w 711"/>
              <a:gd name="T41" fmla="*/ 2147483647 h 345"/>
              <a:gd name="T42" fmla="*/ 2147483647 w 711"/>
              <a:gd name="T43" fmla="*/ 2147483647 h 345"/>
              <a:gd name="T44" fmla="*/ 2147483647 w 711"/>
              <a:gd name="T45" fmla="*/ 2147483647 h 345"/>
              <a:gd name="T46" fmla="*/ 2147483647 w 711"/>
              <a:gd name="T47" fmla="*/ 2147483647 h 345"/>
              <a:gd name="T48" fmla="*/ 2147483647 w 711"/>
              <a:gd name="T49" fmla="*/ 2147483647 h 345"/>
              <a:gd name="T50" fmla="*/ 2147483647 w 711"/>
              <a:gd name="T51" fmla="*/ 2147483647 h 345"/>
              <a:gd name="T52" fmla="*/ 2147483647 w 711"/>
              <a:gd name="T53" fmla="*/ 2147483647 h 345"/>
              <a:gd name="T54" fmla="*/ 2147483647 w 711"/>
              <a:gd name="T55" fmla="*/ 2147483647 h 345"/>
              <a:gd name="T56" fmla="*/ 2147483647 w 711"/>
              <a:gd name="T57" fmla="*/ 2147483647 h 345"/>
              <a:gd name="T58" fmla="*/ 2147483647 w 711"/>
              <a:gd name="T59" fmla="*/ 2147483647 h 345"/>
              <a:gd name="T60" fmla="*/ 2147483647 w 711"/>
              <a:gd name="T61" fmla="*/ 2147483647 h 345"/>
              <a:gd name="T62" fmla="*/ 2147483647 w 711"/>
              <a:gd name="T63" fmla="*/ 2147483647 h 345"/>
              <a:gd name="T64" fmla="*/ 2147483647 w 711"/>
              <a:gd name="T65" fmla="*/ 2147483647 h 345"/>
              <a:gd name="T66" fmla="*/ 2147483647 w 711"/>
              <a:gd name="T67" fmla="*/ 2147483647 h 345"/>
              <a:gd name="T68" fmla="*/ 2147483647 w 711"/>
              <a:gd name="T69" fmla="*/ 2147483647 h 345"/>
              <a:gd name="T70" fmla="*/ 2147483647 w 711"/>
              <a:gd name="T71" fmla="*/ 2147483647 h 345"/>
              <a:gd name="T72" fmla="*/ 2147483647 w 711"/>
              <a:gd name="T73" fmla="*/ 2147483647 h 345"/>
              <a:gd name="T74" fmla="*/ 2147483647 w 711"/>
              <a:gd name="T75" fmla="*/ 2147483647 h 345"/>
              <a:gd name="T76" fmla="*/ 2147483647 w 711"/>
              <a:gd name="T77" fmla="*/ 2147483647 h 345"/>
              <a:gd name="T78" fmla="*/ 2147483647 w 711"/>
              <a:gd name="T79" fmla="*/ 2147483647 h 345"/>
              <a:gd name="T80" fmla="*/ 2147483647 w 711"/>
              <a:gd name="T81" fmla="*/ 2147483647 h 345"/>
              <a:gd name="T82" fmla="*/ 2147483647 w 711"/>
              <a:gd name="T83" fmla="*/ 2147483647 h 345"/>
              <a:gd name="T84" fmla="*/ 2147483647 w 711"/>
              <a:gd name="T85" fmla="*/ 2147483647 h 345"/>
              <a:gd name="T86" fmla="*/ 2147483647 w 711"/>
              <a:gd name="T87" fmla="*/ 2147483647 h 345"/>
              <a:gd name="T88" fmla="*/ 2147483647 w 711"/>
              <a:gd name="T89" fmla="*/ 2147483647 h 345"/>
              <a:gd name="T90" fmla="*/ 2147483647 w 711"/>
              <a:gd name="T91" fmla="*/ 2147483647 h 345"/>
              <a:gd name="T92" fmla="*/ 2147483647 w 711"/>
              <a:gd name="T93" fmla="*/ 2147483647 h 345"/>
              <a:gd name="T94" fmla="*/ 2147483647 w 711"/>
              <a:gd name="T95" fmla="*/ 2147483647 h 345"/>
              <a:gd name="T96" fmla="*/ 2147483647 w 711"/>
              <a:gd name="T97" fmla="*/ 2147483647 h 345"/>
              <a:gd name="T98" fmla="*/ 2147483647 w 711"/>
              <a:gd name="T99" fmla="*/ 2147483647 h 345"/>
              <a:gd name="T100" fmla="*/ 2147483647 w 711"/>
              <a:gd name="T101" fmla="*/ 2147483647 h 345"/>
              <a:gd name="T102" fmla="*/ 2147483647 w 711"/>
              <a:gd name="T103" fmla="*/ 2147483647 h 345"/>
              <a:gd name="T104" fmla="*/ 2147483647 w 711"/>
              <a:gd name="T105" fmla="*/ 2147483647 h 345"/>
              <a:gd name="T106" fmla="*/ 2147483647 w 711"/>
              <a:gd name="T107" fmla="*/ 2147483647 h 345"/>
              <a:gd name="T108" fmla="*/ 2147483647 w 711"/>
              <a:gd name="T109" fmla="*/ 2147483647 h 34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11"/>
              <a:gd name="T166" fmla="*/ 0 h 345"/>
              <a:gd name="T167" fmla="*/ 711 w 711"/>
              <a:gd name="T168" fmla="*/ 345 h 34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11" h="345">
                <a:moveTo>
                  <a:pt x="430" y="344"/>
                </a:moveTo>
                <a:lnTo>
                  <a:pt x="427" y="344"/>
                </a:lnTo>
                <a:lnTo>
                  <a:pt x="417" y="344"/>
                </a:lnTo>
                <a:lnTo>
                  <a:pt x="401" y="344"/>
                </a:lnTo>
                <a:lnTo>
                  <a:pt x="397" y="342"/>
                </a:lnTo>
                <a:lnTo>
                  <a:pt x="393" y="342"/>
                </a:lnTo>
                <a:lnTo>
                  <a:pt x="381" y="342"/>
                </a:lnTo>
                <a:lnTo>
                  <a:pt x="376" y="342"/>
                </a:lnTo>
                <a:lnTo>
                  <a:pt x="355" y="342"/>
                </a:lnTo>
                <a:lnTo>
                  <a:pt x="340" y="342"/>
                </a:lnTo>
                <a:lnTo>
                  <a:pt x="315" y="342"/>
                </a:lnTo>
                <a:lnTo>
                  <a:pt x="311" y="342"/>
                </a:lnTo>
                <a:lnTo>
                  <a:pt x="310" y="342"/>
                </a:lnTo>
                <a:lnTo>
                  <a:pt x="294" y="341"/>
                </a:lnTo>
                <a:lnTo>
                  <a:pt x="279" y="341"/>
                </a:lnTo>
                <a:lnTo>
                  <a:pt x="265" y="341"/>
                </a:lnTo>
                <a:lnTo>
                  <a:pt x="262" y="341"/>
                </a:lnTo>
                <a:lnTo>
                  <a:pt x="253" y="339"/>
                </a:lnTo>
                <a:lnTo>
                  <a:pt x="232" y="339"/>
                </a:lnTo>
                <a:lnTo>
                  <a:pt x="217" y="339"/>
                </a:lnTo>
                <a:lnTo>
                  <a:pt x="213" y="339"/>
                </a:lnTo>
                <a:lnTo>
                  <a:pt x="210" y="339"/>
                </a:lnTo>
                <a:lnTo>
                  <a:pt x="157" y="337"/>
                </a:lnTo>
                <a:lnTo>
                  <a:pt x="159" y="299"/>
                </a:lnTo>
                <a:lnTo>
                  <a:pt x="159" y="289"/>
                </a:lnTo>
                <a:lnTo>
                  <a:pt x="159" y="282"/>
                </a:lnTo>
                <a:lnTo>
                  <a:pt x="160" y="268"/>
                </a:lnTo>
                <a:lnTo>
                  <a:pt x="160" y="261"/>
                </a:lnTo>
                <a:lnTo>
                  <a:pt x="160" y="254"/>
                </a:lnTo>
                <a:lnTo>
                  <a:pt x="161" y="227"/>
                </a:lnTo>
                <a:lnTo>
                  <a:pt x="116" y="225"/>
                </a:lnTo>
                <a:lnTo>
                  <a:pt x="113" y="225"/>
                </a:lnTo>
                <a:lnTo>
                  <a:pt x="53" y="222"/>
                </a:lnTo>
                <a:lnTo>
                  <a:pt x="38" y="220"/>
                </a:lnTo>
                <a:lnTo>
                  <a:pt x="34" y="220"/>
                </a:lnTo>
                <a:lnTo>
                  <a:pt x="0" y="219"/>
                </a:lnTo>
                <a:lnTo>
                  <a:pt x="1" y="205"/>
                </a:lnTo>
                <a:lnTo>
                  <a:pt x="1" y="185"/>
                </a:lnTo>
                <a:lnTo>
                  <a:pt x="2" y="176"/>
                </a:lnTo>
                <a:lnTo>
                  <a:pt x="4" y="165"/>
                </a:lnTo>
                <a:lnTo>
                  <a:pt x="4" y="158"/>
                </a:lnTo>
                <a:lnTo>
                  <a:pt x="4" y="151"/>
                </a:lnTo>
                <a:lnTo>
                  <a:pt x="4" y="142"/>
                </a:lnTo>
                <a:lnTo>
                  <a:pt x="4" y="137"/>
                </a:lnTo>
                <a:lnTo>
                  <a:pt x="5" y="123"/>
                </a:lnTo>
                <a:lnTo>
                  <a:pt x="6" y="109"/>
                </a:lnTo>
                <a:lnTo>
                  <a:pt x="6" y="96"/>
                </a:lnTo>
                <a:lnTo>
                  <a:pt x="8" y="82"/>
                </a:lnTo>
                <a:lnTo>
                  <a:pt x="11" y="44"/>
                </a:lnTo>
                <a:lnTo>
                  <a:pt x="11" y="19"/>
                </a:lnTo>
                <a:lnTo>
                  <a:pt x="12" y="5"/>
                </a:lnTo>
                <a:lnTo>
                  <a:pt x="13" y="0"/>
                </a:lnTo>
                <a:lnTo>
                  <a:pt x="15" y="1"/>
                </a:lnTo>
                <a:lnTo>
                  <a:pt x="16" y="1"/>
                </a:lnTo>
                <a:lnTo>
                  <a:pt x="56" y="2"/>
                </a:lnTo>
                <a:lnTo>
                  <a:pt x="76" y="2"/>
                </a:lnTo>
                <a:lnTo>
                  <a:pt x="78" y="4"/>
                </a:lnTo>
                <a:lnTo>
                  <a:pt x="95" y="5"/>
                </a:lnTo>
                <a:lnTo>
                  <a:pt x="105" y="5"/>
                </a:lnTo>
                <a:lnTo>
                  <a:pt x="107" y="5"/>
                </a:lnTo>
                <a:lnTo>
                  <a:pt x="112" y="5"/>
                </a:lnTo>
                <a:lnTo>
                  <a:pt x="137" y="6"/>
                </a:lnTo>
                <a:lnTo>
                  <a:pt x="155" y="8"/>
                </a:lnTo>
                <a:lnTo>
                  <a:pt x="167" y="8"/>
                </a:lnTo>
                <a:lnTo>
                  <a:pt x="193" y="9"/>
                </a:lnTo>
                <a:lnTo>
                  <a:pt x="199" y="9"/>
                </a:lnTo>
                <a:lnTo>
                  <a:pt x="235" y="11"/>
                </a:lnTo>
                <a:lnTo>
                  <a:pt x="265" y="12"/>
                </a:lnTo>
                <a:lnTo>
                  <a:pt x="292" y="12"/>
                </a:lnTo>
                <a:lnTo>
                  <a:pt x="315" y="12"/>
                </a:lnTo>
                <a:lnTo>
                  <a:pt x="368" y="13"/>
                </a:lnTo>
                <a:lnTo>
                  <a:pt x="390" y="13"/>
                </a:lnTo>
                <a:lnTo>
                  <a:pt x="449" y="15"/>
                </a:lnTo>
                <a:lnTo>
                  <a:pt x="459" y="25"/>
                </a:lnTo>
                <a:lnTo>
                  <a:pt x="465" y="27"/>
                </a:lnTo>
                <a:lnTo>
                  <a:pt x="469" y="29"/>
                </a:lnTo>
                <a:lnTo>
                  <a:pt x="477" y="32"/>
                </a:lnTo>
                <a:lnTo>
                  <a:pt x="489" y="40"/>
                </a:lnTo>
                <a:lnTo>
                  <a:pt x="499" y="29"/>
                </a:lnTo>
                <a:lnTo>
                  <a:pt x="517" y="32"/>
                </a:lnTo>
                <a:lnTo>
                  <a:pt x="520" y="32"/>
                </a:lnTo>
                <a:lnTo>
                  <a:pt x="528" y="29"/>
                </a:lnTo>
                <a:lnTo>
                  <a:pt x="530" y="30"/>
                </a:lnTo>
                <a:lnTo>
                  <a:pt x="549" y="29"/>
                </a:lnTo>
                <a:lnTo>
                  <a:pt x="556" y="36"/>
                </a:lnTo>
                <a:lnTo>
                  <a:pt x="559" y="39"/>
                </a:lnTo>
                <a:lnTo>
                  <a:pt x="567" y="40"/>
                </a:lnTo>
                <a:lnTo>
                  <a:pt x="584" y="46"/>
                </a:lnTo>
                <a:lnTo>
                  <a:pt x="592" y="55"/>
                </a:lnTo>
                <a:lnTo>
                  <a:pt x="597" y="65"/>
                </a:lnTo>
                <a:lnTo>
                  <a:pt x="606" y="68"/>
                </a:lnTo>
                <a:lnTo>
                  <a:pt x="613" y="69"/>
                </a:lnTo>
                <a:lnTo>
                  <a:pt x="620" y="92"/>
                </a:lnTo>
                <a:lnTo>
                  <a:pt x="622" y="96"/>
                </a:lnTo>
                <a:lnTo>
                  <a:pt x="620" y="99"/>
                </a:lnTo>
                <a:lnTo>
                  <a:pt x="625" y="109"/>
                </a:lnTo>
                <a:lnTo>
                  <a:pt x="626" y="117"/>
                </a:lnTo>
                <a:lnTo>
                  <a:pt x="629" y="123"/>
                </a:lnTo>
                <a:lnTo>
                  <a:pt x="635" y="123"/>
                </a:lnTo>
                <a:lnTo>
                  <a:pt x="638" y="137"/>
                </a:lnTo>
                <a:lnTo>
                  <a:pt x="639" y="138"/>
                </a:lnTo>
                <a:lnTo>
                  <a:pt x="642" y="151"/>
                </a:lnTo>
                <a:lnTo>
                  <a:pt x="639" y="158"/>
                </a:lnTo>
                <a:lnTo>
                  <a:pt x="640" y="163"/>
                </a:lnTo>
                <a:lnTo>
                  <a:pt x="650" y="173"/>
                </a:lnTo>
                <a:lnTo>
                  <a:pt x="650" y="177"/>
                </a:lnTo>
                <a:lnTo>
                  <a:pt x="649" y="177"/>
                </a:lnTo>
                <a:lnTo>
                  <a:pt x="650" y="180"/>
                </a:lnTo>
                <a:lnTo>
                  <a:pt x="656" y="190"/>
                </a:lnTo>
                <a:lnTo>
                  <a:pt x="660" y="201"/>
                </a:lnTo>
                <a:lnTo>
                  <a:pt x="657" y="204"/>
                </a:lnTo>
                <a:lnTo>
                  <a:pt x="657" y="211"/>
                </a:lnTo>
                <a:lnTo>
                  <a:pt x="660" y="211"/>
                </a:lnTo>
                <a:lnTo>
                  <a:pt x="661" y="213"/>
                </a:lnTo>
                <a:lnTo>
                  <a:pt x="660" y="215"/>
                </a:lnTo>
                <a:lnTo>
                  <a:pt x="661" y="218"/>
                </a:lnTo>
                <a:lnTo>
                  <a:pt x="660" y="225"/>
                </a:lnTo>
                <a:lnTo>
                  <a:pt x="660" y="226"/>
                </a:lnTo>
                <a:lnTo>
                  <a:pt x="661" y="232"/>
                </a:lnTo>
                <a:lnTo>
                  <a:pt x="665" y="243"/>
                </a:lnTo>
                <a:lnTo>
                  <a:pt x="667" y="243"/>
                </a:lnTo>
                <a:lnTo>
                  <a:pt x="665" y="246"/>
                </a:lnTo>
                <a:lnTo>
                  <a:pt x="665" y="255"/>
                </a:lnTo>
                <a:lnTo>
                  <a:pt x="661" y="260"/>
                </a:lnTo>
                <a:lnTo>
                  <a:pt x="672" y="275"/>
                </a:lnTo>
                <a:lnTo>
                  <a:pt x="671" y="278"/>
                </a:lnTo>
                <a:lnTo>
                  <a:pt x="669" y="278"/>
                </a:lnTo>
                <a:lnTo>
                  <a:pt x="672" y="285"/>
                </a:lnTo>
                <a:lnTo>
                  <a:pt x="675" y="285"/>
                </a:lnTo>
                <a:lnTo>
                  <a:pt x="678" y="281"/>
                </a:lnTo>
                <a:lnTo>
                  <a:pt x="683" y="307"/>
                </a:lnTo>
                <a:lnTo>
                  <a:pt x="689" y="313"/>
                </a:lnTo>
                <a:lnTo>
                  <a:pt x="693" y="313"/>
                </a:lnTo>
                <a:lnTo>
                  <a:pt x="704" y="338"/>
                </a:lnTo>
                <a:lnTo>
                  <a:pt x="710" y="341"/>
                </a:lnTo>
                <a:lnTo>
                  <a:pt x="707" y="341"/>
                </a:lnTo>
                <a:lnTo>
                  <a:pt x="669" y="342"/>
                </a:lnTo>
                <a:lnTo>
                  <a:pt x="662" y="342"/>
                </a:lnTo>
                <a:lnTo>
                  <a:pt x="653" y="342"/>
                </a:lnTo>
                <a:lnTo>
                  <a:pt x="651" y="342"/>
                </a:lnTo>
                <a:lnTo>
                  <a:pt x="643" y="342"/>
                </a:lnTo>
                <a:lnTo>
                  <a:pt x="633" y="342"/>
                </a:lnTo>
                <a:lnTo>
                  <a:pt x="632" y="342"/>
                </a:lnTo>
                <a:lnTo>
                  <a:pt x="622" y="342"/>
                </a:lnTo>
                <a:lnTo>
                  <a:pt x="615" y="342"/>
                </a:lnTo>
                <a:lnTo>
                  <a:pt x="613" y="342"/>
                </a:lnTo>
                <a:lnTo>
                  <a:pt x="592" y="342"/>
                </a:lnTo>
                <a:lnTo>
                  <a:pt x="586" y="342"/>
                </a:lnTo>
                <a:lnTo>
                  <a:pt x="581" y="344"/>
                </a:lnTo>
                <a:lnTo>
                  <a:pt x="578" y="344"/>
                </a:lnTo>
                <a:lnTo>
                  <a:pt x="560" y="344"/>
                </a:lnTo>
                <a:lnTo>
                  <a:pt x="550" y="344"/>
                </a:lnTo>
                <a:lnTo>
                  <a:pt x="541" y="344"/>
                </a:lnTo>
                <a:lnTo>
                  <a:pt x="520" y="344"/>
                </a:lnTo>
                <a:lnTo>
                  <a:pt x="503" y="344"/>
                </a:lnTo>
                <a:lnTo>
                  <a:pt x="499" y="344"/>
                </a:lnTo>
                <a:lnTo>
                  <a:pt x="494" y="344"/>
                </a:lnTo>
                <a:lnTo>
                  <a:pt x="489" y="344"/>
                </a:lnTo>
                <a:lnTo>
                  <a:pt x="478" y="344"/>
                </a:lnTo>
                <a:lnTo>
                  <a:pt x="466" y="344"/>
                </a:lnTo>
                <a:lnTo>
                  <a:pt x="458" y="344"/>
                </a:lnTo>
                <a:lnTo>
                  <a:pt x="448" y="344"/>
                </a:lnTo>
                <a:lnTo>
                  <a:pt x="437" y="344"/>
                </a:lnTo>
                <a:lnTo>
                  <a:pt x="430" y="3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0" name="North Dakota" descr="North Dakota," title="North Dakota"/>
          <p:cNvSpPr>
            <a:spLocks/>
          </p:cNvSpPr>
          <p:nvPr/>
        </p:nvSpPr>
        <p:spPr bwMode="auto">
          <a:xfrm>
            <a:off x="3406775" y="1898650"/>
            <a:ext cx="900113" cy="503238"/>
          </a:xfrm>
          <a:custGeom>
            <a:avLst/>
            <a:gdLst>
              <a:gd name="T0" fmla="*/ 2147483647 w 569"/>
              <a:gd name="T1" fmla="*/ 2147483647 h 343"/>
              <a:gd name="T2" fmla="*/ 2147483647 w 569"/>
              <a:gd name="T3" fmla="*/ 2147483647 h 343"/>
              <a:gd name="T4" fmla="*/ 2147483647 w 569"/>
              <a:gd name="T5" fmla="*/ 2147483647 h 343"/>
              <a:gd name="T6" fmla="*/ 2147483647 w 569"/>
              <a:gd name="T7" fmla="*/ 2147483647 h 343"/>
              <a:gd name="T8" fmla="*/ 2147483647 w 569"/>
              <a:gd name="T9" fmla="*/ 2147483647 h 343"/>
              <a:gd name="T10" fmla="*/ 2147483647 w 569"/>
              <a:gd name="T11" fmla="*/ 2147483647 h 343"/>
              <a:gd name="T12" fmla="*/ 2147483647 w 569"/>
              <a:gd name="T13" fmla="*/ 2147483647 h 343"/>
              <a:gd name="T14" fmla="*/ 2147483647 w 569"/>
              <a:gd name="T15" fmla="*/ 2147483647 h 343"/>
              <a:gd name="T16" fmla="*/ 2147483647 w 569"/>
              <a:gd name="T17" fmla="*/ 2147483647 h 343"/>
              <a:gd name="T18" fmla="*/ 2147483647 w 569"/>
              <a:gd name="T19" fmla="*/ 2147483647 h 343"/>
              <a:gd name="T20" fmla="*/ 2147483647 w 569"/>
              <a:gd name="T21" fmla="*/ 2147483647 h 343"/>
              <a:gd name="T22" fmla="*/ 2147483647 w 569"/>
              <a:gd name="T23" fmla="*/ 2147483647 h 343"/>
              <a:gd name="T24" fmla="*/ 2147483647 w 569"/>
              <a:gd name="T25" fmla="*/ 2147483647 h 343"/>
              <a:gd name="T26" fmla="*/ 2147483647 w 569"/>
              <a:gd name="T27" fmla="*/ 2147483647 h 343"/>
              <a:gd name="T28" fmla="*/ 2147483647 w 569"/>
              <a:gd name="T29" fmla="*/ 2147483647 h 343"/>
              <a:gd name="T30" fmla="*/ 2147483647 w 569"/>
              <a:gd name="T31" fmla="*/ 2147483647 h 343"/>
              <a:gd name="T32" fmla="*/ 2147483647 w 569"/>
              <a:gd name="T33" fmla="*/ 2147483647 h 343"/>
              <a:gd name="T34" fmla="*/ 2147483647 w 569"/>
              <a:gd name="T35" fmla="*/ 2147483647 h 343"/>
              <a:gd name="T36" fmla="*/ 2147483647 w 569"/>
              <a:gd name="T37" fmla="*/ 2147483647 h 343"/>
              <a:gd name="T38" fmla="*/ 2147483647 w 569"/>
              <a:gd name="T39" fmla="*/ 2147483647 h 343"/>
              <a:gd name="T40" fmla="*/ 2147483647 w 569"/>
              <a:gd name="T41" fmla="*/ 2147483647 h 343"/>
              <a:gd name="T42" fmla="*/ 2147483647 w 569"/>
              <a:gd name="T43" fmla="*/ 2147483647 h 343"/>
              <a:gd name="T44" fmla="*/ 2147483647 w 569"/>
              <a:gd name="T45" fmla="*/ 2147483647 h 343"/>
              <a:gd name="T46" fmla="*/ 2147483647 w 569"/>
              <a:gd name="T47" fmla="*/ 2147483647 h 343"/>
              <a:gd name="T48" fmla="*/ 2147483647 w 569"/>
              <a:gd name="T49" fmla="*/ 2147483647 h 343"/>
              <a:gd name="T50" fmla="*/ 2147483647 w 569"/>
              <a:gd name="T51" fmla="*/ 2147483647 h 343"/>
              <a:gd name="T52" fmla="*/ 2147483647 w 569"/>
              <a:gd name="T53" fmla="*/ 2147483647 h 343"/>
              <a:gd name="T54" fmla="*/ 2147483647 w 569"/>
              <a:gd name="T55" fmla="*/ 2147483647 h 343"/>
              <a:gd name="T56" fmla="*/ 2147483647 w 569"/>
              <a:gd name="T57" fmla="*/ 2147483647 h 343"/>
              <a:gd name="T58" fmla="*/ 2147483647 w 569"/>
              <a:gd name="T59" fmla="*/ 2147483647 h 343"/>
              <a:gd name="T60" fmla="*/ 2147483647 w 569"/>
              <a:gd name="T61" fmla="*/ 2147483647 h 343"/>
              <a:gd name="T62" fmla="*/ 2147483647 w 569"/>
              <a:gd name="T63" fmla="*/ 2147483647 h 343"/>
              <a:gd name="T64" fmla="*/ 2147483647 w 569"/>
              <a:gd name="T65" fmla="*/ 2147483647 h 343"/>
              <a:gd name="T66" fmla="*/ 2147483647 w 569"/>
              <a:gd name="T67" fmla="*/ 2147483647 h 343"/>
              <a:gd name="T68" fmla="*/ 2147483647 w 569"/>
              <a:gd name="T69" fmla="*/ 2147483647 h 343"/>
              <a:gd name="T70" fmla="*/ 2147483647 w 569"/>
              <a:gd name="T71" fmla="*/ 2147483647 h 343"/>
              <a:gd name="T72" fmla="*/ 2147483647 w 569"/>
              <a:gd name="T73" fmla="*/ 2147483647 h 343"/>
              <a:gd name="T74" fmla="*/ 2147483647 w 569"/>
              <a:gd name="T75" fmla="*/ 2147483647 h 343"/>
              <a:gd name="T76" fmla="*/ 2147483647 w 569"/>
              <a:gd name="T77" fmla="*/ 2147483647 h 343"/>
              <a:gd name="T78" fmla="*/ 2147483647 w 569"/>
              <a:gd name="T79" fmla="*/ 2147483647 h 343"/>
              <a:gd name="T80" fmla="*/ 2147483647 w 569"/>
              <a:gd name="T81" fmla="*/ 2147483647 h 343"/>
              <a:gd name="T82" fmla="*/ 2147483647 w 569"/>
              <a:gd name="T83" fmla="*/ 2147483647 h 343"/>
              <a:gd name="T84" fmla="*/ 2147483647 w 569"/>
              <a:gd name="T85" fmla="*/ 2147483647 h 343"/>
              <a:gd name="T86" fmla="*/ 2147483647 w 569"/>
              <a:gd name="T87" fmla="*/ 2147483647 h 343"/>
              <a:gd name="T88" fmla="*/ 2147483647 w 569"/>
              <a:gd name="T89" fmla="*/ 2147483647 h 343"/>
              <a:gd name="T90" fmla="*/ 2147483647 w 569"/>
              <a:gd name="T91" fmla="*/ 2147483647 h 343"/>
              <a:gd name="T92" fmla="*/ 2147483647 w 569"/>
              <a:gd name="T93" fmla="*/ 2147483647 h 343"/>
              <a:gd name="T94" fmla="*/ 2147483647 w 569"/>
              <a:gd name="T95" fmla="*/ 2147483647 h 34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69"/>
              <a:gd name="T145" fmla="*/ 0 h 343"/>
              <a:gd name="T146" fmla="*/ 569 w 569"/>
              <a:gd name="T147" fmla="*/ 343 h 34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69" h="343">
                <a:moveTo>
                  <a:pt x="155" y="335"/>
                </a:moveTo>
                <a:lnTo>
                  <a:pt x="212" y="336"/>
                </a:lnTo>
                <a:lnTo>
                  <a:pt x="222" y="337"/>
                </a:lnTo>
                <a:lnTo>
                  <a:pt x="268" y="337"/>
                </a:lnTo>
                <a:lnTo>
                  <a:pt x="269" y="337"/>
                </a:lnTo>
                <a:lnTo>
                  <a:pt x="270" y="337"/>
                </a:lnTo>
                <a:lnTo>
                  <a:pt x="306" y="339"/>
                </a:lnTo>
                <a:lnTo>
                  <a:pt x="306" y="340"/>
                </a:lnTo>
                <a:lnTo>
                  <a:pt x="316" y="340"/>
                </a:lnTo>
                <a:lnTo>
                  <a:pt x="329" y="340"/>
                </a:lnTo>
                <a:lnTo>
                  <a:pt x="336" y="340"/>
                </a:lnTo>
                <a:lnTo>
                  <a:pt x="363" y="340"/>
                </a:lnTo>
                <a:lnTo>
                  <a:pt x="383" y="340"/>
                </a:lnTo>
                <a:lnTo>
                  <a:pt x="401" y="340"/>
                </a:lnTo>
                <a:lnTo>
                  <a:pt x="404" y="340"/>
                </a:lnTo>
                <a:lnTo>
                  <a:pt x="430" y="342"/>
                </a:lnTo>
                <a:lnTo>
                  <a:pt x="440" y="342"/>
                </a:lnTo>
                <a:lnTo>
                  <a:pt x="458" y="342"/>
                </a:lnTo>
                <a:lnTo>
                  <a:pt x="459" y="342"/>
                </a:lnTo>
                <a:lnTo>
                  <a:pt x="461" y="342"/>
                </a:lnTo>
                <a:lnTo>
                  <a:pt x="497" y="342"/>
                </a:lnTo>
                <a:lnTo>
                  <a:pt x="516" y="342"/>
                </a:lnTo>
                <a:lnTo>
                  <a:pt x="518" y="342"/>
                </a:lnTo>
                <a:lnTo>
                  <a:pt x="534" y="342"/>
                </a:lnTo>
                <a:lnTo>
                  <a:pt x="554" y="340"/>
                </a:lnTo>
                <a:lnTo>
                  <a:pt x="568" y="340"/>
                </a:lnTo>
                <a:lnTo>
                  <a:pt x="566" y="333"/>
                </a:lnTo>
                <a:lnTo>
                  <a:pt x="566" y="330"/>
                </a:lnTo>
                <a:lnTo>
                  <a:pt x="566" y="332"/>
                </a:lnTo>
                <a:lnTo>
                  <a:pt x="562" y="296"/>
                </a:lnTo>
                <a:lnTo>
                  <a:pt x="554" y="280"/>
                </a:lnTo>
                <a:lnTo>
                  <a:pt x="551" y="266"/>
                </a:lnTo>
                <a:lnTo>
                  <a:pt x="549" y="266"/>
                </a:lnTo>
                <a:lnTo>
                  <a:pt x="549" y="240"/>
                </a:lnTo>
                <a:lnTo>
                  <a:pt x="547" y="226"/>
                </a:lnTo>
                <a:lnTo>
                  <a:pt x="545" y="209"/>
                </a:lnTo>
                <a:lnTo>
                  <a:pt x="545" y="207"/>
                </a:lnTo>
                <a:lnTo>
                  <a:pt x="545" y="201"/>
                </a:lnTo>
                <a:lnTo>
                  <a:pt x="545" y="191"/>
                </a:lnTo>
                <a:lnTo>
                  <a:pt x="545" y="190"/>
                </a:lnTo>
                <a:lnTo>
                  <a:pt x="544" y="187"/>
                </a:lnTo>
                <a:lnTo>
                  <a:pt x="545" y="186"/>
                </a:lnTo>
                <a:lnTo>
                  <a:pt x="544" y="173"/>
                </a:lnTo>
                <a:lnTo>
                  <a:pt x="544" y="172"/>
                </a:lnTo>
                <a:lnTo>
                  <a:pt x="543" y="159"/>
                </a:lnTo>
                <a:lnTo>
                  <a:pt x="541" y="154"/>
                </a:lnTo>
                <a:lnTo>
                  <a:pt x="530" y="133"/>
                </a:lnTo>
                <a:lnTo>
                  <a:pt x="523" y="102"/>
                </a:lnTo>
                <a:lnTo>
                  <a:pt x="520" y="101"/>
                </a:lnTo>
                <a:lnTo>
                  <a:pt x="522" y="98"/>
                </a:lnTo>
                <a:lnTo>
                  <a:pt x="523" y="97"/>
                </a:lnTo>
                <a:lnTo>
                  <a:pt x="522" y="75"/>
                </a:lnTo>
                <a:lnTo>
                  <a:pt x="520" y="62"/>
                </a:lnTo>
                <a:lnTo>
                  <a:pt x="518" y="27"/>
                </a:lnTo>
                <a:lnTo>
                  <a:pt x="519" y="26"/>
                </a:lnTo>
                <a:lnTo>
                  <a:pt x="515" y="12"/>
                </a:lnTo>
                <a:lnTo>
                  <a:pt x="462" y="12"/>
                </a:lnTo>
                <a:lnTo>
                  <a:pt x="386" y="12"/>
                </a:lnTo>
                <a:lnTo>
                  <a:pt x="348" y="12"/>
                </a:lnTo>
                <a:lnTo>
                  <a:pt x="299" y="12"/>
                </a:lnTo>
                <a:lnTo>
                  <a:pt x="215" y="9"/>
                </a:lnTo>
                <a:lnTo>
                  <a:pt x="205" y="9"/>
                </a:lnTo>
                <a:lnTo>
                  <a:pt x="166" y="8"/>
                </a:lnTo>
                <a:lnTo>
                  <a:pt x="101" y="5"/>
                </a:lnTo>
                <a:lnTo>
                  <a:pt x="19" y="0"/>
                </a:lnTo>
                <a:lnTo>
                  <a:pt x="18" y="26"/>
                </a:lnTo>
                <a:lnTo>
                  <a:pt x="18" y="36"/>
                </a:lnTo>
                <a:lnTo>
                  <a:pt x="18" y="38"/>
                </a:lnTo>
                <a:lnTo>
                  <a:pt x="18" y="40"/>
                </a:lnTo>
                <a:lnTo>
                  <a:pt x="16" y="52"/>
                </a:lnTo>
                <a:lnTo>
                  <a:pt x="16" y="65"/>
                </a:lnTo>
                <a:lnTo>
                  <a:pt x="15" y="93"/>
                </a:lnTo>
                <a:lnTo>
                  <a:pt x="13" y="107"/>
                </a:lnTo>
                <a:lnTo>
                  <a:pt x="12" y="119"/>
                </a:lnTo>
                <a:lnTo>
                  <a:pt x="12" y="133"/>
                </a:lnTo>
                <a:lnTo>
                  <a:pt x="9" y="171"/>
                </a:lnTo>
                <a:lnTo>
                  <a:pt x="9" y="173"/>
                </a:lnTo>
                <a:lnTo>
                  <a:pt x="9" y="177"/>
                </a:lnTo>
                <a:lnTo>
                  <a:pt x="8" y="200"/>
                </a:lnTo>
                <a:lnTo>
                  <a:pt x="5" y="240"/>
                </a:lnTo>
                <a:lnTo>
                  <a:pt x="5" y="251"/>
                </a:lnTo>
                <a:lnTo>
                  <a:pt x="4" y="262"/>
                </a:lnTo>
                <a:lnTo>
                  <a:pt x="4" y="266"/>
                </a:lnTo>
                <a:lnTo>
                  <a:pt x="2" y="290"/>
                </a:lnTo>
                <a:lnTo>
                  <a:pt x="2" y="294"/>
                </a:lnTo>
                <a:lnTo>
                  <a:pt x="1" y="311"/>
                </a:lnTo>
                <a:lnTo>
                  <a:pt x="0" y="326"/>
                </a:lnTo>
                <a:lnTo>
                  <a:pt x="4" y="328"/>
                </a:lnTo>
                <a:lnTo>
                  <a:pt x="31" y="328"/>
                </a:lnTo>
                <a:lnTo>
                  <a:pt x="80" y="330"/>
                </a:lnTo>
                <a:lnTo>
                  <a:pt x="84" y="330"/>
                </a:lnTo>
                <a:lnTo>
                  <a:pt x="118" y="332"/>
                </a:lnTo>
                <a:lnTo>
                  <a:pt x="145" y="335"/>
                </a:lnTo>
                <a:lnTo>
                  <a:pt x="155" y="335"/>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112" name="South Carolina" descr="South Carolina," title="South Carolina"/>
          <p:cNvSpPr>
            <a:spLocks/>
          </p:cNvSpPr>
          <p:nvPr/>
        </p:nvSpPr>
        <p:spPr bwMode="auto">
          <a:xfrm>
            <a:off x="6157913" y="3946525"/>
            <a:ext cx="688975" cy="488950"/>
          </a:xfrm>
          <a:custGeom>
            <a:avLst/>
            <a:gdLst>
              <a:gd name="T0" fmla="*/ 2147483647 w 435"/>
              <a:gd name="T1" fmla="*/ 2147483647 h 332"/>
              <a:gd name="T2" fmla="*/ 2147483647 w 435"/>
              <a:gd name="T3" fmla="*/ 2147483647 h 332"/>
              <a:gd name="T4" fmla="*/ 2147483647 w 435"/>
              <a:gd name="T5" fmla="*/ 2147483647 h 332"/>
              <a:gd name="T6" fmla="*/ 2147483647 w 435"/>
              <a:gd name="T7" fmla="*/ 2147483647 h 332"/>
              <a:gd name="T8" fmla="*/ 2147483647 w 435"/>
              <a:gd name="T9" fmla="*/ 2147483647 h 332"/>
              <a:gd name="T10" fmla="*/ 2147483647 w 435"/>
              <a:gd name="T11" fmla="*/ 2147483647 h 332"/>
              <a:gd name="T12" fmla="*/ 2147483647 w 435"/>
              <a:gd name="T13" fmla="*/ 2147483647 h 332"/>
              <a:gd name="T14" fmla="*/ 2147483647 w 435"/>
              <a:gd name="T15" fmla="*/ 2147483647 h 332"/>
              <a:gd name="T16" fmla="*/ 2147483647 w 435"/>
              <a:gd name="T17" fmla="*/ 2147483647 h 332"/>
              <a:gd name="T18" fmla="*/ 2147483647 w 435"/>
              <a:gd name="T19" fmla="*/ 2147483647 h 332"/>
              <a:gd name="T20" fmla="*/ 2147483647 w 435"/>
              <a:gd name="T21" fmla="*/ 2147483647 h 332"/>
              <a:gd name="T22" fmla="*/ 2147483647 w 435"/>
              <a:gd name="T23" fmla="*/ 2147483647 h 332"/>
              <a:gd name="T24" fmla="*/ 2147483647 w 435"/>
              <a:gd name="T25" fmla="*/ 2147483647 h 332"/>
              <a:gd name="T26" fmla="*/ 2147483647 w 435"/>
              <a:gd name="T27" fmla="*/ 2147483647 h 332"/>
              <a:gd name="T28" fmla="*/ 2147483647 w 435"/>
              <a:gd name="T29" fmla="*/ 2147483647 h 332"/>
              <a:gd name="T30" fmla="*/ 2147483647 w 435"/>
              <a:gd name="T31" fmla="*/ 2147483647 h 332"/>
              <a:gd name="T32" fmla="*/ 2147483647 w 435"/>
              <a:gd name="T33" fmla="*/ 2147483647 h 332"/>
              <a:gd name="T34" fmla="*/ 2147483647 w 435"/>
              <a:gd name="T35" fmla="*/ 2147483647 h 332"/>
              <a:gd name="T36" fmla="*/ 2147483647 w 435"/>
              <a:gd name="T37" fmla="*/ 2147483647 h 332"/>
              <a:gd name="T38" fmla="*/ 2147483647 w 435"/>
              <a:gd name="T39" fmla="*/ 2147483647 h 332"/>
              <a:gd name="T40" fmla="*/ 2147483647 w 435"/>
              <a:gd name="T41" fmla="*/ 2147483647 h 332"/>
              <a:gd name="T42" fmla="*/ 2147483647 w 435"/>
              <a:gd name="T43" fmla="*/ 2147483647 h 332"/>
              <a:gd name="T44" fmla="*/ 2147483647 w 435"/>
              <a:gd name="T45" fmla="*/ 2147483647 h 332"/>
              <a:gd name="T46" fmla="*/ 2147483647 w 435"/>
              <a:gd name="T47" fmla="*/ 2147483647 h 332"/>
              <a:gd name="T48" fmla="*/ 2147483647 w 435"/>
              <a:gd name="T49" fmla="*/ 2147483647 h 332"/>
              <a:gd name="T50" fmla="*/ 2147483647 w 435"/>
              <a:gd name="T51" fmla="*/ 2147483647 h 332"/>
              <a:gd name="T52" fmla="*/ 2147483647 w 435"/>
              <a:gd name="T53" fmla="*/ 2147483647 h 332"/>
              <a:gd name="T54" fmla="*/ 2147483647 w 435"/>
              <a:gd name="T55" fmla="*/ 2147483647 h 332"/>
              <a:gd name="T56" fmla="*/ 2147483647 w 435"/>
              <a:gd name="T57" fmla="*/ 2147483647 h 332"/>
              <a:gd name="T58" fmla="*/ 2147483647 w 435"/>
              <a:gd name="T59" fmla="*/ 2147483647 h 332"/>
              <a:gd name="T60" fmla="*/ 2147483647 w 435"/>
              <a:gd name="T61" fmla="*/ 2147483647 h 332"/>
              <a:gd name="T62" fmla="*/ 2147483647 w 435"/>
              <a:gd name="T63" fmla="*/ 0 h 332"/>
              <a:gd name="T64" fmla="*/ 2147483647 w 435"/>
              <a:gd name="T65" fmla="*/ 2147483647 h 332"/>
              <a:gd name="T66" fmla="*/ 2147483647 w 435"/>
              <a:gd name="T67" fmla="*/ 2147483647 h 332"/>
              <a:gd name="T68" fmla="*/ 2147483647 w 435"/>
              <a:gd name="T69" fmla="*/ 2147483647 h 332"/>
              <a:gd name="T70" fmla="*/ 2147483647 w 435"/>
              <a:gd name="T71" fmla="*/ 2147483647 h 332"/>
              <a:gd name="T72" fmla="*/ 2147483647 w 435"/>
              <a:gd name="T73" fmla="*/ 2147483647 h 332"/>
              <a:gd name="T74" fmla="*/ 2147483647 w 435"/>
              <a:gd name="T75" fmla="*/ 2147483647 h 332"/>
              <a:gd name="T76" fmla="*/ 2147483647 w 435"/>
              <a:gd name="T77" fmla="*/ 2147483647 h 332"/>
              <a:gd name="T78" fmla="*/ 2147483647 w 435"/>
              <a:gd name="T79" fmla="*/ 2147483647 h 332"/>
              <a:gd name="T80" fmla="*/ 0 w 435"/>
              <a:gd name="T81" fmla="*/ 2147483647 h 332"/>
              <a:gd name="T82" fmla="*/ 2147483647 w 435"/>
              <a:gd name="T83" fmla="*/ 2147483647 h 332"/>
              <a:gd name="T84" fmla="*/ 2147483647 w 435"/>
              <a:gd name="T85" fmla="*/ 2147483647 h 332"/>
              <a:gd name="T86" fmla="*/ 2147483647 w 435"/>
              <a:gd name="T87" fmla="*/ 2147483647 h 332"/>
              <a:gd name="T88" fmla="*/ 2147483647 w 435"/>
              <a:gd name="T89" fmla="*/ 2147483647 h 332"/>
              <a:gd name="T90" fmla="*/ 2147483647 w 435"/>
              <a:gd name="T91" fmla="*/ 2147483647 h 3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5"/>
              <a:gd name="T139" fmla="*/ 0 h 332"/>
              <a:gd name="T140" fmla="*/ 435 w 435"/>
              <a:gd name="T141" fmla="*/ 332 h 33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5" h="332">
                <a:moveTo>
                  <a:pt x="76" y="144"/>
                </a:moveTo>
                <a:lnTo>
                  <a:pt x="77" y="144"/>
                </a:lnTo>
                <a:lnTo>
                  <a:pt x="80" y="149"/>
                </a:lnTo>
                <a:lnTo>
                  <a:pt x="98" y="159"/>
                </a:lnTo>
                <a:lnTo>
                  <a:pt x="110" y="166"/>
                </a:lnTo>
                <a:lnTo>
                  <a:pt x="115" y="173"/>
                </a:lnTo>
                <a:lnTo>
                  <a:pt x="119" y="180"/>
                </a:lnTo>
                <a:lnTo>
                  <a:pt x="124" y="182"/>
                </a:lnTo>
                <a:lnTo>
                  <a:pt x="126" y="182"/>
                </a:lnTo>
                <a:lnTo>
                  <a:pt x="133" y="185"/>
                </a:lnTo>
                <a:lnTo>
                  <a:pt x="133" y="186"/>
                </a:lnTo>
                <a:lnTo>
                  <a:pt x="134" y="186"/>
                </a:lnTo>
                <a:lnTo>
                  <a:pt x="145" y="203"/>
                </a:lnTo>
                <a:lnTo>
                  <a:pt x="152" y="209"/>
                </a:lnTo>
                <a:lnTo>
                  <a:pt x="155" y="216"/>
                </a:lnTo>
                <a:lnTo>
                  <a:pt x="165" y="220"/>
                </a:lnTo>
                <a:lnTo>
                  <a:pt x="166" y="224"/>
                </a:lnTo>
                <a:lnTo>
                  <a:pt x="169" y="227"/>
                </a:lnTo>
                <a:lnTo>
                  <a:pt x="178" y="229"/>
                </a:lnTo>
                <a:lnTo>
                  <a:pt x="185" y="234"/>
                </a:lnTo>
                <a:lnTo>
                  <a:pt x="191" y="236"/>
                </a:lnTo>
                <a:lnTo>
                  <a:pt x="191" y="245"/>
                </a:lnTo>
                <a:lnTo>
                  <a:pt x="203" y="263"/>
                </a:lnTo>
                <a:lnTo>
                  <a:pt x="205" y="276"/>
                </a:lnTo>
                <a:lnTo>
                  <a:pt x="207" y="279"/>
                </a:lnTo>
                <a:lnTo>
                  <a:pt x="209" y="279"/>
                </a:lnTo>
                <a:lnTo>
                  <a:pt x="217" y="281"/>
                </a:lnTo>
                <a:lnTo>
                  <a:pt x="235" y="306"/>
                </a:lnTo>
                <a:lnTo>
                  <a:pt x="235" y="312"/>
                </a:lnTo>
                <a:lnTo>
                  <a:pt x="235" y="315"/>
                </a:lnTo>
                <a:lnTo>
                  <a:pt x="241" y="326"/>
                </a:lnTo>
                <a:lnTo>
                  <a:pt x="250" y="326"/>
                </a:lnTo>
                <a:lnTo>
                  <a:pt x="262" y="331"/>
                </a:lnTo>
                <a:lnTo>
                  <a:pt x="262" y="326"/>
                </a:lnTo>
                <a:lnTo>
                  <a:pt x="273" y="318"/>
                </a:lnTo>
                <a:lnTo>
                  <a:pt x="278" y="308"/>
                </a:lnTo>
                <a:lnTo>
                  <a:pt x="270" y="304"/>
                </a:lnTo>
                <a:lnTo>
                  <a:pt x="264" y="293"/>
                </a:lnTo>
                <a:lnTo>
                  <a:pt x="281" y="304"/>
                </a:lnTo>
                <a:lnTo>
                  <a:pt x="292" y="297"/>
                </a:lnTo>
                <a:lnTo>
                  <a:pt x="296" y="286"/>
                </a:lnTo>
                <a:lnTo>
                  <a:pt x="287" y="275"/>
                </a:lnTo>
                <a:lnTo>
                  <a:pt x="293" y="275"/>
                </a:lnTo>
                <a:lnTo>
                  <a:pt x="298" y="276"/>
                </a:lnTo>
                <a:lnTo>
                  <a:pt x="300" y="274"/>
                </a:lnTo>
                <a:lnTo>
                  <a:pt x="302" y="274"/>
                </a:lnTo>
                <a:lnTo>
                  <a:pt x="303" y="276"/>
                </a:lnTo>
                <a:lnTo>
                  <a:pt x="306" y="272"/>
                </a:lnTo>
                <a:lnTo>
                  <a:pt x="318" y="261"/>
                </a:lnTo>
                <a:lnTo>
                  <a:pt x="331" y="256"/>
                </a:lnTo>
                <a:lnTo>
                  <a:pt x="338" y="239"/>
                </a:lnTo>
                <a:lnTo>
                  <a:pt x="350" y="232"/>
                </a:lnTo>
                <a:lnTo>
                  <a:pt x="361" y="216"/>
                </a:lnTo>
                <a:lnTo>
                  <a:pt x="360" y="207"/>
                </a:lnTo>
                <a:lnTo>
                  <a:pt x="378" y="203"/>
                </a:lnTo>
                <a:lnTo>
                  <a:pt x="384" y="191"/>
                </a:lnTo>
                <a:lnTo>
                  <a:pt x="386" y="189"/>
                </a:lnTo>
                <a:lnTo>
                  <a:pt x="391" y="162"/>
                </a:lnTo>
                <a:lnTo>
                  <a:pt x="399" y="137"/>
                </a:lnTo>
                <a:lnTo>
                  <a:pt x="413" y="114"/>
                </a:lnTo>
                <a:lnTo>
                  <a:pt x="417" y="110"/>
                </a:lnTo>
                <a:lnTo>
                  <a:pt x="434" y="99"/>
                </a:lnTo>
                <a:lnTo>
                  <a:pt x="431" y="96"/>
                </a:lnTo>
                <a:lnTo>
                  <a:pt x="424" y="92"/>
                </a:lnTo>
                <a:lnTo>
                  <a:pt x="421" y="91"/>
                </a:lnTo>
                <a:lnTo>
                  <a:pt x="399" y="74"/>
                </a:lnTo>
                <a:lnTo>
                  <a:pt x="384" y="65"/>
                </a:lnTo>
                <a:lnTo>
                  <a:pt x="378" y="60"/>
                </a:lnTo>
                <a:lnTo>
                  <a:pt x="357" y="45"/>
                </a:lnTo>
                <a:lnTo>
                  <a:pt x="350" y="40"/>
                </a:lnTo>
                <a:lnTo>
                  <a:pt x="339" y="31"/>
                </a:lnTo>
                <a:lnTo>
                  <a:pt x="338" y="31"/>
                </a:lnTo>
                <a:lnTo>
                  <a:pt x="338" y="30"/>
                </a:lnTo>
                <a:lnTo>
                  <a:pt x="323" y="20"/>
                </a:lnTo>
                <a:lnTo>
                  <a:pt x="316" y="16"/>
                </a:lnTo>
                <a:lnTo>
                  <a:pt x="314" y="16"/>
                </a:lnTo>
                <a:lnTo>
                  <a:pt x="310" y="16"/>
                </a:lnTo>
                <a:lnTo>
                  <a:pt x="299" y="19"/>
                </a:lnTo>
                <a:lnTo>
                  <a:pt x="293" y="19"/>
                </a:lnTo>
                <a:lnTo>
                  <a:pt x="288" y="20"/>
                </a:lnTo>
                <a:lnTo>
                  <a:pt x="264" y="23"/>
                </a:lnTo>
                <a:lnTo>
                  <a:pt x="259" y="24"/>
                </a:lnTo>
                <a:lnTo>
                  <a:pt x="248" y="26"/>
                </a:lnTo>
                <a:lnTo>
                  <a:pt x="239" y="29"/>
                </a:lnTo>
                <a:lnTo>
                  <a:pt x="219" y="30"/>
                </a:lnTo>
                <a:lnTo>
                  <a:pt x="217" y="19"/>
                </a:lnTo>
                <a:lnTo>
                  <a:pt x="212" y="12"/>
                </a:lnTo>
                <a:lnTo>
                  <a:pt x="210" y="11"/>
                </a:lnTo>
                <a:lnTo>
                  <a:pt x="207" y="8"/>
                </a:lnTo>
                <a:lnTo>
                  <a:pt x="205" y="5"/>
                </a:lnTo>
                <a:lnTo>
                  <a:pt x="196" y="6"/>
                </a:lnTo>
                <a:lnTo>
                  <a:pt x="191" y="0"/>
                </a:lnTo>
                <a:lnTo>
                  <a:pt x="192" y="0"/>
                </a:lnTo>
                <a:lnTo>
                  <a:pt x="183" y="0"/>
                </a:lnTo>
                <a:lnTo>
                  <a:pt x="173" y="1"/>
                </a:lnTo>
                <a:lnTo>
                  <a:pt x="166" y="2"/>
                </a:lnTo>
                <a:lnTo>
                  <a:pt x="163" y="2"/>
                </a:lnTo>
                <a:lnTo>
                  <a:pt x="152" y="4"/>
                </a:lnTo>
                <a:lnTo>
                  <a:pt x="130" y="6"/>
                </a:lnTo>
                <a:lnTo>
                  <a:pt x="128" y="6"/>
                </a:lnTo>
                <a:lnTo>
                  <a:pt x="119" y="6"/>
                </a:lnTo>
                <a:lnTo>
                  <a:pt x="110" y="8"/>
                </a:lnTo>
                <a:lnTo>
                  <a:pt x="102" y="9"/>
                </a:lnTo>
                <a:lnTo>
                  <a:pt x="97" y="9"/>
                </a:lnTo>
                <a:lnTo>
                  <a:pt x="90" y="11"/>
                </a:lnTo>
                <a:lnTo>
                  <a:pt x="88" y="11"/>
                </a:lnTo>
                <a:lnTo>
                  <a:pt x="87" y="11"/>
                </a:lnTo>
                <a:lnTo>
                  <a:pt x="77" y="13"/>
                </a:lnTo>
                <a:lnTo>
                  <a:pt x="66" y="18"/>
                </a:lnTo>
                <a:lnTo>
                  <a:pt x="59" y="22"/>
                </a:lnTo>
                <a:lnTo>
                  <a:pt x="52" y="23"/>
                </a:lnTo>
                <a:lnTo>
                  <a:pt x="49" y="24"/>
                </a:lnTo>
                <a:lnTo>
                  <a:pt x="44" y="31"/>
                </a:lnTo>
                <a:lnTo>
                  <a:pt x="36" y="33"/>
                </a:lnTo>
                <a:lnTo>
                  <a:pt x="33" y="34"/>
                </a:lnTo>
                <a:lnTo>
                  <a:pt x="24" y="38"/>
                </a:lnTo>
                <a:lnTo>
                  <a:pt x="23" y="40"/>
                </a:lnTo>
                <a:lnTo>
                  <a:pt x="16" y="42"/>
                </a:lnTo>
                <a:lnTo>
                  <a:pt x="15" y="51"/>
                </a:lnTo>
                <a:lnTo>
                  <a:pt x="5" y="60"/>
                </a:lnTo>
                <a:lnTo>
                  <a:pt x="0" y="77"/>
                </a:lnTo>
                <a:lnTo>
                  <a:pt x="1" y="80"/>
                </a:lnTo>
                <a:lnTo>
                  <a:pt x="9" y="85"/>
                </a:lnTo>
                <a:lnTo>
                  <a:pt x="20" y="91"/>
                </a:lnTo>
                <a:lnTo>
                  <a:pt x="23" y="94"/>
                </a:lnTo>
                <a:lnTo>
                  <a:pt x="29" y="96"/>
                </a:lnTo>
                <a:lnTo>
                  <a:pt x="30" y="98"/>
                </a:lnTo>
                <a:lnTo>
                  <a:pt x="33" y="99"/>
                </a:lnTo>
                <a:lnTo>
                  <a:pt x="34" y="98"/>
                </a:lnTo>
                <a:lnTo>
                  <a:pt x="45" y="98"/>
                </a:lnTo>
                <a:lnTo>
                  <a:pt x="49" y="108"/>
                </a:lnTo>
                <a:lnTo>
                  <a:pt x="56" y="116"/>
                </a:lnTo>
                <a:lnTo>
                  <a:pt x="59" y="117"/>
                </a:lnTo>
                <a:lnTo>
                  <a:pt x="59" y="120"/>
                </a:lnTo>
                <a:lnTo>
                  <a:pt x="61" y="124"/>
                </a:lnTo>
                <a:lnTo>
                  <a:pt x="67" y="132"/>
                </a:lnTo>
                <a:lnTo>
                  <a:pt x="73" y="138"/>
                </a:lnTo>
                <a:lnTo>
                  <a:pt x="76" y="144"/>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82" name="South Dakota" descr="South Dakota," title="South Dakota"/>
          <p:cNvSpPr>
            <a:spLocks/>
          </p:cNvSpPr>
          <p:nvPr/>
        </p:nvSpPr>
        <p:spPr bwMode="auto">
          <a:xfrm>
            <a:off x="3379788" y="2378075"/>
            <a:ext cx="950912" cy="569913"/>
          </a:xfrm>
          <a:custGeom>
            <a:avLst/>
            <a:gdLst>
              <a:gd name="T0" fmla="*/ 2147483647 w 601"/>
              <a:gd name="T1" fmla="*/ 2147483647 h 388"/>
              <a:gd name="T2" fmla="*/ 2147483647 w 601"/>
              <a:gd name="T3" fmla="*/ 2147483647 h 388"/>
              <a:gd name="T4" fmla="*/ 2147483647 w 601"/>
              <a:gd name="T5" fmla="*/ 2147483647 h 388"/>
              <a:gd name="T6" fmla="*/ 2147483647 w 601"/>
              <a:gd name="T7" fmla="*/ 2147483647 h 388"/>
              <a:gd name="T8" fmla="*/ 2147483647 w 601"/>
              <a:gd name="T9" fmla="*/ 2147483647 h 388"/>
              <a:gd name="T10" fmla="*/ 2147483647 w 601"/>
              <a:gd name="T11" fmla="*/ 2147483647 h 388"/>
              <a:gd name="T12" fmla="*/ 2147483647 w 601"/>
              <a:gd name="T13" fmla="*/ 2147483647 h 388"/>
              <a:gd name="T14" fmla="*/ 2147483647 w 601"/>
              <a:gd name="T15" fmla="*/ 2147483647 h 388"/>
              <a:gd name="T16" fmla="*/ 2147483647 w 601"/>
              <a:gd name="T17" fmla="*/ 2147483647 h 388"/>
              <a:gd name="T18" fmla="*/ 2147483647 w 601"/>
              <a:gd name="T19" fmla="*/ 2147483647 h 388"/>
              <a:gd name="T20" fmla="*/ 2147483647 w 601"/>
              <a:gd name="T21" fmla="*/ 2147483647 h 388"/>
              <a:gd name="T22" fmla="*/ 2147483647 w 601"/>
              <a:gd name="T23" fmla="*/ 2147483647 h 388"/>
              <a:gd name="T24" fmla="*/ 2147483647 w 601"/>
              <a:gd name="T25" fmla="*/ 2147483647 h 388"/>
              <a:gd name="T26" fmla="*/ 2147483647 w 601"/>
              <a:gd name="T27" fmla="*/ 2147483647 h 388"/>
              <a:gd name="T28" fmla="*/ 2147483647 w 601"/>
              <a:gd name="T29" fmla="*/ 2147483647 h 388"/>
              <a:gd name="T30" fmla="*/ 2147483647 w 601"/>
              <a:gd name="T31" fmla="*/ 2147483647 h 388"/>
              <a:gd name="T32" fmla="*/ 2147483647 w 601"/>
              <a:gd name="T33" fmla="*/ 2147483647 h 388"/>
              <a:gd name="T34" fmla="*/ 2147483647 w 601"/>
              <a:gd name="T35" fmla="*/ 2147483647 h 388"/>
              <a:gd name="T36" fmla="*/ 2147483647 w 601"/>
              <a:gd name="T37" fmla="*/ 2147483647 h 388"/>
              <a:gd name="T38" fmla="*/ 2147483647 w 601"/>
              <a:gd name="T39" fmla="*/ 2147483647 h 388"/>
              <a:gd name="T40" fmla="*/ 2147483647 w 601"/>
              <a:gd name="T41" fmla="*/ 2147483647 h 388"/>
              <a:gd name="T42" fmla="*/ 2147483647 w 601"/>
              <a:gd name="T43" fmla="*/ 2147483647 h 388"/>
              <a:gd name="T44" fmla="*/ 2147483647 w 601"/>
              <a:gd name="T45" fmla="*/ 2147483647 h 388"/>
              <a:gd name="T46" fmla="*/ 2147483647 w 601"/>
              <a:gd name="T47" fmla="*/ 2147483647 h 388"/>
              <a:gd name="T48" fmla="*/ 2147483647 w 601"/>
              <a:gd name="T49" fmla="*/ 0 h 388"/>
              <a:gd name="T50" fmla="*/ 2147483647 w 601"/>
              <a:gd name="T51" fmla="*/ 2147483647 h 388"/>
              <a:gd name="T52" fmla="*/ 2147483647 w 601"/>
              <a:gd name="T53" fmla="*/ 2147483647 h 388"/>
              <a:gd name="T54" fmla="*/ 2147483647 w 601"/>
              <a:gd name="T55" fmla="*/ 2147483647 h 388"/>
              <a:gd name="T56" fmla="*/ 2147483647 w 601"/>
              <a:gd name="T57" fmla="*/ 2147483647 h 388"/>
              <a:gd name="T58" fmla="*/ 2147483647 w 601"/>
              <a:gd name="T59" fmla="*/ 2147483647 h 388"/>
              <a:gd name="T60" fmla="*/ 2147483647 w 601"/>
              <a:gd name="T61" fmla="*/ 2147483647 h 388"/>
              <a:gd name="T62" fmla="*/ 2147483647 w 601"/>
              <a:gd name="T63" fmla="*/ 2147483647 h 388"/>
              <a:gd name="T64" fmla="*/ 2147483647 w 601"/>
              <a:gd name="T65" fmla="*/ 2147483647 h 388"/>
              <a:gd name="T66" fmla="*/ 2147483647 w 601"/>
              <a:gd name="T67" fmla="*/ 2147483647 h 388"/>
              <a:gd name="T68" fmla="*/ 2147483647 w 601"/>
              <a:gd name="T69" fmla="*/ 2147483647 h 388"/>
              <a:gd name="T70" fmla="*/ 2147483647 w 601"/>
              <a:gd name="T71" fmla="*/ 2147483647 h 388"/>
              <a:gd name="T72" fmla="*/ 2147483647 w 601"/>
              <a:gd name="T73" fmla="*/ 2147483647 h 388"/>
              <a:gd name="T74" fmla="*/ 2147483647 w 601"/>
              <a:gd name="T75" fmla="*/ 2147483647 h 388"/>
              <a:gd name="T76" fmla="*/ 2147483647 w 601"/>
              <a:gd name="T77" fmla="*/ 2147483647 h 388"/>
              <a:gd name="T78" fmla="*/ 2147483647 w 601"/>
              <a:gd name="T79" fmla="*/ 2147483647 h 388"/>
              <a:gd name="T80" fmla="*/ 2147483647 w 601"/>
              <a:gd name="T81" fmla="*/ 2147483647 h 388"/>
              <a:gd name="T82" fmla="*/ 2147483647 w 601"/>
              <a:gd name="T83" fmla="*/ 2147483647 h 388"/>
              <a:gd name="T84" fmla="*/ 2147483647 w 601"/>
              <a:gd name="T85" fmla="*/ 2147483647 h 3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1"/>
              <a:gd name="T130" fmla="*/ 0 h 388"/>
              <a:gd name="T131" fmla="*/ 601 w 601"/>
              <a:gd name="T132" fmla="*/ 388 h 3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1" h="388">
                <a:moveTo>
                  <a:pt x="543" y="353"/>
                </a:moveTo>
                <a:lnTo>
                  <a:pt x="545" y="356"/>
                </a:lnTo>
                <a:lnTo>
                  <a:pt x="554" y="357"/>
                </a:lnTo>
                <a:lnTo>
                  <a:pt x="570" y="363"/>
                </a:lnTo>
                <a:lnTo>
                  <a:pt x="579" y="373"/>
                </a:lnTo>
                <a:lnTo>
                  <a:pt x="584" y="382"/>
                </a:lnTo>
                <a:lnTo>
                  <a:pt x="593" y="385"/>
                </a:lnTo>
                <a:lnTo>
                  <a:pt x="600" y="387"/>
                </a:lnTo>
                <a:lnTo>
                  <a:pt x="597" y="385"/>
                </a:lnTo>
                <a:lnTo>
                  <a:pt x="595" y="378"/>
                </a:lnTo>
                <a:lnTo>
                  <a:pt x="595" y="375"/>
                </a:lnTo>
                <a:lnTo>
                  <a:pt x="584" y="363"/>
                </a:lnTo>
                <a:lnTo>
                  <a:pt x="591" y="341"/>
                </a:lnTo>
                <a:lnTo>
                  <a:pt x="594" y="335"/>
                </a:lnTo>
                <a:lnTo>
                  <a:pt x="594" y="325"/>
                </a:lnTo>
                <a:lnTo>
                  <a:pt x="597" y="321"/>
                </a:lnTo>
                <a:lnTo>
                  <a:pt x="598" y="317"/>
                </a:lnTo>
                <a:lnTo>
                  <a:pt x="594" y="306"/>
                </a:lnTo>
                <a:lnTo>
                  <a:pt x="590" y="303"/>
                </a:lnTo>
                <a:lnTo>
                  <a:pt x="591" y="289"/>
                </a:lnTo>
                <a:lnTo>
                  <a:pt x="586" y="277"/>
                </a:lnTo>
                <a:lnTo>
                  <a:pt x="593" y="277"/>
                </a:lnTo>
                <a:lnTo>
                  <a:pt x="597" y="277"/>
                </a:lnTo>
                <a:lnTo>
                  <a:pt x="597" y="263"/>
                </a:lnTo>
                <a:lnTo>
                  <a:pt x="597" y="249"/>
                </a:lnTo>
                <a:lnTo>
                  <a:pt x="597" y="238"/>
                </a:lnTo>
                <a:lnTo>
                  <a:pt x="595" y="223"/>
                </a:lnTo>
                <a:lnTo>
                  <a:pt x="595" y="209"/>
                </a:lnTo>
                <a:lnTo>
                  <a:pt x="595" y="201"/>
                </a:lnTo>
                <a:lnTo>
                  <a:pt x="595" y="165"/>
                </a:lnTo>
                <a:lnTo>
                  <a:pt x="595" y="155"/>
                </a:lnTo>
                <a:lnTo>
                  <a:pt x="595" y="135"/>
                </a:lnTo>
                <a:lnTo>
                  <a:pt x="595" y="117"/>
                </a:lnTo>
                <a:lnTo>
                  <a:pt x="594" y="86"/>
                </a:lnTo>
                <a:lnTo>
                  <a:pt x="593" y="79"/>
                </a:lnTo>
                <a:lnTo>
                  <a:pt x="590" y="74"/>
                </a:lnTo>
                <a:lnTo>
                  <a:pt x="580" y="70"/>
                </a:lnTo>
                <a:lnTo>
                  <a:pt x="563" y="51"/>
                </a:lnTo>
                <a:lnTo>
                  <a:pt x="563" y="48"/>
                </a:lnTo>
                <a:lnTo>
                  <a:pt x="579" y="34"/>
                </a:lnTo>
                <a:lnTo>
                  <a:pt x="584" y="13"/>
                </a:lnTo>
                <a:lnTo>
                  <a:pt x="570" y="13"/>
                </a:lnTo>
                <a:lnTo>
                  <a:pt x="551" y="15"/>
                </a:lnTo>
                <a:lnTo>
                  <a:pt x="534" y="15"/>
                </a:lnTo>
                <a:lnTo>
                  <a:pt x="533" y="15"/>
                </a:lnTo>
                <a:lnTo>
                  <a:pt x="514" y="15"/>
                </a:lnTo>
                <a:lnTo>
                  <a:pt x="478" y="15"/>
                </a:lnTo>
                <a:lnTo>
                  <a:pt x="476" y="15"/>
                </a:lnTo>
                <a:lnTo>
                  <a:pt x="475" y="15"/>
                </a:lnTo>
                <a:lnTo>
                  <a:pt x="457" y="15"/>
                </a:lnTo>
                <a:lnTo>
                  <a:pt x="447" y="15"/>
                </a:lnTo>
                <a:lnTo>
                  <a:pt x="421" y="13"/>
                </a:lnTo>
                <a:lnTo>
                  <a:pt x="418" y="13"/>
                </a:lnTo>
                <a:lnTo>
                  <a:pt x="400" y="13"/>
                </a:lnTo>
                <a:lnTo>
                  <a:pt x="381" y="13"/>
                </a:lnTo>
                <a:lnTo>
                  <a:pt x="353" y="13"/>
                </a:lnTo>
                <a:lnTo>
                  <a:pt x="346" y="13"/>
                </a:lnTo>
                <a:lnTo>
                  <a:pt x="333" y="13"/>
                </a:lnTo>
                <a:lnTo>
                  <a:pt x="324" y="13"/>
                </a:lnTo>
                <a:lnTo>
                  <a:pt x="324" y="12"/>
                </a:lnTo>
                <a:lnTo>
                  <a:pt x="288" y="11"/>
                </a:lnTo>
                <a:lnTo>
                  <a:pt x="286" y="11"/>
                </a:lnTo>
                <a:lnTo>
                  <a:pt x="285" y="11"/>
                </a:lnTo>
                <a:lnTo>
                  <a:pt x="239" y="11"/>
                </a:lnTo>
                <a:lnTo>
                  <a:pt x="230" y="9"/>
                </a:lnTo>
                <a:lnTo>
                  <a:pt x="173" y="8"/>
                </a:lnTo>
                <a:lnTo>
                  <a:pt x="163" y="8"/>
                </a:lnTo>
                <a:lnTo>
                  <a:pt x="135" y="5"/>
                </a:lnTo>
                <a:lnTo>
                  <a:pt x="102" y="4"/>
                </a:lnTo>
                <a:lnTo>
                  <a:pt x="98" y="4"/>
                </a:lnTo>
                <a:lnTo>
                  <a:pt x="49" y="1"/>
                </a:lnTo>
                <a:lnTo>
                  <a:pt x="22" y="1"/>
                </a:lnTo>
                <a:lnTo>
                  <a:pt x="18" y="0"/>
                </a:lnTo>
                <a:lnTo>
                  <a:pt x="18" y="6"/>
                </a:lnTo>
                <a:lnTo>
                  <a:pt x="18" y="20"/>
                </a:lnTo>
                <a:lnTo>
                  <a:pt x="13" y="74"/>
                </a:lnTo>
                <a:lnTo>
                  <a:pt x="13" y="79"/>
                </a:lnTo>
                <a:lnTo>
                  <a:pt x="12" y="101"/>
                </a:lnTo>
                <a:lnTo>
                  <a:pt x="13" y="102"/>
                </a:lnTo>
                <a:lnTo>
                  <a:pt x="11" y="102"/>
                </a:lnTo>
                <a:lnTo>
                  <a:pt x="9" y="129"/>
                </a:lnTo>
                <a:lnTo>
                  <a:pt x="9" y="148"/>
                </a:lnTo>
                <a:lnTo>
                  <a:pt x="8" y="155"/>
                </a:lnTo>
                <a:lnTo>
                  <a:pt x="6" y="183"/>
                </a:lnTo>
                <a:lnTo>
                  <a:pt x="6" y="191"/>
                </a:lnTo>
                <a:lnTo>
                  <a:pt x="6" y="194"/>
                </a:lnTo>
                <a:lnTo>
                  <a:pt x="5" y="209"/>
                </a:lnTo>
                <a:lnTo>
                  <a:pt x="4" y="226"/>
                </a:lnTo>
                <a:lnTo>
                  <a:pt x="4" y="237"/>
                </a:lnTo>
                <a:lnTo>
                  <a:pt x="2" y="249"/>
                </a:lnTo>
                <a:lnTo>
                  <a:pt x="1" y="263"/>
                </a:lnTo>
                <a:lnTo>
                  <a:pt x="1" y="264"/>
                </a:lnTo>
                <a:lnTo>
                  <a:pt x="1" y="266"/>
                </a:lnTo>
                <a:lnTo>
                  <a:pt x="1" y="277"/>
                </a:lnTo>
                <a:lnTo>
                  <a:pt x="0" y="305"/>
                </a:lnTo>
                <a:lnTo>
                  <a:pt x="0" y="317"/>
                </a:lnTo>
                <a:lnTo>
                  <a:pt x="1" y="319"/>
                </a:lnTo>
                <a:lnTo>
                  <a:pt x="2" y="319"/>
                </a:lnTo>
                <a:lnTo>
                  <a:pt x="42" y="320"/>
                </a:lnTo>
                <a:lnTo>
                  <a:pt x="62" y="320"/>
                </a:lnTo>
                <a:lnTo>
                  <a:pt x="65" y="321"/>
                </a:lnTo>
                <a:lnTo>
                  <a:pt x="81" y="323"/>
                </a:lnTo>
                <a:lnTo>
                  <a:pt x="91" y="323"/>
                </a:lnTo>
                <a:lnTo>
                  <a:pt x="94" y="323"/>
                </a:lnTo>
                <a:lnTo>
                  <a:pt x="98" y="323"/>
                </a:lnTo>
                <a:lnTo>
                  <a:pt x="123" y="324"/>
                </a:lnTo>
                <a:lnTo>
                  <a:pt x="141" y="325"/>
                </a:lnTo>
                <a:lnTo>
                  <a:pt x="153" y="325"/>
                </a:lnTo>
                <a:lnTo>
                  <a:pt x="180" y="327"/>
                </a:lnTo>
                <a:lnTo>
                  <a:pt x="185" y="327"/>
                </a:lnTo>
                <a:lnTo>
                  <a:pt x="221" y="328"/>
                </a:lnTo>
                <a:lnTo>
                  <a:pt x="252" y="330"/>
                </a:lnTo>
                <a:lnTo>
                  <a:pt x="278" y="330"/>
                </a:lnTo>
                <a:lnTo>
                  <a:pt x="302" y="330"/>
                </a:lnTo>
                <a:lnTo>
                  <a:pt x="354" y="331"/>
                </a:lnTo>
                <a:lnTo>
                  <a:pt x="376" y="331"/>
                </a:lnTo>
                <a:lnTo>
                  <a:pt x="436" y="332"/>
                </a:lnTo>
                <a:lnTo>
                  <a:pt x="446" y="342"/>
                </a:lnTo>
                <a:lnTo>
                  <a:pt x="451" y="345"/>
                </a:lnTo>
                <a:lnTo>
                  <a:pt x="455" y="346"/>
                </a:lnTo>
                <a:lnTo>
                  <a:pt x="464" y="349"/>
                </a:lnTo>
                <a:lnTo>
                  <a:pt x="476" y="357"/>
                </a:lnTo>
                <a:lnTo>
                  <a:pt x="486" y="346"/>
                </a:lnTo>
                <a:lnTo>
                  <a:pt x="504" y="349"/>
                </a:lnTo>
                <a:lnTo>
                  <a:pt x="507" y="349"/>
                </a:lnTo>
                <a:lnTo>
                  <a:pt x="515" y="346"/>
                </a:lnTo>
                <a:lnTo>
                  <a:pt x="516" y="348"/>
                </a:lnTo>
                <a:lnTo>
                  <a:pt x="536" y="346"/>
                </a:lnTo>
                <a:lnTo>
                  <a:pt x="543" y="353"/>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6" name="Tennessee" descr="Tennessee," title="Tennessee"/>
          <p:cNvSpPr>
            <a:spLocks/>
          </p:cNvSpPr>
          <p:nvPr/>
        </p:nvSpPr>
        <p:spPr bwMode="auto">
          <a:xfrm>
            <a:off x="5194300" y="3724275"/>
            <a:ext cx="1143000" cy="393700"/>
          </a:xfrm>
          <a:custGeom>
            <a:avLst/>
            <a:gdLst>
              <a:gd name="T0" fmla="*/ 2147483647 w 724"/>
              <a:gd name="T1" fmla="*/ 2147483647 h 266"/>
              <a:gd name="T2" fmla="*/ 2147483647 w 724"/>
              <a:gd name="T3" fmla="*/ 2147483647 h 266"/>
              <a:gd name="T4" fmla="*/ 2147483647 w 724"/>
              <a:gd name="T5" fmla="*/ 2147483647 h 266"/>
              <a:gd name="T6" fmla="*/ 2147483647 w 724"/>
              <a:gd name="T7" fmla="*/ 2147483647 h 266"/>
              <a:gd name="T8" fmla="*/ 2147483647 w 724"/>
              <a:gd name="T9" fmla="*/ 2147483647 h 266"/>
              <a:gd name="T10" fmla="*/ 2147483647 w 724"/>
              <a:gd name="T11" fmla="*/ 2147483647 h 266"/>
              <a:gd name="T12" fmla="*/ 2147483647 w 724"/>
              <a:gd name="T13" fmla="*/ 2147483647 h 266"/>
              <a:gd name="T14" fmla="*/ 2147483647 w 724"/>
              <a:gd name="T15" fmla="*/ 2147483647 h 266"/>
              <a:gd name="T16" fmla="*/ 2147483647 w 724"/>
              <a:gd name="T17" fmla="*/ 2147483647 h 266"/>
              <a:gd name="T18" fmla="*/ 2147483647 w 724"/>
              <a:gd name="T19" fmla="*/ 2147483647 h 266"/>
              <a:gd name="T20" fmla="*/ 2147483647 w 724"/>
              <a:gd name="T21" fmla="*/ 2147483647 h 266"/>
              <a:gd name="T22" fmla="*/ 2147483647 w 724"/>
              <a:gd name="T23" fmla="*/ 2147483647 h 266"/>
              <a:gd name="T24" fmla="*/ 2147483647 w 724"/>
              <a:gd name="T25" fmla="*/ 2147483647 h 266"/>
              <a:gd name="T26" fmla="*/ 2147483647 w 724"/>
              <a:gd name="T27" fmla="*/ 2147483647 h 266"/>
              <a:gd name="T28" fmla="*/ 2147483647 w 724"/>
              <a:gd name="T29" fmla="*/ 2147483647 h 266"/>
              <a:gd name="T30" fmla="*/ 2147483647 w 724"/>
              <a:gd name="T31" fmla="*/ 2147483647 h 266"/>
              <a:gd name="T32" fmla="*/ 2147483647 w 724"/>
              <a:gd name="T33" fmla="*/ 2147483647 h 266"/>
              <a:gd name="T34" fmla="*/ 2147483647 w 724"/>
              <a:gd name="T35" fmla="*/ 2147483647 h 266"/>
              <a:gd name="T36" fmla="*/ 2147483647 w 724"/>
              <a:gd name="T37" fmla="*/ 2147483647 h 266"/>
              <a:gd name="T38" fmla="*/ 2147483647 w 724"/>
              <a:gd name="T39" fmla="*/ 2147483647 h 266"/>
              <a:gd name="T40" fmla="*/ 2147483647 w 724"/>
              <a:gd name="T41" fmla="*/ 2147483647 h 266"/>
              <a:gd name="T42" fmla="*/ 2147483647 w 724"/>
              <a:gd name="T43" fmla="*/ 2147483647 h 266"/>
              <a:gd name="T44" fmla="*/ 2147483647 w 724"/>
              <a:gd name="T45" fmla="*/ 2147483647 h 266"/>
              <a:gd name="T46" fmla="*/ 2147483647 w 724"/>
              <a:gd name="T47" fmla="*/ 2147483647 h 266"/>
              <a:gd name="T48" fmla="*/ 2147483647 w 724"/>
              <a:gd name="T49" fmla="*/ 2147483647 h 266"/>
              <a:gd name="T50" fmla="*/ 2147483647 w 724"/>
              <a:gd name="T51" fmla="*/ 2147483647 h 266"/>
              <a:gd name="T52" fmla="*/ 2147483647 w 724"/>
              <a:gd name="T53" fmla="*/ 2147483647 h 266"/>
              <a:gd name="T54" fmla="*/ 2147483647 w 724"/>
              <a:gd name="T55" fmla="*/ 2147483647 h 266"/>
              <a:gd name="T56" fmla="*/ 2147483647 w 724"/>
              <a:gd name="T57" fmla="*/ 2147483647 h 266"/>
              <a:gd name="T58" fmla="*/ 2147483647 w 724"/>
              <a:gd name="T59" fmla="*/ 2147483647 h 266"/>
              <a:gd name="T60" fmla="*/ 2147483647 w 724"/>
              <a:gd name="T61" fmla="*/ 2147483647 h 266"/>
              <a:gd name="T62" fmla="*/ 2147483647 w 724"/>
              <a:gd name="T63" fmla="*/ 2147483647 h 266"/>
              <a:gd name="T64" fmla="*/ 2147483647 w 724"/>
              <a:gd name="T65" fmla="*/ 2147483647 h 266"/>
              <a:gd name="T66" fmla="*/ 2147483647 w 724"/>
              <a:gd name="T67" fmla="*/ 2147483647 h 266"/>
              <a:gd name="T68" fmla="*/ 2147483647 w 724"/>
              <a:gd name="T69" fmla="*/ 2147483647 h 266"/>
              <a:gd name="T70" fmla="*/ 2147483647 w 724"/>
              <a:gd name="T71" fmla="*/ 0 h 266"/>
              <a:gd name="T72" fmla="*/ 2147483647 w 724"/>
              <a:gd name="T73" fmla="*/ 2147483647 h 266"/>
              <a:gd name="T74" fmla="*/ 2147483647 w 724"/>
              <a:gd name="T75" fmla="*/ 2147483647 h 266"/>
              <a:gd name="T76" fmla="*/ 2147483647 w 724"/>
              <a:gd name="T77" fmla="*/ 2147483647 h 266"/>
              <a:gd name="T78" fmla="*/ 2147483647 w 724"/>
              <a:gd name="T79" fmla="*/ 2147483647 h 266"/>
              <a:gd name="T80" fmla="*/ 2147483647 w 724"/>
              <a:gd name="T81" fmla="*/ 2147483647 h 266"/>
              <a:gd name="T82" fmla="*/ 2147483647 w 724"/>
              <a:gd name="T83" fmla="*/ 2147483647 h 266"/>
              <a:gd name="T84" fmla="*/ 2147483647 w 724"/>
              <a:gd name="T85" fmla="*/ 2147483647 h 266"/>
              <a:gd name="T86" fmla="*/ 2147483647 w 724"/>
              <a:gd name="T87" fmla="*/ 2147483647 h 266"/>
              <a:gd name="T88" fmla="*/ 2147483647 w 724"/>
              <a:gd name="T89" fmla="*/ 2147483647 h 266"/>
              <a:gd name="T90" fmla="*/ 2147483647 w 724"/>
              <a:gd name="T91" fmla="*/ 2147483647 h 266"/>
              <a:gd name="T92" fmla="*/ 2147483647 w 724"/>
              <a:gd name="T93" fmla="*/ 2147483647 h 266"/>
              <a:gd name="T94" fmla="*/ 2147483647 w 724"/>
              <a:gd name="T95" fmla="*/ 2147483647 h 266"/>
              <a:gd name="T96" fmla="*/ 2147483647 w 724"/>
              <a:gd name="T97" fmla="*/ 2147483647 h 266"/>
              <a:gd name="T98" fmla="*/ 2147483647 w 724"/>
              <a:gd name="T99" fmla="*/ 2147483647 h 266"/>
              <a:gd name="T100" fmla="*/ 2147483647 w 724"/>
              <a:gd name="T101" fmla="*/ 2147483647 h 266"/>
              <a:gd name="T102" fmla="*/ 2147483647 w 724"/>
              <a:gd name="T103" fmla="*/ 2147483647 h 266"/>
              <a:gd name="T104" fmla="*/ 2147483647 w 724"/>
              <a:gd name="T105" fmla="*/ 2147483647 h 266"/>
              <a:gd name="T106" fmla="*/ 2147483647 w 724"/>
              <a:gd name="T107" fmla="*/ 2147483647 h 266"/>
              <a:gd name="T108" fmla="*/ 2147483647 w 724"/>
              <a:gd name="T109" fmla="*/ 2147483647 h 266"/>
              <a:gd name="T110" fmla="*/ 2147483647 w 724"/>
              <a:gd name="T111" fmla="*/ 2147483647 h 266"/>
              <a:gd name="T112" fmla="*/ 2147483647 w 724"/>
              <a:gd name="T113" fmla="*/ 2147483647 h 266"/>
              <a:gd name="T114" fmla="*/ 2147483647 w 724"/>
              <a:gd name="T115" fmla="*/ 2147483647 h 2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24"/>
              <a:gd name="T175" fmla="*/ 0 h 266"/>
              <a:gd name="T176" fmla="*/ 724 w 724"/>
              <a:gd name="T177" fmla="*/ 266 h 26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24" h="266">
                <a:moveTo>
                  <a:pt x="113" y="89"/>
                </a:moveTo>
                <a:lnTo>
                  <a:pt x="113" y="89"/>
                </a:lnTo>
                <a:lnTo>
                  <a:pt x="101" y="90"/>
                </a:lnTo>
                <a:lnTo>
                  <a:pt x="73" y="92"/>
                </a:lnTo>
                <a:lnTo>
                  <a:pt x="69" y="93"/>
                </a:lnTo>
                <a:lnTo>
                  <a:pt x="63" y="93"/>
                </a:lnTo>
                <a:lnTo>
                  <a:pt x="56" y="94"/>
                </a:lnTo>
                <a:lnTo>
                  <a:pt x="52" y="94"/>
                </a:lnTo>
                <a:lnTo>
                  <a:pt x="56" y="108"/>
                </a:lnTo>
                <a:lnTo>
                  <a:pt x="54" y="112"/>
                </a:lnTo>
                <a:lnTo>
                  <a:pt x="55" y="122"/>
                </a:lnTo>
                <a:lnTo>
                  <a:pt x="41" y="124"/>
                </a:lnTo>
                <a:lnTo>
                  <a:pt x="48" y="129"/>
                </a:lnTo>
                <a:lnTo>
                  <a:pt x="51" y="136"/>
                </a:lnTo>
                <a:lnTo>
                  <a:pt x="49" y="139"/>
                </a:lnTo>
                <a:lnTo>
                  <a:pt x="40" y="150"/>
                </a:lnTo>
                <a:lnTo>
                  <a:pt x="49" y="160"/>
                </a:lnTo>
                <a:lnTo>
                  <a:pt x="40" y="161"/>
                </a:lnTo>
                <a:lnTo>
                  <a:pt x="30" y="179"/>
                </a:lnTo>
                <a:lnTo>
                  <a:pt x="30" y="203"/>
                </a:lnTo>
                <a:lnTo>
                  <a:pt x="20" y="200"/>
                </a:lnTo>
                <a:lnTo>
                  <a:pt x="18" y="207"/>
                </a:lnTo>
                <a:lnTo>
                  <a:pt x="11" y="216"/>
                </a:lnTo>
                <a:lnTo>
                  <a:pt x="8" y="221"/>
                </a:lnTo>
                <a:lnTo>
                  <a:pt x="11" y="221"/>
                </a:lnTo>
                <a:lnTo>
                  <a:pt x="12" y="217"/>
                </a:lnTo>
                <a:lnTo>
                  <a:pt x="15" y="224"/>
                </a:lnTo>
                <a:lnTo>
                  <a:pt x="18" y="249"/>
                </a:lnTo>
                <a:lnTo>
                  <a:pt x="12" y="249"/>
                </a:lnTo>
                <a:lnTo>
                  <a:pt x="0" y="265"/>
                </a:lnTo>
                <a:lnTo>
                  <a:pt x="26" y="263"/>
                </a:lnTo>
                <a:lnTo>
                  <a:pt x="40" y="262"/>
                </a:lnTo>
                <a:lnTo>
                  <a:pt x="49" y="260"/>
                </a:lnTo>
                <a:lnTo>
                  <a:pt x="56" y="260"/>
                </a:lnTo>
                <a:lnTo>
                  <a:pt x="66" y="260"/>
                </a:lnTo>
                <a:lnTo>
                  <a:pt x="73" y="259"/>
                </a:lnTo>
                <a:lnTo>
                  <a:pt x="83" y="258"/>
                </a:lnTo>
                <a:lnTo>
                  <a:pt x="87" y="258"/>
                </a:lnTo>
                <a:lnTo>
                  <a:pt x="92" y="258"/>
                </a:lnTo>
                <a:lnTo>
                  <a:pt x="96" y="258"/>
                </a:lnTo>
                <a:lnTo>
                  <a:pt x="103" y="256"/>
                </a:lnTo>
                <a:lnTo>
                  <a:pt x="109" y="256"/>
                </a:lnTo>
                <a:lnTo>
                  <a:pt x="112" y="256"/>
                </a:lnTo>
                <a:lnTo>
                  <a:pt x="113" y="255"/>
                </a:lnTo>
                <a:lnTo>
                  <a:pt x="120" y="255"/>
                </a:lnTo>
                <a:lnTo>
                  <a:pt x="128" y="255"/>
                </a:lnTo>
                <a:lnTo>
                  <a:pt x="132" y="253"/>
                </a:lnTo>
                <a:lnTo>
                  <a:pt x="139" y="253"/>
                </a:lnTo>
                <a:lnTo>
                  <a:pt x="148" y="253"/>
                </a:lnTo>
                <a:lnTo>
                  <a:pt x="167" y="251"/>
                </a:lnTo>
                <a:lnTo>
                  <a:pt x="168" y="251"/>
                </a:lnTo>
                <a:lnTo>
                  <a:pt x="178" y="249"/>
                </a:lnTo>
                <a:lnTo>
                  <a:pt x="182" y="249"/>
                </a:lnTo>
                <a:lnTo>
                  <a:pt x="182" y="248"/>
                </a:lnTo>
                <a:lnTo>
                  <a:pt x="202" y="246"/>
                </a:lnTo>
                <a:lnTo>
                  <a:pt x="209" y="246"/>
                </a:lnTo>
                <a:lnTo>
                  <a:pt x="228" y="244"/>
                </a:lnTo>
                <a:lnTo>
                  <a:pt x="235" y="244"/>
                </a:lnTo>
                <a:lnTo>
                  <a:pt x="254" y="241"/>
                </a:lnTo>
                <a:lnTo>
                  <a:pt x="265" y="241"/>
                </a:lnTo>
                <a:lnTo>
                  <a:pt x="268" y="239"/>
                </a:lnTo>
                <a:lnTo>
                  <a:pt x="295" y="238"/>
                </a:lnTo>
                <a:lnTo>
                  <a:pt x="299" y="237"/>
                </a:lnTo>
                <a:lnTo>
                  <a:pt x="301" y="237"/>
                </a:lnTo>
                <a:lnTo>
                  <a:pt x="307" y="237"/>
                </a:lnTo>
                <a:lnTo>
                  <a:pt x="331" y="234"/>
                </a:lnTo>
                <a:lnTo>
                  <a:pt x="342" y="232"/>
                </a:lnTo>
                <a:lnTo>
                  <a:pt x="347" y="231"/>
                </a:lnTo>
                <a:lnTo>
                  <a:pt x="351" y="231"/>
                </a:lnTo>
                <a:lnTo>
                  <a:pt x="368" y="230"/>
                </a:lnTo>
                <a:lnTo>
                  <a:pt x="385" y="228"/>
                </a:lnTo>
                <a:lnTo>
                  <a:pt x="387" y="227"/>
                </a:lnTo>
                <a:lnTo>
                  <a:pt x="407" y="225"/>
                </a:lnTo>
                <a:lnTo>
                  <a:pt x="408" y="225"/>
                </a:lnTo>
                <a:lnTo>
                  <a:pt x="418" y="224"/>
                </a:lnTo>
                <a:lnTo>
                  <a:pt x="421" y="224"/>
                </a:lnTo>
                <a:lnTo>
                  <a:pt x="429" y="223"/>
                </a:lnTo>
                <a:lnTo>
                  <a:pt x="430" y="223"/>
                </a:lnTo>
                <a:lnTo>
                  <a:pt x="434" y="221"/>
                </a:lnTo>
                <a:lnTo>
                  <a:pt x="437" y="221"/>
                </a:lnTo>
                <a:lnTo>
                  <a:pt x="440" y="221"/>
                </a:lnTo>
                <a:lnTo>
                  <a:pt x="463" y="218"/>
                </a:lnTo>
                <a:lnTo>
                  <a:pt x="468" y="217"/>
                </a:lnTo>
                <a:lnTo>
                  <a:pt x="475" y="217"/>
                </a:lnTo>
                <a:lnTo>
                  <a:pt x="477" y="216"/>
                </a:lnTo>
                <a:lnTo>
                  <a:pt x="480" y="216"/>
                </a:lnTo>
                <a:lnTo>
                  <a:pt x="483" y="216"/>
                </a:lnTo>
                <a:lnTo>
                  <a:pt x="486" y="214"/>
                </a:lnTo>
                <a:lnTo>
                  <a:pt x="494" y="214"/>
                </a:lnTo>
                <a:lnTo>
                  <a:pt x="506" y="213"/>
                </a:lnTo>
                <a:lnTo>
                  <a:pt x="516" y="212"/>
                </a:lnTo>
                <a:lnTo>
                  <a:pt x="520" y="210"/>
                </a:lnTo>
                <a:lnTo>
                  <a:pt x="520" y="209"/>
                </a:lnTo>
                <a:lnTo>
                  <a:pt x="519" y="196"/>
                </a:lnTo>
                <a:lnTo>
                  <a:pt x="519" y="186"/>
                </a:lnTo>
                <a:lnTo>
                  <a:pt x="523" y="181"/>
                </a:lnTo>
                <a:lnTo>
                  <a:pt x="536" y="179"/>
                </a:lnTo>
                <a:lnTo>
                  <a:pt x="541" y="174"/>
                </a:lnTo>
                <a:lnTo>
                  <a:pt x="541" y="164"/>
                </a:lnTo>
                <a:lnTo>
                  <a:pt x="541" y="159"/>
                </a:lnTo>
                <a:lnTo>
                  <a:pt x="544" y="154"/>
                </a:lnTo>
                <a:lnTo>
                  <a:pt x="551" y="147"/>
                </a:lnTo>
                <a:lnTo>
                  <a:pt x="560" y="140"/>
                </a:lnTo>
                <a:lnTo>
                  <a:pt x="569" y="139"/>
                </a:lnTo>
                <a:lnTo>
                  <a:pt x="570" y="139"/>
                </a:lnTo>
                <a:lnTo>
                  <a:pt x="583" y="138"/>
                </a:lnTo>
                <a:lnTo>
                  <a:pt x="602" y="121"/>
                </a:lnTo>
                <a:lnTo>
                  <a:pt x="601" y="118"/>
                </a:lnTo>
                <a:lnTo>
                  <a:pt x="612" y="111"/>
                </a:lnTo>
                <a:lnTo>
                  <a:pt x="621" y="108"/>
                </a:lnTo>
                <a:lnTo>
                  <a:pt x="624" y="106"/>
                </a:lnTo>
                <a:lnTo>
                  <a:pt x="628" y="96"/>
                </a:lnTo>
                <a:lnTo>
                  <a:pt x="628" y="94"/>
                </a:lnTo>
                <a:lnTo>
                  <a:pt x="628" y="89"/>
                </a:lnTo>
                <a:lnTo>
                  <a:pt x="638" y="82"/>
                </a:lnTo>
                <a:lnTo>
                  <a:pt x="649" y="72"/>
                </a:lnTo>
                <a:lnTo>
                  <a:pt x="652" y="75"/>
                </a:lnTo>
                <a:lnTo>
                  <a:pt x="650" y="79"/>
                </a:lnTo>
                <a:lnTo>
                  <a:pt x="662" y="80"/>
                </a:lnTo>
                <a:lnTo>
                  <a:pt x="662" y="79"/>
                </a:lnTo>
                <a:lnTo>
                  <a:pt x="663" y="76"/>
                </a:lnTo>
                <a:lnTo>
                  <a:pt x="666" y="69"/>
                </a:lnTo>
                <a:lnTo>
                  <a:pt x="670" y="65"/>
                </a:lnTo>
                <a:lnTo>
                  <a:pt x="680" y="59"/>
                </a:lnTo>
                <a:lnTo>
                  <a:pt x="682" y="57"/>
                </a:lnTo>
                <a:lnTo>
                  <a:pt x="689" y="59"/>
                </a:lnTo>
                <a:lnTo>
                  <a:pt x="691" y="61"/>
                </a:lnTo>
                <a:lnTo>
                  <a:pt x="695" y="61"/>
                </a:lnTo>
                <a:lnTo>
                  <a:pt x="698" y="58"/>
                </a:lnTo>
                <a:lnTo>
                  <a:pt x="699" y="58"/>
                </a:lnTo>
                <a:lnTo>
                  <a:pt x="704" y="41"/>
                </a:lnTo>
                <a:lnTo>
                  <a:pt x="706" y="39"/>
                </a:lnTo>
                <a:lnTo>
                  <a:pt x="709" y="34"/>
                </a:lnTo>
                <a:lnTo>
                  <a:pt x="718" y="32"/>
                </a:lnTo>
                <a:lnTo>
                  <a:pt x="720" y="25"/>
                </a:lnTo>
                <a:lnTo>
                  <a:pt x="721" y="12"/>
                </a:lnTo>
                <a:lnTo>
                  <a:pt x="721" y="2"/>
                </a:lnTo>
                <a:lnTo>
                  <a:pt x="723" y="0"/>
                </a:lnTo>
                <a:lnTo>
                  <a:pt x="714" y="1"/>
                </a:lnTo>
                <a:lnTo>
                  <a:pt x="707" y="2"/>
                </a:lnTo>
                <a:lnTo>
                  <a:pt x="699" y="2"/>
                </a:lnTo>
                <a:lnTo>
                  <a:pt x="699" y="5"/>
                </a:lnTo>
                <a:lnTo>
                  <a:pt x="681" y="8"/>
                </a:lnTo>
                <a:lnTo>
                  <a:pt x="678" y="8"/>
                </a:lnTo>
                <a:lnTo>
                  <a:pt x="675" y="9"/>
                </a:lnTo>
                <a:lnTo>
                  <a:pt x="673" y="9"/>
                </a:lnTo>
                <a:lnTo>
                  <a:pt x="671" y="9"/>
                </a:lnTo>
                <a:lnTo>
                  <a:pt x="668" y="11"/>
                </a:lnTo>
                <a:lnTo>
                  <a:pt x="662" y="11"/>
                </a:lnTo>
                <a:lnTo>
                  <a:pt x="650" y="12"/>
                </a:lnTo>
                <a:lnTo>
                  <a:pt x="642" y="15"/>
                </a:lnTo>
                <a:lnTo>
                  <a:pt x="639" y="15"/>
                </a:lnTo>
                <a:lnTo>
                  <a:pt x="638" y="15"/>
                </a:lnTo>
                <a:lnTo>
                  <a:pt x="623" y="18"/>
                </a:lnTo>
                <a:lnTo>
                  <a:pt x="619" y="18"/>
                </a:lnTo>
                <a:lnTo>
                  <a:pt x="609" y="19"/>
                </a:lnTo>
                <a:lnTo>
                  <a:pt x="587" y="22"/>
                </a:lnTo>
                <a:lnTo>
                  <a:pt x="585" y="22"/>
                </a:lnTo>
                <a:lnTo>
                  <a:pt x="569" y="25"/>
                </a:lnTo>
                <a:lnTo>
                  <a:pt x="556" y="26"/>
                </a:lnTo>
                <a:lnTo>
                  <a:pt x="554" y="26"/>
                </a:lnTo>
                <a:lnTo>
                  <a:pt x="551" y="26"/>
                </a:lnTo>
                <a:lnTo>
                  <a:pt x="549" y="29"/>
                </a:lnTo>
                <a:lnTo>
                  <a:pt x="542" y="30"/>
                </a:lnTo>
                <a:lnTo>
                  <a:pt x="530" y="32"/>
                </a:lnTo>
                <a:lnTo>
                  <a:pt x="523" y="32"/>
                </a:lnTo>
                <a:lnTo>
                  <a:pt x="516" y="33"/>
                </a:lnTo>
                <a:lnTo>
                  <a:pt x="506" y="34"/>
                </a:lnTo>
                <a:lnTo>
                  <a:pt x="504" y="34"/>
                </a:lnTo>
                <a:lnTo>
                  <a:pt x="502" y="34"/>
                </a:lnTo>
                <a:lnTo>
                  <a:pt x="486" y="36"/>
                </a:lnTo>
                <a:lnTo>
                  <a:pt x="477" y="39"/>
                </a:lnTo>
                <a:lnTo>
                  <a:pt x="457" y="40"/>
                </a:lnTo>
                <a:lnTo>
                  <a:pt x="450" y="40"/>
                </a:lnTo>
                <a:lnTo>
                  <a:pt x="443" y="41"/>
                </a:lnTo>
                <a:lnTo>
                  <a:pt x="440" y="41"/>
                </a:lnTo>
                <a:lnTo>
                  <a:pt x="439" y="41"/>
                </a:lnTo>
                <a:lnTo>
                  <a:pt x="427" y="41"/>
                </a:lnTo>
                <a:lnTo>
                  <a:pt x="415" y="43"/>
                </a:lnTo>
                <a:lnTo>
                  <a:pt x="414" y="43"/>
                </a:lnTo>
                <a:lnTo>
                  <a:pt x="409" y="43"/>
                </a:lnTo>
                <a:lnTo>
                  <a:pt x="401" y="46"/>
                </a:lnTo>
                <a:lnTo>
                  <a:pt x="396" y="46"/>
                </a:lnTo>
                <a:lnTo>
                  <a:pt x="385" y="47"/>
                </a:lnTo>
                <a:lnTo>
                  <a:pt x="371" y="48"/>
                </a:lnTo>
                <a:lnTo>
                  <a:pt x="368" y="48"/>
                </a:lnTo>
                <a:lnTo>
                  <a:pt x="361" y="50"/>
                </a:lnTo>
                <a:lnTo>
                  <a:pt x="355" y="50"/>
                </a:lnTo>
                <a:lnTo>
                  <a:pt x="353" y="50"/>
                </a:lnTo>
                <a:lnTo>
                  <a:pt x="342" y="51"/>
                </a:lnTo>
                <a:lnTo>
                  <a:pt x="335" y="51"/>
                </a:lnTo>
                <a:lnTo>
                  <a:pt x="328" y="51"/>
                </a:lnTo>
                <a:lnTo>
                  <a:pt x="325" y="51"/>
                </a:lnTo>
                <a:lnTo>
                  <a:pt x="318" y="51"/>
                </a:lnTo>
                <a:lnTo>
                  <a:pt x="310" y="53"/>
                </a:lnTo>
                <a:lnTo>
                  <a:pt x="307" y="54"/>
                </a:lnTo>
                <a:lnTo>
                  <a:pt x="304" y="55"/>
                </a:lnTo>
                <a:lnTo>
                  <a:pt x="303" y="53"/>
                </a:lnTo>
                <a:lnTo>
                  <a:pt x="293" y="55"/>
                </a:lnTo>
                <a:lnTo>
                  <a:pt x="288" y="55"/>
                </a:lnTo>
                <a:lnTo>
                  <a:pt x="282" y="55"/>
                </a:lnTo>
                <a:lnTo>
                  <a:pt x="278" y="57"/>
                </a:lnTo>
                <a:lnTo>
                  <a:pt x="263" y="58"/>
                </a:lnTo>
                <a:lnTo>
                  <a:pt x="259" y="59"/>
                </a:lnTo>
                <a:lnTo>
                  <a:pt x="257" y="59"/>
                </a:lnTo>
                <a:lnTo>
                  <a:pt x="247" y="59"/>
                </a:lnTo>
                <a:lnTo>
                  <a:pt x="239" y="61"/>
                </a:lnTo>
                <a:lnTo>
                  <a:pt x="228" y="62"/>
                </a:lnTo>
                <a:lnTo>
                  <a:pt x="221" y="64"/>
                </a:lnTo>
                <a:lnTo>
                  <a:pt x="213" y="65"/>
                </a:lnTo>
                <a:lnTo>
                  <a:pt x="209" y="65"/>
                </a:lnTo>
                <a:lnTo>
                  <a:pt x="195" y="66"/>
                </a:lnTo>
                <a:lnTo>
                  <a:pt x="195" y="64"/>
                </a:lnTo>
                <a:lnTo>
                  <a:pt x="175" y="64"/>
                </a:lnTo>
                <a:lnTo>
                  <a:pt x="177" y="66"/>
                </a:lnTo>
                <a:lnTo>
                  <a:pt x="178" y="69"/>
                </a:lnTo>
                <a:lnTo>
                  <a:pt x="180" y="83"/>
                </a:lnTo>
                <a:lnTo>
                  <a:pt x="160" y="85"/>
                </a:lnTo>
                <a:lnTo>
                  <a:pt x="152" y="86"/>
                </a:lnTo>
                <a:lnTo>
                  <a:pt x="142" y="86"/>
                </a:lnTo>
                <a:lnTo>
                  <a:pt x="139" y="86"/>
                </a:lnTo>
                <a:lnTo>
                  <a:pt x="137" y="86"/>
                </a:lnTo>
                <a:lnTo>
                  <a:pt x="119" y="89"/>
                </a:lnTo>
                <a:lnTo>
                  <a:pt x="114" y="89"/>
                </a:lnTo>
                <a:lnTo>
                  <a:pt x="113" y="89"/>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nvGrpSpPr>
          <p:cNvPr id="7" name="Virginia" descr="Virginia," title="Virginia"/>
          <p:cNvGrpSpPr/>
          <p:nvPr/>
        </p:nvGrpSpPr>
        <p:grpSpPr>
          <a:xfrm>
            <a:off x="6064250" y="3200400"/>
            <a:ext cx="1073150" cy="566738"/>
            <a:chOff x="6064250" y="3200400"/>
            <a:chExt cx="1073150" cy="566738"/>
          </a:xfrm>
        </p:grpSpPr>
        <p:sp>
          <p:nvSpPr>
            <p:cNvPr id="4116" name="Virginia 2 (no alt text)"/>
            <p:cNvSpPr>
              <a:spLocks/>
            </p:cNvSpPr>
            <p:nvPr/>
          </p:nvSpPr>
          <p:spPr bwMode="auto">
            <a:xfrm>
              <a:off x="7062788" y="3351213"/>
              <a:ext cx="74612" cy="165100"/>
            </a:xfrm>
            <a:custGeom>
              <a:avLst/>
              <a:gdLst>
                <a:gd name="T0" fmla="*/ 0 w 48"/>
                <a:gd name="T1" fmla="*/ 2147483647 h 113"/>
                <a:gd name="T2" fmla="*/ 0 w 48"/>
                <a:gd name="T3" fmla="*/ 2147483647 h 113"/>
                <a:gd name="T4" fmla="*/ 2147483647 w 48"/>
                <a:gd name="T5" fmla="*/ 2147483647 h 113"/>
                <a:gd name="T6" fmla="*/ 2147483647 w 48"/>
                <a:gd name="T7" fmla="*/ 2147483647 h 113"/>
                <a:gd name="T8" fmla="*/ 2147483647 w 48"/>
                <a:gd name="T9" fmla="*/ 2147483647 h 113"/>
                <a:gd name="T10" fmla="*/ 2147483647 w 48"/>
                <a:gd name="T11" fmla="*/ 2147483647 h 113"/>
                <a:gd name="T12" fmla="*/ 2147483647 w 48"/>
                <a:gd name="T13" fmla="*/ 2147483647 h 113"/>
                <a:gd name="T14" fmla="*/ 2147483647 w 48"/>
                <a:gd name="T15" fmla="*/ 2147483647 h 113"/>
                <a:gd name="T16" fmla="*/ 2147483647 w 48"/>
                <a:gd name="T17" fmla="*/ 2147483647 h 113"/>
                <a:gd name="T18" fmla="*/ 2147483647 w 48"/>
                <a:gd name="T19" fmla="*/ 2147483647 h 113"/>
                <a:gd name="T20" fmla="*/ 2147483647 w 48"/>
                <a:gd name="T21" fmla="*/ 2147483647 h 113"/>
                <a:gd name="T22" fmla="*/ 2147483647 w 48"/>
                <a:gd name="T23" fmla="*/ 0 h 113"/>
                <a:gd name="T24" fmla="*/ 2147483647 w 48"/>
                <a:gd name="T25" fmla="*/ 2147483647 h 113"/>
                <a:gd name="T26" fmla="*/ 2147483647 w 48"/>
                <a:gd name="T27" fmla="*/ 2147483647 h 113"/>
                <a:gd name="T28" fmla="*/ 2147483647 w 48"/>
                <a:gd name="T29" fmla="*/ 2147483647 h 113"/>
                <a:gd name="T30" fmla="*/ 2147483647 w 48"/>
                <a:gd name="T31" fmla="*/ 2147483647 h 113"/>
                <a:gd name="T32" fmla="*/ 2147483647 w 48"/>
                <a:gd name="T33" fmla="*/ 2147483647 h 113"/>
                <a:gd name="T34" fmla="*/ 2147483647 w 48"/>
                <a:gd name="T35" fmla="*/ 2147483647 h 113"/>
                <a:gd name="T36" fmla="*/ 2147483647 w 48"/>
                <a:gd name="T37" fmla="*/ 2147483647 h 113"/>
                <a:gd name="T38" fmla="*/ 0 w 48"/>
                <a:gd name="T39" fmla="*/ 2147483647 h 1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
                <a:gd name="T61" fmla="*/ 0 h 113"/>
                <a:gd name="T62" fmla="*/ 48 w 48"/>
                <a:gd name="T63" fmla="*/ 113 h 1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 h="113">
                  <a:moveTo>
                    <a:pt x="0" y="62"/>
                  </a:moveTo>
                  <a:lnTo>
                    <a:pt x="0" y="96"/>
                  </a:lnTo>
                  <a:lnTo>
                    <a:pt x="9" y="112"/>
                  </a:lnTo>
                  <a:lnTo>
                    <a:pt x="9" y="107"/>
                  </a:lnTo>
                  <a:lnTo>
                    <a:pt x="12" y="107"/>
                  </a:lnTo>
                  <a:lnTo>
                    <a:pt x="11" y="109"/>
                  </a:lnTo>
                  <a:lnTo>
                    <a:pt x="19" y="94"/>
                  </a:lnTo>
                  <a:lnTo>
                    <a:pt x="25" y="66"/>
                  </a:lnTo>
                  <a:lnTo>
                    <a:pt x="31" y="27"/>
                  </a:lnTo>
                  <a:lnTo>
                    <a:pt x="34" y="20"/>
                  </a:lnTo>
                  <a:lnTo>
                    <a:pt x="39" y="20"/>
                  </a:lnTo>
                  <a:lnTo>
                    <a:pt x="47" y="0"/>
                  </a:lnTo>
                  <a:lnTo>
                    <a:pt x="34" y="5"/>
                  </a:lnTo>
                  <a:lnTo>
                    <a:pt x="28" y="6"/>
                  </a:lnTo>
                  <a:lnTo>
                    <a:pt x="15" y="10"/>
                  </a:lnTo>
                  <a:lnTo>
                    <a:pt x="14" y="16"/>
                  </a:lnTo>
                  <a:lnTo>
                    <a:pt x="7" y="23"/>
                  </a:lnTo>
                  <a:lnTo>
                    <a:pt x="14" y="24"/>
                  </a:lnTo>
                  <a:lnTo>
                    <a:pt x="1" y="56"/>
                  </a:lnTo>
                  <a:lnTo>
                    <a:pt x="0" y="62"/>
                  </a:lnTo>
                </a:path>
              </a:pathLst>
            </a:custGeom>
            <a:solidFill>
              <a:schemeClr val="bg1"/>
            </a:solidFill>
            <a:ln w="6350" cap="rnd">
              <a:solidFill>
                <a:schemeClr val="tx1"/>
              </a:solidFill>
              <a:round/>
              <a:headEnd/>
              <a:tailEnd/>
            </a:ln>
          </p:spPr>
          <p:txBody>
            <a:bodyPr/>
            <a:lstStyle/>
            <a:p>
              <a:pPr>
                <a:defRPr/>
              </a:pPr>
              <a:endParaRPr lang="en-US" dirty="0">
                <a:solidFill>
                  <a:prstClr val="black"/>
                </a:solidFill>
              </a:endParaRPr>
            </a:p>
          </p:txBody>
        </p:sp>
        <p:sp>
          <p:nvSpPr>
            <p:cNvPr id="4115" name="Virginia 1" descr="Virginia, There are additional notes on Virginia's status later in the presentation" title="Virginia"/>
            <p:cNvSpPr>
              <a:spLocks/>
            </p:cNvSpPr>
            <p:nvPr/>
          </p:nvSpPr>
          <p:spPr bwMode="auto">
            <a:xfrm>
              <a:off x="6064250" y="3200400"/>
              <a:ext cx="1047750" cy="566738"/>
            </a:xfrm>
            <a:custGeom>
              <a:avLst/>
              <a:gdLst>
                <a:gd name="T0" fmla="*/ 2147483647 w 663"/>
                <a:gd name="T1" fmla="*/ 2147483647 h 384"/>
                <a:gd name="T2" fmla="*/ 2147483647 w 663"/>
                <a:gd name="T3" fmla="*/ 2147483647 h 384"/>
                <a:gd name="T4" fmla="*/ 2147483647 w 663"/>
                <a:gd name="T5" fmla="*/ 2147483647 h 384"/>
                <a:gd name="T6" fmla="*/ 2147483647 w 663"/>
                <a:gd name="T7" fmla="*/ 2147483647 h 384"/>
                <a:gd name="T8" fmla="*/ 2147483647 w 663"/>
                <a:gd name="T9" fmla="*/ 2147483647 h 384"/>
                <a:gd name="T10" fmla="*/ 2147483647 w 663"/>
                <a:gd name="T11" fmla="*/ 2147483647 h 384"/>
                <a:gd name="T12" fmla="*/ 2147483647 w 663"/>
                <a:gd name="T13" fmla="*/ 2147483647 h 384"/>
                <a:gd name="T14" fmla="*/ 2147483647 w 663"/>
                <a:gd name="T15" fmla="*/ 2147483647 h 384"/>
                <a:gd name="T16" fmla="*/ 2147483647 w 663"/>
                <a:gd name="T17" fmla="*/ 2147483647 h 384"/>
                <a:gd name="T18" fmla="*/ 2147483647 w 663"/>
                <a:gd name="T19" fmla="*/ 2147483647 h 384"/>
                <a:gd name="T20" fmla="*/ 2147483647 w 663"/>
                <a:gd name="T21" fmla="*/ 2147483647 h 384"/>
                <a:gd name="T22" fmla="*/ 2147483647 w 663"/>
                <a:gd name="T23" fmla="*/ 2147483647 h 384"/>
                <a:gd name="T24" fmla="*/ 2147483647 w 663"/>
                <a:gd name="T25" fmla="*/ 2147483647 h 384"/>
                <a:gd name="T26" fmla="*/ 2147483647 w 663"/>
                <a:gd name="T27" fmla="*/ 2147483647 h 384"/>
                <a:gd name="T28" fmla="*/ 2147483647 w 663"/>
                <a:gd name="T29" fmla="*/ 2147483647 h 384"/>
                <a:gd name="T30" fmla="*/ 2147483647 w 663"/>
                <a:gd name="T31" fmla="*/ 2147483647 h 384"/>
                <a:gd name="T32" fmla="*/ 2147483647 w 663"/>
                <a:gd name="T33" fmla="*/ 2147483647 h 384"/>
                <a:gd name="T34" fmla="*/ 2147483647 w 663"/>
                <a:gd name="T35" fmla="*/ 2147483647 h 384"/>
                <a:gd name="T36" fmla="*/ 2147483647 w 663"/>
                <a:gd name="T37" fmla="*/ 2147483647 h 384"/>
                <a:gd name="T38" fmla="*/ 2147483647 w 663"/>
                <a:gd name="T39" fmla="*/ 2147483647 h 384"/>
                <a:gd name="T40" fmla="*/ 2147483647 w 663"/>
                <a:gd name="T41" fmla="*/ 2147483647 h 384"/>
                <a:gd name="T42" fmla="*/ 2147483647 w 663"/>
                <a:gd name="T43" fmla="*/ 2147483647 h 384"/>
                <a:gd name="T44" fmla="*/ 2147483647 w 663"/>
                <a:gd name="T45" fmla="*/ 2147483647 h 384"/>
                <a:gd name="T46" fmla="*/ 2147483647 w 663"/>
                <a:gd name="T47" fmla="*/ 2147483647 h 384"/>
                <a:gd name="T48" fmla="*/ 2147483647 w 663"/>
                <a:gd name="T49" fmla="*/ 2147483647 h 384"/>
                <a:gd name="T50" fmla="*/ 2147483647 w 663"/>
                <a:gd name="T51" fmla="*/ 2147483647 h 384"/>
                <a:gd name="T52" fmla="*/ 2147483647 w 663"/>
                <a:gd name="T53" fmla="*/ 2147483647 h 384"/>
                <a:gd name="T54" fmla="*/ 2147483647 w 663"/>
                <a:gd name="T55" fmla="*/ 2147483647 h 384"/>
                <a:gd name="T56" fmla="*/ 2147483647 w 663"/>
                <a:gd name="T57" fmla="*/ 2147483647 h 384"/>
                <a:gd name="T58" fmla="*/ 2147483647 w 663"/>
                <a:gd name="T59" fmla="*/ 2147483647 h 384"/>
                <a:gd name="T60" fmla="*/ 2147483647 w 663"/>
                <a:gd name="T61" fmla="*/ 2147483647 h 384"/>
                <a:gd name="T62" fmla="*/ 2147483647 w 663"/>
                <a:gd name="T63" fmla="*/ 2147483647 h 384"/>
                <a:gd name="T64" fmla="*/ 2147483647 w 663"/>
                <a:gd name="T65" fmla="*/ 2147483647 h 384"/>
                <a:gd name="T66" fmla="*/ 2147483647 w 663"/>
                <a:gd name="T67" fmla="*/ 2147483647 h 384"/>
                <a:gd name="T68" fmla="*/ 2147483647 w 663"/>
                <a:gd name="T69" fmla="*/ 2147483647 h 384"/>
                <a:gd name="T70" fmla="*/ 2147483647 w 663"/>
                <a:gd name="T71" fmla="*/ 2147483647 h 384"/>
                <a:gd name="T72" fmla="*/ 2147483647 w 663"/>
                <a:gd name="T73" fmla="*/ 2147483647 h 384"/>
                <a:gd name="T74" fmla="*/ 2147483647 w 663"/>
                <a:gd name="T75" fmla="*/ 2147483647 h 384"/>
                <a:gd name="T76" fmla="*/ 2147483647 w 663"/>
                <a:gd name="T77" fmla="*/ 2147483647 h 384"/>
                <a:gd name="T78" fmla="*/ 2147483647 w 663"/>
                <a:gd name="T79" fmla="*/ 2147483647 h 384"/>
                <a:gd name="T80" fmla="*/ 2147483647 w 663"/>
                <a:gd name="T81" fmla="*/ 2147483647 h 384"/>
                <a:gd name="T82" fmla="*/ 2147483647 w 663"/>
                <a:gd name="T83" fmla="*/ 2147483647 h 384"/>
                <a:gd name="T84" fmla="*/ 2147483647 w 663"/>
                <a:gd name="T85" fmla="*/ 2147483647 h 384"/>
                <a:gd name="T86" fmla="*/ 2147483647 w 663"/>
                <a:gd name="T87" fmla="*/ 2147483647 h 384"/>
                <a:gd name="T88" fmla="*/ 2147483647 w 663"/>
                <a:gd name="T89" fmla="*/ 2147483647 h 384"/>
                <a:gd name="T90" fmla="*/ 2147483647 w 663"/>
                <a:gd name="T91" fmla="*/ 2147483647 h 384"/>
                <a:gd name="T92" fmla="*/ 2147483647 w 663"/>
                <a:gd name="T93" fmla="*/ 2147483647 h 384"/>
                <a:gd name="T94" fmla="*/ 2147483647 w 663"/>
                <a:gd name="T95" fmla="*/ 2147483647 h 384"/>
                <a:gd name="T96" fmla="*/ 2147483647 w 663"/>
                <a:gd name="T97" fmla="*/ 2147483647 h 384"/>
                <a:gd name="T98" fmla="*/ 2147483647 w 663"/>
                <a:gd name="T99" fmla="*/ 2147483647 h 384"/>
                <a:gd name="T100" fmla="*/ 2147483647 w 663"/>
                <a:gd name="T101" fmla="*/ 2147483647 h 384"/>
                <a:gd name="T102" fmla="*/ 2147483647 w 663"/>
                <a:gd name="T103" fmla="*/ 2147483647 h 38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63"/>
                <a:gd name="T157" fmla="*/ 0 h 384"/>
                <a:gd name="T158" fmla="*/ 663 w 663"/>
                <a:gd name="T159" fmla="*/ 384 h 38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63" h="384">
                  <a:moveTo>
                    <a:pt x="603" y="213"/>
                  </a:moveTo>
                  <a:lnTo>
                    <a:pt x="604" y="215"/>
                  </a:lnTo>
                  <a:lnTo>
                    <a:pt x="606" y="213"/>
                  </a:lnTo>
                  <a:lnTo>
                    <a:pt x="613" y="217"/>
                  </a:lnTo>
                  <a:lnTo>
                    <a:pt x="616" y="230"/>
                  </a:lnTo>
                  <a:lnTo>
                    <a:pt x="616" y="231"/>
                  </a:lnTo>
                  <a:lnTo>
                    <a:pt x="616" y="233"/>
                  </a:lnTo>
                  <a:lnTo>
                    <a:pt x="620" y="234"/>
                  </a:lnTo>
                  <a:lnTo>
                    <a:pt x="627" y="234"/>
                  </a:lnTo>
                  <a:lnTo>
                    <a:pt x="632" y="235"/>
                  </a:lnTo>
                  <a:lnTo>
                    <a:pt x="642" y="231"/>
                  </a:lnTo>
                  <a:lnTo>
                    <a:pt x="662" y="270"/>
                  </a:lnTo>
                  <a:lnTo>
                    <a:pt x="650" y="271"/>
                  </a:lnTo>
                  <a:lnTo>
                    <a:pt x="641" y="274"/>
                  </a:lnTo>
                  <a:lnTo>
                    <a:pt x="630" y="277"/>
                  </a:lnTo>
                  <a:lnTo>
                    <a:pt x="628" y="277"/>
                  </a:lnTo>
                  <a:lnTo>
                    <a:pt x="625" y="277"/>
                  </a:lnTo>
                  <a:lnTo>
                    <a:pt x="623" y="278"/>
                  </a:lnTo>
                  <a:lnTo>
                    <a:pt x="620" y="278"/>
                  </a:lnTo>
                  <a:lnTo>
                    <a:pt x="610" y="281"/>
                  </a:lnTo>
                  <a:lnTo>
                    <a:pt x="609" y="281"/>
                  </a:lnTo>
                  <a:lnTo>
                    <a:pt x="606" y="281"/>
                  </a:lnTo>
                  <a:lnTo>
                    <a:pt x="588" y="285"/>
                  </a:lnTo>
                  <a:lnTo>
                    <a:pt x="577" y="288"/>
                  </a:lnTo>
                  <a:lnTo>
                    <a:pt x="574" y="288"/>
                  </a:lnTo>
                  <a:lnTo>
                    <a:pt x="559" y="292"/>
                  </a:lnTo>
                  <a:lnTo>
                    <a:pt x="556" y="294"/>
                  </a:lnTo>
                  <a:lnTo>
                    <a:pt x="553" y="294"/>
                  </a:lnTo>
                  <a:lnTo>
                    <a:pt x="546" y="295"/>
                  </a:lnTo>
                  <a:lnTo>
                    <a:pt x="542" y="295"/>
                  </a:lnTo>
                  <a:lnTo>
                    <a:pt x="521" y="301"/>
                  </a:lnTo>
                  <a:lnTo>
                    <a:pt x="518" y="301"/>
                  </a:lnTo>
                  <a:lnTo>
                    <a:pt x="503" y="303"/>
                  </a:lnTo>
                  <a:lnTo>
                    <a:pt x="499" y="305"/>
                  </a:lnTo>
                  <a:lnTo>
                    <a:pt x="496" y="305"/>
                  </a:lnTo>
                  <a:lnTo>
                    <a:pt x="490" y="306"/>
                  </a:lnTo>
                  <a:lnTo>
                    <a:pt x="486" y="308"/>
                  </a:lnTo>
                  <a:lnTo>
                    <a:pt x="482" y="308"/>
                  </a:lnTo>
                  <a:lnTo>
                    <a:pt x="479" y="309"/>
                  </a:lnTo>
                  <a:lnTo>
                    <a:pt x="464" y="312"/>
                  </a:lnTo>
                  <a:lnTo>
                    <a:pt x="461" y="312"/>
                  </a:lnTo>
                  <a:lnTo>
                    <a:pt x="454" y="313"/>
                  </a:lnTo>
                  <a:lnTo>
                    <a:pt x="450" y="315"/>
                  </a:lnTo>
                  <a:lnTo>
                    <a:pt x="447" y="315"/>
                  </a:lnTo>
                  <a:lnTo>
                    <a:pt x="443" y="316"/>
                  </a:lnTo>
                  <a:lnTo>
                    <a:pt x="440" y="317"/>
                  </a:lnTo>
                  <a:lnTo>
                    <a:pt x="429" y="319"/>
                  </a:lnTo>
                  <a:lnTo>
                    <a:pt x="421" y="320"/>
                  </a:lnTo>
                  <a:lnTo>
                    <a:pt x="420" y="320"/>
                  </a:lnTo>
                  <a:lnTo>
                    <a:pt x="417" y="321"/>
                  </a:lnTo>
                  <a:lnTo>
                    <a:pt x="415" y="321"/>
                  </a:lnTo>
                  <a:lnTo>
                    <a:pt x="414" y="321"/>
                  </a:lnTo>
                  <a:lnTo>
                    <a:pt x="413" y="321"/>
                  </a:lnTo>
                  <a:lnTo>
                    <a:pt x="386" y="327"/>
                  </a:lnTo>
                  <a:lnTo>
                    <a:pt x="379" y="328"/>
                  </a:lnTo>
                  <a:lnTo>
                    <a:pt x="376" y="328"/>
                  </a:lnTo>
                  <a:lnTo>
                    <a:pt x="367" y="331"/>
                  </a:lnTo>
                  <a:lnTo>
                    <a:pt x="354" y="333"/>
                  </a:lnTo>
                  <a:lnTo>
                    <a:pt x="350" y="334"/>
                  </a:lnTo>
                  <a:lnTo>
                    <a:pt x="344" y="334"/>
                  </a:lnTo>
                  <a:lnTo>
                    <a:pt x="337" y="335"/>
                  </a:lnTo>
                  <a:lnTo>
                    <a:pt x="324" y="338"/>
                  </a:lnTo>
                  <a:lnTo>
                    <a:pt x="314" y="339"/>
                  </a:lnTo>
                  <a:lnTo>
                    <a:pt x="311" y="341"/>
                  </a:lnTo>
                  <a:lnTo>
                    <a:pt x="310" y="341"/>
                  </a:lnTo>
                  <a:lnTo>
                    <a:pt x="303" y="342"/>
                  </a:lnTo>
                  <a:lnTo>
                    <a:pt x="287" y="344"/>
                  </a:lnTo>
                  <a:lnTo>
                    <a:pt x="275" y="345"/>
                  </a:lnTo>
                  <a:lnTo>
                    <a:pt x="271" y="346"/>
                  </a:lnTo>
                  <a:lnTo>
                    <a:pt x="265" y="346"/>
                  </a:lnTo>
                  <a:lnTo>
                    <a:pt x="261" y="348"/>
                  </a:lnTo>
                  <a:lnTo>
                    <a:pt x="253" y="348"/>
                  </a:lnTo>
                  <a:lnTo>
                    <a:pt x="247" y="349"/>
                  </a:lnTo>
                  <a:lnTo>
                    <a:pt x="243" y="351"/>
                  </a:lnTo>
                  <a:lnTo>
                    <a:pt x="241" y="351"/>
                  </a:lnTo>
                  <a:lnTo>
                    <a:pt x="240" y="351"/>
                  </a:lnTo>
                  <a:lnTo>
                    <a:pt x="239" y="351"/>
                  </a:lnTo>
                  <a:lnTo>
                    <a:pt x="236" y="351"/>
                  </a:lnTo>
                  <a:lnTo>
                    <a:pt x="223" y="352"/>
                  </a:lnTo>
                  <a:lnTo>
                    <a:pt x="201" y="355"/>
                  </a:lnTo>
                  <a:lnTo>
                    <a:pt x="198" y="356"/>
                  </a:lnTo>
                  <a:lnTo>
                    <a:pt x="190" y="358"/>
                  </a:lnTo>
                  <a:lnTo>
                    <a:pt x="187" y="358"/>
                  </a:lnTo>
                  <a:lnTo>
                    <a:pt x="175" y="359"/>
                  </a:lnTo>
                  <a:lnTo>
                    <a:pt x="171" y="359"/>
                  </a:lnTo>
                  <a:lnTo>
                    <a:pt x="172" y="356"/>
                  </a:lnTo>
                  <a:lnTo>
                    <a:pt x="164" y="358"/>
                  </a:lnTo>
                  <a:lnTo>
                    <a:pt x="157" y="359"/>
                  </a:lnTo>
                  <a:lnTo>
                    <a:pt x="148" y="359"/>
                  </a:lnTo>
                  <a:lnTo>
                    <a:pt x="148" y="362"/>
                  </a:lnTo>
                  <a:lnTo>
                    <a:pt x="130" y="364"/>
                  </a:lnTo>
                  <a:lnTo>
                    <a:pt x="127" y="364"/>
                  </a:lnTo>
                  <a:lnTo>
                    <a:pt x="125" y="366"/>
                  </a:lnTo>
                  <a:lnTo>
                    <a:pt x="122" y="366"/>
                  </a:lnTo>
                  <a:lnTo>
                    <a:pt x="120" y="366"/>
                  </a:lnTo>
                  <a:lnTo>
                    <a:pt x="118" y="367"/>
                  </a:lnTo>
                  <a:lnTo>
                    <a:pt x="111" y="367"/>
                  </a:lnTo>
                  <a:lnTo>
                    <a:pt x="100" y="369"/>
                  </a:lnTo>
                  <a:lnTo>
                    <a:pt x="91" y="371"/>
                  </a:lnTo>
                  <a:lnTo>
                    <a:pt x="89" y="371"/>
                  </a:lnTo>
                  <a:lnTo>
                    <a:pt x="87" y="371"/>
                  </a:lnTo>
                  <a:lnTo>
                    <a:pt x="72" y="374"/>
                  </a:lnTo>
                  <a:lnTo>
                    <a:pt x="68" y="374"/>
                  </a:lnTo>
                  <a:lnTo>
                    <a:pt x="58" y="376"/>
                  </a:lnTo>
                  <a:lnTo>
                    <a:pt x="36" y="378"/>
                  </a:lnTo>
                  <a:lnTo>
                    <a:pt x="34" y="378"/>
                  </a:lnTo>
                  <a:lnTo>
                    <a:pt x="18" y="381"/>
                  </a:lnTo>
                  <a:lnTo>
                    <a:pt x="5" y="383"/>
                  </a:lnTo>
                  <a:lnTo>
                    <a:pt x="2" y="383"/>
                  </a:lnTo>
                  <a:lnTo>
                    <a:pt x="0" y="383"/>
                  </a:lnTo>
                  <a:lnTo>
                    <a:pt x="4" y="381"/>
                  </a:lnTo>
                  <a:lnTo>
                    <a:pt x="13" y="374"/>
                  </a:lnTo>
                  <a:lnTo>
                    <a:pt x="18" y="374"/>
                  </a:lnTo>
                  <a:lnTo>
                    <a:pt x="44" y="360"/>
                  </a:lnTo>
                  <a:lnTo>
                    <a:pt x="44" y="358"/>
                  </a:lnTo>
                  <a:lnTo>
                    <a:pt x="62" y="342"/>
                  </a:lnTo>
                  <a:lnTo>
                    <a:pt x="62" y="341"/>
                  </a:lnTo>
                  <a:lnTo>
                    <a:pt x="62" y="334"/>
                  </a:lnTo>
                  <a:lnTo>
                    <a:pt x="72" y="327"/>
                  </a:lnTo>
                  <a:lnTo>
                    <a:pt x="73" y="315"/>
                  </a:lnTo>
                  <a:lnTo>
                    <a:pt x="84" y="305"/>
                  </a:lnTo>
                  <a:lnTo>
                    <a:pt x="86" y="305"/>
                  </a:lnTo>
                  <a:lnTo>
                    <a:pt x="94" y="298"/>
                  </a:lnTo>
                  <a:lnTo>
                    <a:pt x="100" y="295"/>
                  </a:lnTo>
                  <a:lnTo>
                    <a:pt x="104" y="291"/>
                  </a:lnTo>
                  <a:lnTo>
                    <a:pt x="112" y="281"/>
                  </a:lnTo>
                  <a:lnTo>
                    <a:pt x="120" y="270"/>
                  </a:lnTo>
                  <a:lnTo>
                    <a:pt x="129" y="260"/>
                  </a:lnTo>
                  <a:lnTo>
                    <a:pt x="133" y="262"/>
                  </a:lnTo>
                  <a:lnTo>
                    <a:pt x="130" y="265"/>
                  </a:lnTo>
                  <a:lnTo>
                    <a:pt x="134" y="277"/>
                  </a:lnTo>
                  <a:lnTo>
                    <a:pt x="154" y="290"/>
                  </a:lnTo>
                  <a:lnTo>
                    <a:pt x="159" y="294"/>
                  </a:lnTo>
                  <a:lnTo>
                    <a:pt x="178" y="281"/>
                  </a:lnTo>
                  <a:lnTo>
                    <a:pt x="183" y="274"/>
                  </a:lnTo>
                  <a:lnTo>
                    <a:pt x="187" y="277"/>
                  </a:lnTo>
                  <a:lnTo>
                    <a:pt x="194" y="281"/>
                  </a:lnTo>
                  <a:lnTo>
                    <a:pt x="197" y="284"/>
                  </a:lnTo>
                  <a:lnTo>
                    <a:pt x="204" y="277"/>
                  </a:lnTo>
                  <a:lnTo>
                    <a:pt x="215" y="271"/>
                  </a:lnTo>
                  <a:lnTo>
                    <a:pt x="216" y="273"/>
                  </a:lnTo>
                  <a:lnTo>
                    <a:pt x="226" y="266"/>
                  </a:lnTo>
                  <a:lnTo>
                    <a:pt x="223" y="262"/>
                  </a:lnTo>
                  <a:lnTo>
                    <a:pt x="223" y="258"/>
                  </a:lnTo>
                  <a:lnTo>
                    <a:pt x="232" y="262"/>
                  </a:lnTo>
                  <a:lnTo>
                    <a:pt x="254" y="248"/>
                  </a:lnTo>
                  <a:lnTo>
                    <a:pt x="257" y="252"/>
                  </a:lnTo>
                  <a:lnTo>
                    <a:pt x="268" y="241"/>
                  </a:lnTo>
                  <a:lnTo>
                    <a:pt x="272" y="230"/>
                  </a:lnTo>
                  <a:lnTo>
                    <a:pt x="273" y="227"/>
                  </a:lnTo>
                  <a:lnTo>
                    <a:pt x="271" y="224"/>
                  </a:lnTo>
                  <a:lnTo>
                    <a:pt x="268" y="223"/>
                  </a:lnTo>
                  <a:lnTo>
                    <a:pt x="265" y="220"/>
                  </a:lnTo>
                  <a:lnTo>
                    <a:pt x="271" y="210"/>
                  </a:lnTo>
                  <a:lnTo>
                    <a:pt x="273" y="198"/>
                  </a:lnTo>
                  <a:lnTo>
                    <a:pt x="280" y="188"/>
                  </a:lnTo>
                  <a:lnTo>
                    <a:pt x="285" y="184"/>
                  </a:lnTo>
                  <a:lnTo>
                    <a:pt x="285" y="183"/>
                  </a:lnTo>
                  <a:lnTo>
                    <a:pt x="287" y="174"/>
                  </a:lnTo>
                  <a:lnTo>
                    <a:pt x="287" y="169"/>
                  </a:lnTo>
                  <a:lnTo>
                    <a:pt x="292" y="158"/>
                  </a:lnTo>
                  <a:lnTo>
                    <a:pt x="297" y="151"/>
                  </a:lnTo>
                  <a:lnTo>
                    <a:pt x="299" y="141"/>
                  </a:lnTo>
                  <a:lnTo>
                    <a:pt x="300" y="140"/>
                  </a:lnTo>
                  <a:lnTo>
                    <a:pt x="303" y="113"/>
                  </a:lnTo>
                  <a:lnTo>
                    <a:pt x="310" y="116"/>
                  </a:lnTo>
                  <a:lnTo>
                    <a:pt x="319" y="126"/>
                  </a:lnTo>
                  <a:lnTo>
                    <a:pt x="333" y="129"/>
                  </a:lnTo>
                  <a:lnTo>
                    <a:pt x="337" y="123"/>
                  </a:lnTo>
                  <a:lnTo>
                    <a:pt x="340" y="120"/>
                  </a:lnTo>
                  <a:lnTo>
                    <a:pt x="340" y="117"/>
                  </a:lnTo>
                  <a:lnTo>
                    <a:pt x="340" y="116"/>
                  </a:lnTo>
                  <a:lnTo>
                    <a:pt x="347" y="87"/>
                  </a:lnTo>
                  <a:lnTo>
                    <a:pt x="351" y="77"/>
                  </a:lnTo>
                  <a:lnTo>
                    <a:pt x="351" y="76"/>
                  </a:lnTo>
                  <a:lnTo>
                    <a:pt x="364" y="84"/>
                  </a:lnTo>
                  <a:lnTo>
                    <a:pt x="369" y="66"/>
                  </a:lnTo>
                  <a:lnTo>
                    <a:pt x="383" y="54"/>
                  </a:lnTo>
                  <a:lnTo>
                    <a:pt x="383" y="47"/>
                  </a:lnTo>
                  <a:lnTo>
                    <a:pt x="386" y="43"/>
                  </a:lnTo>
                  <a:lnTo>
                    <a:pt x="390" y="38"/>
                  </a:lnTo>
                  <a:lnTo>
                    <a:pt x="393" y="18"/>
                  </a:lnTo>
                  <a:lnTo>
                    <a:pt x="392" y="0"/>
                  </a:lnTo>
                  <a:lnTo>
                    <a:pt x="397" y="2"/>
                  </a:lnTo>
                  <a:lnTo>
                    <a:pt x="400" y="4"/>
                  </a:lnTo>
                  <a:lnTo>
                    <a:pt x="403" y="6"/>
                  </a:lnTo>
                  <a:lnTo>
                    <a:pt x="410" y="9"/>
                  </a:lnTo>
                  <a:lnTo>
                    <a:pt x="413" y="11"/>
                  </a:lnTo>
                  <a:lnTo>
                    <a:pt x="421" y="16"/>
                  </a:lnTo>
                  <a:lnTo>
                    <a:pt x="424" y="18"/>
                  </a:lnTo>
                  <a:lnTo>
                    <a:pt x="424" y="19"/>
                  </a:lnTo>
                  <a:lnTo>
                    <a:pt x="440" y="27"/>
                  </a:lnTo>
                  <a:lnTo>
                    <a:pt x="443" y="13"/>
                  </a:lnTo>
                  <a:lnTo>
                    <a:pt x="443" y="9"/>
                  </a:lnTo>
                  <a:lnTo>
                    <a:pt x="446" y="5"/>
                  </a:lnTo>
                  <a:lnTo>
                    <a:pt x="449" y="4"/>
                  </a:lnTo>
                  <a:lnTo>
                    <a:pt x="453" y="5"/>
                  </a:lnTo>
                  <a:lnTo>
                    <a:pt x="465" y="9"/>
                  </a:lnTo>
                  <a:lnTo>
                    <a:pt x="470" y="12"/>
                  </a:lnTo>
                  <a:lnTo>
                    <a:pt x="465" y="23"/>
                  </a:lnTo>
                  <a:lnTo>
                    <a:pt x="479" y="27"/>
                  </a:lnTo>
                  <a:lnTo>
                    <a:pt x="483" y="27"/>
                  </a:lnTo>
                  <a:lnTo>
                    <a:pt x="490" y="29"/>
                  </a:lnTo>
                  <a:lnTo>
                    <a:pt x="490" y="33"/>
                  </a:lnTo>
                  <a:lnTo>
                    <a:pt x="500" y="34"/>
                  </a:lnTo>
                  <a:lnTo>
                    <a:pt x="503" y="37"/>
                  </a:lnTo>
                  <a:lnTo>
                    <a:pt x="510" y="43"/>
                  </a:lnTo>
                  <a:lnTo>
                    <a:pt x="511" y="45"/>
                  </a:lnTo>
                  <a:lnTo>
                    <a:pt x="513" y="51"/>
                  </a:lnTo>
                  <a:lnTo>
                    <a:pt x="513" y="52"/>
                  </a:lnTo>
                  <a:lnTo>
                    <a:pt x="514" y="55"/>
                  </a:lnTo>
                  <a:lnTo>
                    <a:pt x="511" y="61"/>
                  </a:lnTo>
                  <a:lnTo>
                    <a:pt x="509" y="63"/>
                  </a:lnTo>
                  <a:lnTo>
                    <a:pt x="507" y="65"/>
                  </a:lnTo>
                  <a:lnTo>
                    <a:pt x="509" y="69"/>
                  </a:lnTo>
                  <a:lnTo>
                    <a:pt x="503" y="72"/>
                  </a:lnTo>
                  <a:lnTo>
                    <a:pt x="503" y="70"/>
                  </a:lnTo>
                  <a:lnTo>
                    <a:pt x="502" y="70"/>
                  </a:lnTo>
                  <a:lnTo>
                    <a:pt x="499" y="72"/>
                  </a:lnTo>
                  <a:lnTo>
                    <a:pt x="500" y="79"/>
                  </a:lnTo>
                  <a:lnTo>
                    <a:pt x="497" y="86"/>
                  </a:lnTo>
                  <a:lnTo>
                    <a:pt x="497" y="87"/>
                  </a:lnTo>
                  <a:lnTo>
                    <a:pt x="497" y="94"/>
                  </a:lnTo>
                  <a:lnTo>
                    <a:pt x="503" y="102"/>
                  </a:lnTo>
                  <a:lnTo>
                    <a:pt x="506" y="104"/>
                  </a:lnTo>
                  <a:lnTo>
                    <a:pt x="524" y="94"/>
                  </a:lnTo>
                  <a:lnTo>
                    <a:pt x="528" y="105"/>
                  </a:lnTo>
                  <a:lnTo>
                    <a:pt x="531" y="106"/>
                  </a:lnTo>
                  <a:lnTo>
                    <a:pt x="534" y="111"/>
                  </a:lnTo>
                  <a:lnTo>
                    <a:pt x="541" y="113"/>
                  </a:lnTo>
                  <a:lnTo>
                    <a:pt x="561" y="112"/>
                  </a:lnTo>
                  <a:lnTo>
                    <a:pt x="572" y="123"/>
                  </a:lnTo>
                  <a:lnTo>
                    <a:pt x="599" y="133"/>
                  </a:lnTo>
                  <a:lnTo>
                    <a:pt x="596" y="149"/>
                  </a:lnTo>
                  <a:lnTo>
                    <a:pt x="598" y="156"/>
                  </a:lnTo>
                  <a:lnTo>
                    <a:pt x="602" y="162"/>
                  </a:lnTo>
                  <a:lnTo>
                    <a:pt x="584" y="163"/>
                  </a:lnTo>
                  <a:lnTo>
                    <a:pt x="574" y="154"/>
                  </a:lnTo>
                  <a:lnTo>
                    <a:pt x="568" y="151"/>
                  </a:lnTo>
                  <a:lnTo>
                    <a:pt x="557" y="144"/>
                  </a:lnTo>
                  <a:lnTo>
                    <a:pt x="556" y="144"/>
                  </a:lnTo>
                  <a:lnTo>
                    <a:pt x="559" y="149"/>
                  </a:lnTo>
                  <a:lnTo>
                    <a:pt x="566" y="154"/>
                  </a:lnTo>
                  <a:lnTo>
                    <a:pt x="571" y="155"/>
                  </a:lnTo>
                  <a:lnTo>
                    <a:pt x="579" y="167"/>
                  </a:lnTo>
                  <a:lnTo>
                    <a:pt x="596" y="169"/>
                  </a:lnTo>
                  <a:lnTo>
                    <a:pt x="598" y="174"/>
                  </a:lnTo>
                  <a:lnTo>
                    <a:pt x="600" y="177"/>
                  </a:lnTo>
                  <a:lnTo>
                    <a:pt x="606" y="174"/>
                  </a:lnTo>
                  <a:lnTo>
                    <a:pt x="610" y="188"/>
                  </a:lnTo>
                  <a:lnTo>
                    <a:pt x="600" y="191"/>
                  </a:lnTo>
                  <a:lnTo>
                    <a:pt x="598" y="188"/>
                  </a:lnTo>
                  <a:lnTo>
                    <a:pt x="595" y="192"/>
                  </a:lnTo>
                  <a:lnTo>
                    <a:pt x="603" y="202"/>
                  </a:lnTo>
                  <a:lnTo>
                    <a:pt x="592" y="208"/>
                  </a:lnTo>
                  <a:lnTo>
                    <a:pt x="593" y="208"/>
                  </a:lnTo>
                  <a:lnTo>
                    <a:pt x="603" y="206"/>
                  </a:lnTo>
                  <a:lnTo>
                    <a:pt x="603" y="213"/>
                  </a:lnTo>
                </a:path>
              </a:pathLst>
            </a:custGeom>
            <a:noFill/>
            <a:ln w="6350" cap="rnd">
              <a:solidFill>
                <a:schemeClr val="tx1"/>
              </a:solidFill>
              <a:round/>
              <a:headEnd/>
              <a:tailEnd/>
            </a:ln>
          </p:spPr>
          <p:txBody>
            <a:bodyPr/>
            <a:lstStyle/>
            <a:p>
              <a:pPr>
                <a:defRPr/>
              </a:pPr>
              <a:endParaRPr lang="en-US" dirty="0">
                <a:solidFill>
                  <a:prstClr val="black"/>
                </a:solidFill>
              </a:endParaRPr>
            </a:p>
          </p:txBody>
        </p:sp>
      </p:grpSp>
      <p:grpSp>
        <p:nvGrpSpPr>
          <p:cNvPr id="12" name="Washington" descr="Washington" title="Washington"/>
          <p:cNvGrpSpPr/>
          <p:nvPr/>
        </p:nvGrpSpPr>
        <p:grpSpPr>
          <a:xfrm>
            <a:off x="1055688" y="1600200"/>
            <a:ext cx="904875" cy="598488"/>
            <a:chOff x="1055688" y="1600200"/>
            <a:chExt cx="904875" cy="598488"/>
          </a:xfrm>
        </p:grpSpPr>
        <p:sp>
          <p:nvSpPr>
            <p:cNvPr id="2071" name="Washington" descr="Washington," title="Washington"/>
            <p:cNvSpPr>
              <a:spLocks/>
            </p:cNvSpPr>
            <p:nvPr/>
          </p:nvSpPr>
          <p:spPr bwMode="auto">
            <a:xfrm>
              <a:off x="1055688" y="1600200"/>
              <a:ext cx="904875" cy="598488"/>
            </a:xfrm>
            <a:custGeom>
              <a:avLst/>
              <a:gdLst>
                <a:gd name="T0" fmla="*/ 2147483647 w 574"/>
                <a:gd name="T1" fmla="*/ 2147483647 h 407"/>
                <a:gd name="T2" fmla="*/ 2147483647 w 574"/>
                <a:gd name="T3" fmla="*/ 2147483647 h 407"/>
                <a:gd name="T4" fmla="*/ 2147483647 w 574"/>
                <a:gd name="T5" fmla="*/ 2147483647 h 407"/>
                <a:gd name="T6" fmla="*/ 2147483647 w 574"/>
                <a:gd name="T7" fmla="*/ 2147483647 h 407"/>
                <a:gd name="T8" fmla="*/ 2147483647 w 574"/>
                <a:gd name="T9" fmla="*/ 2147483647 h 407"/>
                <a:gd name="T10" fmla="*/ 2147483647 w 574"/>
                <a:gd name="T11" fmla="*/ 2147483647 h 407"/>
                <a:gd name="T12" fmla="*/ 2147483647 w 574"/>
                <a:gd name="T13" fmla="*/ 2147483647 h 407"/>
                <a:gd name="T14" fmla="*/ 2147483647 w 574"/>
                <a:gd name="T15" fmla="*/ 2147483647 h 407"/>
                <a:gd name="T16" fmla="*/ 2147483647 w 574"/>
                <a:gd name="T17" fmla="*/ 2147483647 h 407"/>
                <a:gd name="T18" fmla="*/ 2147483647 w 574"/>
                <a:gd name="T19" fmla="*/ 2147483647 h 407"/>
                <a:gd name="T20" fmla="*/ 2147483647 w 574"/>
                <a:gd name="T21" fmla="*/ 2147483647 h 407"/>
                <a:gd name="T22" fmla="*/ 2147483647 w 574"/>
                <a:gd name="T23" fmla="*/ 2147483647 h 407"/>
                <a:gd name="T24" fmla="*/ 2147483647 w 574"/>
                <a:gd name="T25" fmla="*/ 2147483647 h 407"/>
                <a:gd name="T26" fmla="*/ 2147483647 w 574"/>
                <a:gd name="T27" fmla="*/ 2147483647 h 407"/>
                <a:gd name="T28" fmla="*/ 2147483647 w 574"/>
                <a:gd name="T29" fmla="*/ 2147483647 h 407"/>
                <a:gd name="T30" fmla="*/ 2147483647 w 574"/>
                <a:gd name="T31" fmla="*/ 2147483647 h 407"/>
                <a:gd name="T32" fmla="*/ 2147483647 w 574"/>
                <a:gd name="T33" fmla="*/ 2147483647 h 407"/>
                <a:gd name="T34" fmla="*/ 2147483647 w 574"/>
                <a:gd name="T35" fmla="*/ 2147483647 h 407"/>
                <a:gd name="T36" fmla="*/ 2147483647 w 574"/>
                <a:gd name="T37" fmla="*/ 2147483647 h 407"/>
                <a:gd name="T38" fmla="*/ 2147483647 w 574"/>
                <a:gd name="T39" fmla="*/ 2147483647 h 407"/>
                <a:gd name="T40" fmla="*/ 0 w 574"/>
                <a:gd name="T41" fmla="*/ 2147483647 h 407"/>
                <a:gd name="T42" fmla="*/ 2147483647 w 574"/>
                <a:gd name="T43" fmla="*/ 2147483647 h 407"/>
                <a:gd name="T44" fmla="*/ 2147483647 w 574"/>
                <a:gd name="T45" fmla="*/ 2147483647 h 407"/>
                <a:gd name="T46" fmla="*/ 2147483647 w 574"/>
                <a:gd name="T47" fmla="*/ 2147483647 h 407"/>
                <a:gd name="T48" fmla="*/ 2147483647 w 574"/>
                <a:gd name="T49" fmla="*/ 2147483647 h 407"/>
                <a:gd name="T50" fmla="*/ 2147483647 w 574"/>
                <a:gd name="T51" fmla="*/ 2147483647 h 407"/>
                <a:gd name="T52" fmla="*/ 2147483647 w 574"/>
                <a:gd name="T53" fmla="*/ 2147483647 h 407"/>
                <a:gd name="T54" fmla="*/ 2147483647 w 574"/>
                <a:gd name="T55" fmla="*/ 2147483647 h 407"/>
                <a:gd name="T56" fmla="*/ 2147483647 w 574"/>
                <a:gd name="T57" fmla="*/ 2147483647 h 407"/>
                <a:gd name="T58" fmla="*/ 2147483647 w 574"/>
                <a:gd name="T59" fmla="*/ 2147483647 h 407"/>
                <a:gd name="T60" fmla="*/ 2147483647 w 574"/>
                <a:gd name="T61" fmla="*/ 2147483647 h 407"/>
                <a:gd name="T62" fmla="*/ 2147483647 w 574"/>
                <a:gd name="T63" fmla="*/ 2147483647 h 407"/>
                <a:gd name="T64" fmla="*/ 2147483647 w 574"/>
                <a:gd name="T65" fmla="*/ 2147483647 h 407"/>
                <a:gd name="T66" fmla="*/ 2147483647 w 574"/>
                <a:gd name="T67" fmla="*/ 2147483647 h 407"/>
                <a:gd name="T68" fmla="*/ 2147483647 w 574"/>
                <a:gd name="T69" fmla="*/ 2147483647 h 407"/>
                <a:gd name="T70" fmla="*/ 2147483647 w 574"/>
                <a:gd name="T71" fmla="*/ 2147483647 h 407"/>
                <a:gd name="T72" fmla="*/ 2147483647 w 574"/>
                <a:gd name="T73" fmla="*/ 2147483647 h 407"/>
                <a:gd name="T74" fmla="*/ 2147483647 w 574"/>
                <a:gd name="T75" fmla="*/ 2147483647 h 407"/>
                <a:gd name="T76" fmla="*/ 2147483647 w 574"/>
                <a:gd name="T77" fmla="*/ 2147483647 h 407"/>
                <a:gd name="T78" fmla="*/ 2147483647 w 574"/>
                <a:gd name="T79" fmla="*/ 2147483647 h 407"/>
                <a:gd name="T80" fmla="*/ 2147483647 w 574"/>
                <a:gd name="T81" fmla="*/ 2147483647 h 407"/>
                <a:gd name="T82" fmla="*/ 2147483647 w 574"/>
                <a:gd name="T83" fmla="*/ 2147483647 h 407"/>
                <a:gd name="T84" fmla="*/ 2147483647 w 574"/>
                <a:gd name="T85" fmla="*/ 2147483647 h 407"/>
                <a:gd name="T86" fmla="*/ 2147483647 w 574"/>
                <a:gd name="T87" fmla="*/ 2147483647 h 407"/>
                <a:gd name="T88" fmla="*/ 2147483647 w 574"/>
                <a:gd name="T89" fmla="*/ 2147483647 h 407"/>
                <a:gd name="T90" fmla="*/ 2147483647 w 574"/>
                <a:gd name="T91" fmla="*/ 2147483647 h 407"/>
                <a:gd name="T92" fmla="*/ 2147483647 w 574"/>
                <a:gd name="T93" fmla="*/ 2147483647 h 407"/>
                <a:gd name="T94" fmla="*/ 2147483647 w 574"/>
                <a:gd name="T95" fmla="*/ 2147483647 h 407"/>
                <a:gd name="T96" fmla="*/ 2147483647 w 574"/>
                <a:gd name="T97" fmla="*/ 2147483647 h 407"/>
                <a:gd name="T98" fmla="*/ 2147483647 w 574"/>
                <a:gd name="T99" fmla="*/ 2147483647 h 407"/>
                <a:gd name="T100" fmla="*/ 2147483647 w 574"/>
                <a:gd name="T101" fmla="*/ 2147483647 h 407"/>
                <a:gd name="T102" fmla="*/ 2147483647 w 574"/>
                <a:gd name="T103" fmla="*/ 2147483647 h 407"/>
                <a:gd name="T104" fmla="*/ 2147483647 w 574"/>
                <a:gd name="T105" fmla="*/ 0 h 407"/>
                <a:gd name="T106" fmla="*/ 2147483647 w 574"/>
                <a:gd name="T107" fmla="*/ 2147483647 h 407"/>
                <a:gd name="T108" fmla="*/ 2147483647 w 574"/>
                <a:gd name="T109" fmla="*/ 2147483647 h 407"/>
                <a:gd name="T110" fmla="*/ 2147483647 w 574"/>
                <a:gd name="T111" fmla="*/ 2147483647 h 407"/>
                <a:gd name="T112" fmla="*/ 2147483647 w 574"/>
                <a:gd name="T113" fmla="*/ 2147483647 h 407"/>
                <a:gd name="T114" fmla="*/ 2147483647 w 574"/>
                <a:gd name="T115" fmla="*/ 2147483647 h 407"/>
                <a:gd name="T116" fmla="*/ 2147483647 w 574"/>
                <a:gd name="T117" fmla="*/ 2147483647 h 407"/>
                <a:gd name="T118" fmla="*/ 2147483647 w 574"/>
                <a:gd name="T119" fmla="*/ 2147483647 h 407"/>
                <a:gd name="T120" fmla="*/ 2147483647 w 574"/>
                <a:gd name="T121" fmla="*/ 2147483647 h 4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407"/>
                <a:gd name="T185" fmla="*/ 574 w 574"/>
                <a:gd name="T186" fmla="*/ 407 h 4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407">
                  <a:moveTo>
                    <a:pt x="520" y="357"/>
                  </a:moveTo>
                  <a:lnTo>
                    <a:pt x="519" y="363"/>
                  </a:lnTo>
                  <a:lnTo>
                    <a:pt x="523" y="376"/>
                  </a:lnTo>
                  <a:lnTo>
                    <a:pt x="521" y="406"/>
                  </a:lnTo>
                  <a:lnTo>
                    <a:pt x="489" y="397"/>
                  </a:lnTo>
                  <a:lnTo>
                    <a:pt x="488" y="397"/>
                  </a:lnTo>
                  <a:lnTo>
                    <a:pt x="478" y="396"/>
                  </a:lnTo>
                  <a:lnTo>
                    <a:pt x="470" y="394"/>
                  </a:lnTo>
                  <a:lnTo>
                    <a:pt x="469" y="394"/>
                  </a:lnTo>
                  <a:lnTo>
                    <a:pt x="462" y="393"/>
                  </a:lnTo>
                  <a:lnTo>
                    <a:pt x="442" y="389"/>
                  </a:lnTo>
                  <a:lnTo>
                    <a:pt x="441" y="389"/>
                  </a:lnTo>
                  <a:lnTo>
                    <a:pt x="422" y="385"/>
                  </a:lnTo>
                  <a:lnTo>
                    <a:pt x="383" y="376"/>
                  </a:lnTo>
                  <a:lnTo>
                    <a:pt x="368" y="374"/>
                  </a:lnTo>
                  <a:lnTo>
                    <a:pt x="355" y="379"/>
                  </a:lnTo>
                  <a:lnTo>
                    <a:pt x="347" y="376"/>
                  </a:lnTo>
                  <a:lnTo>
                    <a:pt x="333" y="375"/>
                  </a:lnTo>
                  <a:lnTo>
                    <a:pt x="323" y="372"/>
                  </a:lnTo>
                  <a:lnTo>
                    <a:pt x="314" y="378"/>
                  </a:lnTo>
                  <a:lnTo>
                    <a:pt x="298" y="376"/>
                  </a:lnTo>
                  <a:lnTo>
                    <a:pt x="296" y="376"/>
                  </a:lnTo>
                  <a:lnTo>
                    <a:pt x="292" y="376"/>
                  </a:lnTo>
                  <a:lnTo>
                    <a:pt x="287" y="376"/>
                  </a:lnTo>
                  <a:lnTo>
                    <a:pt x="271" y="383"/>
                  </a:lnTo>
                  <a:lnTo>
                    <a:pt x="250" y="381"/>
                  </a:lnTo>
                  <a:lnTo>
                    <a:pt x="238" y="374"/>
                  </a:lnTo>
                  <a:lnTo>
                    <a:pt x="236" y="376"/>
                  </a:lnTo>
                  <a:lnTo>
                    <a:pt x="221" y="378"/>
                  </a:lnTo>
                  <a:lnTo>
                    <a:pt x="217" y="379"/>
                  </a:lnTo>
                  <a:lnTo>
                    <a:pt x="196" y="379"/>
                  </a:lnTo>
                  <a:lnTo>
                    <a:pt x="195" y="372"/>
                  </a:lnTo>
                  <a:lnTo>
                    <a:pt x="178" y="364"/>
                  </a:lnTo>
                  <a:lnTo>
                    <a:pt x="175" y="361"/>
                  </a:lnTo>
                  <a:lnTo>
                    <a:pt x="174" y="360"/>
                  </a:lnTo>
                  <a:lnTo>
                    <a:pt x="157" y="360"/>
                  </a:lnTo>
                  <a:lnTo>
                    <a:pt x="152" y="357"/>
                  </a:lnTo>
                  <a:lnTo>
                    <a:pt x="143" y="363"/>
                  </a:lnTo>
                  <a:lnTo>
                    <a:pt x="127" y="365"/>
                  </a:lnTo>
                  <a:lnTo>
                    <a:pt x="121" y="364"/>
                  </a:lnTo>
                  <a:lnTo>
                    <a:pt x="116" y="367"/>
                  </a:lnTo>
                  <a:lnTo>
                    <a:pt x="102" y="361"/>
                  </a:lnTo>
                  <a:lnTo>
                    <a:pt x="81" y="346"/>
                  </a:lnTo>
                  <a:lnTo>
                    <a:pt x="83" y="339"/>
                  </a:lnTo>
                  <a:lnTo>
                    <a:pt x="83" y="338"/>
                  </a:lnTo>
                  <a:lnTo>
                    <a:pt x="84" y="336"/>
                  </a:lnTo>
                  <a:lnTo>
                    <a:pt x="84" y="325"/>
                  </a:lnTo>
                  <a:lnTo>
                    <a:pt x="85" y="313"/>
                  </a:lnTo>
                  <a:lnTo>
                    <a:pt x="76" y="292"/>
                  </a:lnTo>
                  <a:lnTo>
                    <a:pt x="62" y="284"/>
                  </a:lnTo>
                  <a:lnTo>
                    <a:pt x="58" y="285"/>
                  </a:lnTo>
                  <a:lnTo>
                    <a:pt x="49" y="284"/>
                  </a:lnTo>
                  <a:lnTo>
                    <a:pt x="45" y="271"/>
                  </a:lnTo>
                  <a:lnTo>
                    <a:pt x="44" y="268"/>
                  </a:lnTo>
                  <a:lnTo>
                    <a:pt x="31" y="266"/>
                  </a:lnTo>
                  <a:lnTo>
                    <a:pt x="26" y="261"/>
                  </a:lnTo>
                  <a:lnTo>
                    <a:pt x="15" y="264"/>
                  </a:lnTo>
                  <a:lnTo>
                    <a:pt x="8" y="260"/>
                  </a:lnTo>
                  <a:lnTo>
                    <a:pt x="6" y="254"/>
                  </a:lnTo>
                  <a:lnTo>
                    <a:pt x="4" y="259"/>
                  </a:lnTo>
                  <a:lnTo>
                    <a:pt x="0" y="257"/>
                  </a:lnTo>
                  <a:lnTo>
                    <a:pt x="12" y="218"/>
                  </a:lnTo>
                  <a:lnTo>
                    <a:pt x="9" y="239"/>
                  </a:lnTo>
                  <a:lnTo>
                    <a:pt x="13" y="235"/>
                  </a:lnTo>
                  <a:lnTo>
                    <a:pt x="19" y="235"/>
                  </a:lnTo>
                  <a:lnTo>
                    <a:pt x="19" y="223"/>
                  </a:lnTo>
                  <a:lnTo>
                    <a:pt x="26" y="217"/>
                  </a:lnTo>
                  <a:lnTo>
                    <a:pt x="29" y="213"/>
                  </a:lnTo>
                  <a:lnTo>
                    <a:pt x="17" y="213"/>
                  </a:lnTo>
                  <a:lnTo>
                    <a:pt x="12" y="209"/>
                  </a:lnTo>
                  <a:lnTo>
                    <a:pt x="13" y="202"/>
                  </a:lnTo>
                  <a:lnTo>
                    <a:pt x="15" y="193"/>
                  </a:lnTo>
                  <a:lnTo>
                    <a:pt x="12" y="189"/>
                  </a:lnTo>
                  <a:lnTo>
                    <a:pt x="16" y="195"/>
                  </a:lnTo>
                  <a:lnTo>
                    <a:pt x="33" y="192"/>
                  </a:lnTo>
                  <a:lnTo>
                    <a:pt x="34" y="189"/>
                  </a:lnTo>
                  <a:lnTo>
                    <a:pt x="24" y="184"/>
                  </a:lnTo>
                  <a:lnTo>
                    <a:pt x="19" y="177"/>
                  </a:lnTo>
                  <a:lnTo>
                    <a:pt x="16" y="187"/>
                  </a:lnTo>
                  <a:lnTo>
                    <a:pt x="12" y="187"/>
                  </a:lnTo>
                  <a:lnTo>
                    <a:pt x="16" y="157"/>
                  </a:lnTo>
                  <a:lnTo>
                    <a:pt x="16" y="146"/>
                  </a:lnTo>
                  <a:lnTo>
                    <a:pt x="12" y="139"/>
                  </a:lnTo>
                  <a:lnTo>
                    <a:pt x="15" y="121"/>
                  </a:lnTo>
                  <a:lnTo>
                    <a:pt x="12" y="95"/>
                  </a:lnTo>
                  <a:lnTo>
                    <a:pt x="13" y="92"/>
                  </a:lnTo>
                  <a:lnTo>
                    <a:pt x="5" y="80"/>
                  </a:lnTo>
                  <a:lnTo>
                    <a:pt x="4" y="66"/>
                  </a:lnTo>
                  <a:lnTo>
                    <a:pt x="6" y="62"/>
                  </a:lnTo>
                  <a:lnTo>
                    <a:pt x="5" y="49"/>
                  </a:lnTo>
                  <a:lnTo>
                    <a:pt x="15" y="31"/>
                  </a:lnTo>
                  <a:lnTo>
                    <a:pt x="12" y="26"/>
                  </a:lnTo>
                  <a:lnTo>
                    <a:pt x="16" y="26"/>
                  </a:lnTo>
                  <a:lnTo>
                    <a:pt x="58" y="62"/>
                  </a:lnTo>
                  <a:lnTo>
                    <a:pt x="96" y="76"/>
                  </a:lnTo>
                  <a:lnTo>
                    <a:pt x="96" y="77"/>
                  </a:lnTo>
                  <a:lnTo>
                    <a:pt x="121" y="83"/>
                  </a:lnTo>
                  <a:lnTo>
                    <a:pt x="131" y="92"/>
                  </a:lnTo>
                  <a:lnTo>
                    <a:pt x="137" y="95"/>
                  </a:lnTo>
                  <a:lnTo>
                    <a:pt x="138" y="88"/>
                  </a:lnTo>
                  <a:lnTo>
                    <a:pt x="145" y="90"/>
                  </a:lnTo>
                  <a:lnTo>
                    <a:pt x="141" y="92"/>
                  </a:lnTo>
                  <a:lnTo>
                    <a:pt x="143" y="98"/>
                  </a:lnTo>
                  <a:lnTo>
                    <a:pt x="148" y="119"/>
                  </a:lnTo>
                  <a:lnTo>
                    <a:pt x="135" y="126"/>
                  </a:lnTo>
                  <a:lnTo>
                    <a:pt x="135" y="130"/>
                  </a:lnTo>
                  <a:lnTo>
                    <a:pt x="152" y="119"/>
                  </a:lnTo>
                  <a:lnTo>
                    <a:pt x="156" y="119"/>
                  </a:lnTo>
                  <a:lnTo>
                    <a:pt x="155" y="134"/>
                  </a:lnTo>
                  <a:lnTo>
                    <a:pt x="153" y="133"/>
                  </a:lnTo>
                  <a:lnTo>
                    <a:pt x="148" y="156"/>
                  </a:lnTo>
                  <a:lnTo>
                    <a:pt x="149" y="157"/>
                  </a:lnTo>
                  <a:lnTo>
                    <a:pt x="150" y="167"/>
                  </a:lnTo>
                  <a:lnTo>
                    <a:pt x="153" y="173"/>
                  </a:lnTo>
                  <a:lnTo>
                    <a:pt x="143" y="175"/>
                  </a:lnTo>
                  <a:lnTo>
                    <a:pt x="141" y="173"/>
                  </a:lnTo>
                  <a:lnTo>
                    <a:pt x="141" y="171"/>
                  </a:lnTo>
                  <a:lnTo>
                    <a:pt x="142" y="180"/>
                  </a:lnTo>
                  <a:lnTo>
                    <a:pt x="149" y="178"/>
                  </a:lnTo>
                  <a:lnTo>
                    <a:pt x="157" y="175"/>
                  </a:lnTo>
                  <a:lnTo>
                    <a:pt x="155" y="166"/>
                  </a:lnTo>
                  <a:lnTo>
                    <a:pt x="161" y="131"/>
                  </a:lnTo>
                  <a:lnTo>
                    <a:pt x="174" y="116"/>
                  </a:lnTo>
                  <a:lnTo>
                    <a:pt x="178" y="115"/>
                  </a:lnTo>
                  <a:lnTo>
                    <a:pt x="179" y="110"/>
                  </a:lnTo>
                  <a:lnTo>
                    <a:pt x="173" y="96"/>
                  </a:lnTo>
                  <a:lnTo>
                    <a:pt x="173" y="85"/>
                  </a:lnTo>
                  <a:lnTo>
                    <a:pt x="168" y="95"/>
                  </a:lnTo>
                  <a:lnTo>
                    <a:pt x="171" y="103"/>
                  </a:lnTo>
                  <a:lnTo>
                    <a:pt x="167" y="95"/>
                  </a:lnTo>
                  <a:lnTo>
                    <a:pt x="163" y="94"/>
                  </a:lnTo>
                  <a:lnTo>
                    <a:pt x="164" y="81"/>
                  </a:lnTo>
                  <a:lnTo>
                    <a:pt x="174" y="83"/>
                  </a:lnTo>
                  <a:lnTo>
                    <a:pt x="177" y="78"/>
                  </a:lnTo>
                  <a:lnTo>
                    <a:pt x="168" y="69"/>
                  </a:lnTo>
                  <a:lnTo>
                    <a:pt x="164" y="65"/>
                  </a:lnTo>
                  <a:lnTo>
                    <a:pt x="155" y="78"/>
                  </a:lnTo>
                  <a:lnTo>
                    <a:pt x="157" y="99"/>
                  </a:lnTo>
                  <a:lnTo>
                    <a:pt x="160" y="101"/>
                  </a:lnTo>
                  <a:lnTo>
                    <a:pt x="161" y="96"/>
                  </a:lnTo>
                  <a:lnTo>
                    <a:pt x="170" y="105"/>
                  </a:lnTo>
                  <a:lnTo>
                    <a:pt x="167" y="119"/>
                  </a:lnTo>
                  <a:lnTo>
                    <a:pt x="160" y="108"/>
                  </a:lnTo>
                  <a:lnTo>
                    <a:pt x="153" y="102"/>
                  </a:lnTo>
                  <a:lnTo>
                    <a:pt x="155" y="88"/>
                  </a:lnTo>
                  <a:lnTo>
                    <a:pt x="148" y="81"/>
                  </a:lnTo>
                  <a:lnTo>
                    <a:pt x="159" y="62"/>
                  </a:lnTo>
                  <a:lnTo>
                    <a:pt x="164" y="40"/>
                  </a:lnTo>
                  <a:lnTo>
                    <a:pt x="171" y="59"/>
                  </a:lnTo>
                  <a:lnTo>
                    <a:pt x="177" y="41"/>
                  </a:lnTo>
                  <a:lnTo>
                    <a:pt x="178" y="30"/>
                  </a:lnTo>
                  <a:lnTo>
                    <a:pt x="171" y="27"/>
                  </a:lnTo>
                  <a:lnTo>
                    <a:pt x="168" y="38"/>
                  </a:lnTo>
                  <a:lnTo>
                    <a:pt x="164" y="13"/>
                  </a:lnTo>
                  <a:lnTo>
                    <a:pt x="167" y="0"/>
                  </a:lnTo>
                  <a:lnTo>
                    <a:pt x="303" y="31"/>
                  </a:lnTo>
                  <a:lnTo>
                    <a:pt x="444" y="62"/>
                  </a:lnTo>
                  <a:lnTo>
                    <a:pt x="489" y="72"/>
                  </a:lnTo>
                  <a:lnTo>
                    <a:pt x="543" y="83"/>
                  </a:lnTo>
                  <a:lnTo>
                    <a:pt x="573" y="88"/>
                  </a:lnTo>
                  <a:lnTo>
                    <a:pt x="571" y="92"/>
                  </a:lnTo>
                  <a:lnTo>
                    <a:pt x="571" y="96"/>
                  </a:lnTo>
                  <a:lnTo>
                    <a:pt x="568" y="103"/>
                  </a:lnTo>
                  <a:lnTo>
                    <a:pt x="557" y="163"/>
                  </a:lnTo>
                  <a:lnTo>
                    <a:pt x="555" y="180"/>
                  </a:lnTo>
                  <a:lnTo>
                    <a:pt x="552" y="187"/>
                  </a:lnTo>
                  <a:lnTo>
                    <a:pt x="552" y="191"/>
                  </a:lnTo>
                  <a:lnTo>
                    <a:pt x="552" y="192"/>
                  </a:lnTo>
                  <a:lnTo>
                    <a:pt x="552" y="195"/>
                  </a:lnTo>
                  <a:lnTo>
                    <a:pt x="548" y="218"/>
                  </a:lnTo>
                  <a:lnTo>
                    <a:pt x="545" y="231"/>
                  </a:lnTo>
                  <a:lnTo>
                    <a:pt x="539" y="259"/>
                  </a:lnTo>
                  <a:lnTo>
                    <a:pt x="538" y="270"/>
                  </a:lnTo>
                  <a:lnTo>
                    <a:pt x="537" y="271"/>
                  </a:lnTo>
                  <a:lnTo>
                    <a:pt x="535" y="284"/>
                  </a:lnTo>
                  <a:lnTo>
                    <a:pt x="527" y="324"/>
                  </a:lnTo>
                  <a:lnTo>
                    <a:pt x="525" y="329"/>
                  </a:lnTo>
                  <a:lnTo>
                    <a:pt x="523" y="346"/>
                  </a:lnTo>
                  <a:lnTo>
                    <a:pt x="521" y="350"/>
                  </a:lnTo>
                  <a:lnTo>
                    <a:pt x="520" y="35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2" name="Freeform 226"/>
            <p:cNvSpPr>
              <a:spLocks/>
            </p:cNvSpPr>
            <p:nvPr/>
          </p:nvSpPr>
          <p:spPr bwMode="auto">
            <a:xfrm>
              <a:off x="1262063" y="1638300"/>
              <a:ext cx="52387" cy="39688"/>
            </a:xfrm>
            <a:custGeom>
              <a:avLst/>
              <a:gdLst>
                <a:gd name="T0" fmla="*/ 2147483647 w 33"/>
                <a:gd name="T1" fmla="*/ 0 h 27"/>
                <a:gd name="T2" fmla="*/ 2147483647 w 33"/>
                <a:gd name="T3" fmla="*/ 2147483647 h 27"/>
                <a:gd name="T4" fmla="*/ 2147483647 w 33"/>
                <a:gd name="T5" fmla="*/ 2147483647 h 27"/>
                <a:gd name="T6" fmla="*/ 2147483647 w 33"/>
                <a:gd name="T7" fmla="*/ 2147483647 h 27"/>
                <a:gd name="T8" fmla="*/ 2147483647 w 33"/>
                <a:gd name="T9" fmla="*/ 2147483647 h 27"/>
                <a:gd name="T10" fmla="*/ 2147483647 w 33"/>
                <a:gd name="T11" fmla="*/ 2147483647 h 27"/>
                <a:gd name="T12" fmla="*/ 2147483647 w 33"/>
                <a:gd name="T13" fmla="*/ 2147483647 h 27"/>
                <a:gd name="T14" fmla="*/ 0 w 33"/>
                <a:gd name="T15" fmla="*/ 2147483647 h 27"/>
                <a:gd name="T16" fmla="*/ 2147483647 w 3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7"/>
                <a:gd name="T29" fmla="*/ 33 w 3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7">
                  <a:moveTo>
                    <a:pt x="4" y="0"/>
                  </a:moveTo>
                  <a:lnTo>
                    <a:pt x="6" y="11"/>
                  </a:lnTo>
                  <a:lnTo>
                    <a:pt x="11" y="14"/>
                  </a:lnTo>
                  <a:lnTo>
                    <a:pt x="13" y="2"/>
                  </a:lnTo>
                  <a:lnTo>
                    <a:pt x="32" y="7"/>
                  </a:lnTo>
                  <a:lnTo>
                    <a:pt x="22" y="26"/>
                  </a:lnTo>
                  <a:lnTo>
                    <a:pt x="6" y="24"/>
                  </a:lnTo>
                  <a:lnTo>
                    <a:pt x="0" y="17"/>
                  </a:lnTo>
                  <a:lnTo>
                    <a:pt x="4" y="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grpSp>
      <p:sp>
        <p:nvSpPr>
          <p:cNvPr id="2055" name="Washington D.C." descr="Washington D C," title="Washington D.C."/>
          <p:cNvSpPr>
            <a:spLocks/>
          </p:cNvSpPr>
          <p:nvPr/>
        </p:nvSpPr>
        <p:spPr bwMode="auto">
          <a:xfrm>
            <a:off x="6861175" y="3248025"/>
            <a:ext cx="36513" cy="31750"/>
          </a:xfrm>
          <a:custGeom>
            <a:avLst/>
            <a:gdLst>
              <a:gd name="T0" fmla="*/ 0 w 23"/>
              <a:gd name="T1" fmla="*/ 2147483647 h 22"/>
              <a:gd name="T2" fmla="*/ 2147483647 w 23"/>
              <a:gd name="T3" fmla="*/ 2147483647 h 22"/>
              <a:gd name="T4" fmla="*/ 2147483647 w 23"/>
              <a:gd name="T5" fmla="*/ 2147483647 h 22"/>
              <a:gd name="T6" fmla="*/ 2147483647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0 h 22"/>
              <a:gd name="T16" fmla="*/ 2147483647 w 23"/>
              <a:gd name="T17" fmla="*/ 2147483647 h 22"/>
              <a:gd name="T18" fmla="*/ 2147483647 w 23"/>
              <a:gd name="T19" fmla="*/ 2147483647 h 22"/>
              <a:gd name="T20" fmla="*/ 0 w 23"/>
              <a:gd name="T21" fmla="*/ 2147483647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22"/>
              <a:gd name="T35" fmla="*/ 23 w 23"/>
              <a:gd name="T36" fmla="*/ 22 h 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22">
                <a:moveTo>
                  <a:pt x="0" y="7"/>
                </a:moveTo>
                <a:lnTo>
                  <a:pt x="8" y="12"/>
                </a:lnTo>
                <a:lnTo>
                  <a:pt x="10" y="15"/>
                </a:lnTo>
                <a:lnTo>
                  <a:pt x="11" y="21"/>
                </a:lnTo>
                <a:lnTo>
                  <a:pt x="16" y="14"/>
                </a:lnTo>
                <a:lnTo>
                  <a:pt x="22" y="7"/>
                </a:lnTo>
                <a:lnTo>
                  <a:pt x="10" y="0"/>
                </a:lnTo>
                <a:lnTo>
                  <a:pt x="3" y="1"/>
                </a:lnTo>
                <a:lnTo>
                  <a:pt x="3" y="4"/>
                </a:lnTo>
                <a:lnTo>
                  <a:pt x="0" y="7"/>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69" name="West Virgiinia" descr="West Virginia," title="West Virginia"/>
          <p:cNvSpPr>
            <a:spLocks/>
          </p:cNvSpPr>
          <p:nvPr/>
        </p:nvSpPr>
        <p:spPr bwMode="auto">
          <a:xfrm>
            <a:off x="6164263" y="3067050"/>
            <a:ext cx="603250" cy="569913"/>
          </a:xfrm>
          <a:custGeom>
            <a:avLst/>
            <a:gdLst>
              <a:gd name="T0" fmla="*/ 2147483647 w 383"/>
              <a:gd name="T1" fmla="*/ 2147483647 h 387"/>
              <a:gd name="T2" fmla="*/ 2147483647 w 383"/>
              <a:gd name="T3" fmla="*/ 2147483647 h 387"/>
              <a:gd name="T4" fmla="*/ 2147483647 w 383"/>
              <a:gd name="T5" fmla="*/ 2147483647 h 387"/>
              <a:gd name="T6" fmla="*/ 2147483647 w 383"/>
              <a:gd name="T7" fmla="*/ 2147483647 h 387"/>
              <a:gd name="T8" fmla="*/ 2147483647 w 383"/>
              <a:gd name="T9" fmla="*/ 2147483647 h 387"/>
              <a:gd name="T10" fmla="*/ 2147483647 w 383"/>
              <a:gd name="T11" fmla="*/ 2147483647 h 387"/>
              <a:gd name="T12" fmla="*/ 2147483647 w 383"/>
              <a:gd name="T13" fmla="*/ 2147483647 h 387"/>
              <a:gd name="T14" fmla="*/ 2147483647 w 383"/>
              <a:gd name="T15" fmla="*/ 2147483647 h 387"/>
              <a:gd name="T16" fmla="*/ 2147483647 w 383"/>
              <a:gd name="T17" fmla="*/ 2147483647 h 387"/>
              <a:gd name="T18" fmla="*/ 2147483647 w 383"/>
              <a:gd name="T19" fmla="*/ 2147483647 h 387"/>
              <a:gd name="T20" fmla="*/ 2147483647 w 383"/>
              <a:gd name="T21" fmla="*/ 2147483647 h 387"/>
              <a:gd name="T22" fmla="*/ 2147483647 w 383"/>
              <a:gd name="T23" fmla="*/ 2147483647 h 387"/>
              <a:gd name="T24" fmla="*/ 2147483647 w 383"/>
              <a:gd name="T25" fmla="*/ 2147483647 h 387"/>
              <a:gd name="T26" fmla="*/ 2147483647 w 383"/>
              <a:gd name="T27" fmla="*/ 2147483647 h 387"/>
              <a:gd name="T28" fmla="*/ 2147483647 w 383"/>
              <a:gd name="T29" fmla="*/ 2147483647 h 387"/>
              <a:gd name="T30" fmla="*/ 2147483647 w 383"/>
              <a:gd name="T31" fmla="*/ 2147483647 h 387"/>
              <a:gd name="T32" fmla="*/ 2147483647 w 383"/>
              <a:gd name="T33" fmla="*/ 2147483647 h 387"/>
              <a:gd name="T34" fmla="*/ 2147483647 w 383"/>
              <a:gd name="T35" fmla="*/ 2147483647 h 387"/>
              <a:gd name="T36" fmla="*/ 2147483647 w 383"/>
              <a:gd name="T37" fmla="*/ 2147483647 h 387"/>
              <a:gd name="T38" fmla="*/ 2147483647 w 383"/>
              <a:gd name="T39" fmla="*/ 2147483647 h 387"/>
              <a:gd name="T40" fmla="*/ 2147483647 w 383"/>
              <a:gd name="T41" fmla="*/ 2147483647 h 387"/>
              <a:gd name="T42" fmla="*/ 2147483647 w 383"/>
              <a:gd name="T43" fmla="*/ 2147483647 h 387"/>
              <a:gd name="T44" fmla="*/ 2147483647 w 383"/>
              <a:gd name="T45" fmla="*/ 2147483647 h 387"/>
              <a:gd name="T46" fmla="*/ 2147483647 w 383"/>
              <a:gd name="T47" fmla="*/ 2147483647 h 387"/>
              <a:gd name="T48" fmla="*/ 2147483647 w 383"/>
              <a:gd name="T49" fmla="*/ 2147483647 h 387"/>
              <a:gd name="T50" fmla="*/ 2147483647 w 383"/>
              <a:gd name="T51" fmla="*/ 2147483647 h 387"/>
              <a:gd name="T52" fmla="*/ 2147483647 w 383"/>
              <a:gd name="T53" fmla="*/ 2147483647 h 387"/>
              <a:gd name="T54" fmla="*/ 2147483647 w 383"/>
              <a:gd name="T55" fmla="*/ 2147483647 h 387"/>
              <a:gd name="T56" fmla="*/ 2147483647 w 383"/>
              <a:gd name="T57" fmla="*/ 2147483647 h 387"/>
              <a:gd name="T58" fmla="*/ 2147483647 w 383"/>
              <a:gd name="T59" fmla="*/ 2147483647 h 387"/>
              <a:gd name="T60" fmla="*/ 2147483647 w 383"/>
              <a:gd name="T61" fmla="*/ 2147483647 h 387"/>
              <a:gd name="T62" fmla="*/ 2147483647 w 383"/>
              <a:gd name="T63" fmla="*/ 2147483647 h 387"/>
              <a:gd name="T64" fmla="*/ 2147483647 w 383"/>
              <a:gd name="T65" fmla="*/ 2147483647 h 387"/>
              <a:gd name="T66" fmla="*/ 2147483647 w 383"/>
              <a:gd name="T67" fmla="*/ 2147483647 h 387"/>
              <a:gd name="T68" fmla="*/ 2147483647 w 383"/>
              <a:gd name="T69" fmla="*/ 2147483647 h 387"/>
              <a:gd name="T70" fmla="*/ 2147483647 w 383"/>
              <a:gd name="T71" fmla="*/ 2147483647 h 387"/>
              <a:gd name="T72" fmla="*/ 2147483647 w 383"/>
              <a:gd name="T73" fmla="*/ 2147483647 h 387"/>
              <a:gd name="T74" fmla="*/ 2147483647 w 383"/>
              <a:gd name="T75" fmla="*/ 2147483647 h 387"/>
              <a:gd name="T76" fmla="*/ 2147483647 w 383"/>
              <a:gd name="T77" fmla="*/ 2147483647 h 387"/>
              <a:gd name="T78" fmla="*/ 2147483647 w 383"/>
              <a:gd name="T79" fmla="*/ 2147483647 h 387"/>
              <a:gd name="T80" fmla="*/ 2147483647 w 383"/>
              <a:gd name="T81" fmla="*/ 2147483647 h 387"/>
              <a:gd name="T82" fmla="*/ 2147483647 w 383"/>
              <a:gd name="T83" fmla="*/ 2147483647 h 387"/>
              <a:gd name="T84" fmla="*/ 2147483647 w 383"/>
              <a:gd name="T85" fmla="*/ 2147483647 h 387"/>
              <a:gd name="T86" fmla="*/ 2147483647 w 383"/>
              <a:gd name="T87" fmla="*/ 2147483647 h 387"/>
              <a:gd name="T88" fmla="*/ 2147483647 w 383"/>
              <a:gd name="T89" fmla="*/ 2147483647 h 387"/>
              <a:gd name="T90" fmla="*/ 2147483647 w 383"/>
              <a:gd name="T91" fmla="*/ 2147483647 h 387"/>
              <a:gd name="T92" fmla="*/ 2147483647 w 383"/>
              <a:gd name="T93" fmla="*/ 2147483647 h 387"/>
              <a:gd name="T94" fmla="*/ 2147483647 w 383"/>
              <a:gd name="T95" fmla="*/ 2147483647 h 387"/>
              <a:gd name="T96" fmla="*/ 2147483647 w 383"/>
              <a:gd name="T97" fmla="*/ 2147483647 h 387"/>
              <a:gd name="T98" fmla="*/ 2147483647 w 383"/>
              <a:gd name="T99" fmla="*/ 2147483647 h 387"/>
              <a:gd name="T100" fmla="*/ 2147483647 w 383"/>
              <a:gd name="T101" fmla="*/ 2147483647 h 387"/>
              <a:gd name="T102" fmla="*/ 2147483647 w 383"/>
              <a:gd name="T103" fmla="*/ 2147483647 h 387"/>
              <a:gd name="T104" fmla="*/ 2147483647 w 383"/>
              <a:gd name="T105" fmla="*/ 2147483647 h 387"/>
              <a:gd name="T106" fmla="*/ 2147483647 w 383"/>
              <a:gd name="T107" fmla="*/ 2147483647 h 387"/>
              <a:gd name="T108" fmla="*/ 2147483647 w 383"/>
              <a:gd name="T109" fmla="*/ 2147483647 h 387"/>
              <a:gd name="T110" fmla="*/ 2147483647 w 383"/>
              <a:gd name="T111" fmla="*/ 2147483647 h 387"/>
              <a:gd name="T112" fmla="*/ 2147483647 w 383"/>
              <a:gd name="T113" fmla="*/ 2147483647 h 387"/>
              <a:gd name="T114" fmla="*/ 2147483647 w 383"/>
              <a:gd name="T115" fmla="*/ 2147483647 h 387"/>
              <a:gd name="T116" fmla="*/ 2147483647 w 383"/>
              <a:gd name="T117" fmla="*/ 2147483647 h 387"/>
              <a:gd name="T118" fmla="*/ 2147483647 w 383"/>
              <a:gd name="T119" fmla="*/ 2147483647 h 387"/>
              <a:gd name="T120" fmla="*/ 2147483647 w 383"/>
              <a:gd name="T121" fmla="*/ 2147483647 h 387"/>
              <a:gd name="T122" fmla="*/ 2147483647 w 383"/>
              <a:gd name="T123" fmla="*/ 2147483647 h 387"/>
              <a:gd name="T124" fmla="*/ 2147483647 w 383"/>
              <a:gd name="T125" fmla="*/ 2147483647 h 38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3"/>
              <a:gd name="T190" fmla="*/ 0 h 387"/>
              <a:gd name="T191" fmla="*/ 383 w 383"/>
              <a:gd name="T192" fmla="*/ 387 h 38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3" h="387">
                <a:moveTo>
                  <a:pt x="84" y="150"/>
                </a:moveTo>
                <a:lnTo>
                  <a:pt x="89" y="146"/>
                </a:lnTo>
                <a:lnTo>
                  <a:pt x="92" y="143"/>
                </a:lnTo>
                <a:lnTo>
                  <a:pt x="102" y="135"/>
                </a:lnTo>
                <a:lnTo>
                  <a:pt x="103" y="130"/>
                </a:lnTo>
                <a:lnTo>
                  <a:pt x="105" y="130"/>
                </a:lnTo>
                <a:lnTo>
                  <a:pt x="107" y="124"/>
                </a:lnTo>
                <a:lnTo>
                  <a:pt x="109" y="120"/>
                </a:lnTo>
                <a:lnTo>
                  <a:pt x="114" y="116"/>
                </a:lnTo>
                <a:lnTo>
                  <a:pt x="119" y="113"/>
                </a:lnTo>
                <a:lnTo>
                  <a:pt x="120" y="102"/>
                </a:lnTo>
                <a:lnTo>
                  <a:pt x="117" y="99"/>
                </a:lnTo>
                <a:lnTo>
                  <a:pt x="119" y="88"/>
                </a:lnTo>
                <a:lnTo>
                  <a:pt x="120" y="80"/>
                </a:lnTo>
                <a:lnTo>
                  <a:pt x="124" y="74"/>
                </a:lnTo>
                <a:lnTo>
                  <a:pt x="123" y="67"/>
                </a:lnTo>
                <a:lnTo>
                  <a:pt x="123" y="56"/>
                </a:lnTo>
                <a:lnTo>
                  <a:pt x="123" y="53"/>
                </a:lnTo>
                <a:lnTo>
                  <a:pt x="124" y="49"/>
                </a:lnTo>
                <a:lnTo>
                  <a:pt x="127" y="41"/>
                </a:lnTo>
                <a:lnTo>
                  <a:pt x="127" y="29"/>
                </a:lnTo>
                <a:lnTo>
                  <a:pt x="124" y="27"/>
                </a:lnTo>
                <a:lnTo>
                  <a:pt x="124" y="26"/>
                </a:lnTo>
                <a:lnTo>
                  <a:pt x="124" y="16"/>
                </a:lnTo>
                <a:lnTo>
                  <a:pt x="119" y="6"/>
                </a:lnTo>
                <a:lnTo>
                  <a:pt x="121" y="2"/>
                </a:lnTo>
                <a:lnTo>
                  <a:pt x="127" y="1"/>
                </a:lnTo>
                <a:lnTo>
                  <a:pt x="128" y="0"/>
                </a:lnTo>
                <a:lnTo>
                  <a:pt x="128" y="1"/>
                </a:lnTo>
                <a:lnTo>
                  <a:pt x="130" y="5"/>
                </a:lnTo>
                <a:lnTo>
                  <a:pt x="131" y="16"/>
                </a:lnTo>
                <a:lnTo>
                  <a:pt x="132" y="19"/>
                </a:lnTo>
                <a:lnTo>
                  <a:pt x="132" y="22"/>
                </a:lnTo>
                <a:lnTo>
                  <a:pt x="134" y="24"/>
                </a:lnTo>
                <a:lnTo>
                  <a:pt x="135" y="41"/>
                </a:lnTo>
                <a:lnTo>
                  <a:pt x="137" y="42"/>
                </a:lnTo>
                <a:lnTo>
                  <a:pt x="138" y="51"/>
                </a:lnTo>
                <a:lnTo>
                  <a:pt x="138" y="52"/>
                </a:lnTo>
                <a:lnTo>
                  <a:pt x="139" y="62"/>
                </a:lnTo>
                <a:lnTo>
                  <a:pt x="141" y="66"/>
                </a:lnTo>
                <a:lnTo>
                  <a:pt x="141" y="69"/>
                </a:lnTo>
                <a:lnTo>
                  <a:pt x="141" y="71"/>
                </a:lnTo>
                <a:lnTo>
                  <a:pt x="145" y="95"/>
                </a:lnTo>
                <a:lnTo>
                  <a:pt x="145" y="96"/>
                </a:lnTo>
                <a:lnTo>
                  <a:pt x="146" y="98"/>
                </a:lnTo>
                <a:lnTo>
                  <a:pt x="148" y="98"/>
                </a:lnTo>
                <a:lnTo>
                  <a:pt x="155" y="96"/>
                </a:lnTo>
                <a:lnTo>
                  <a:pt x="157" y="96"/>
                </a:lnTo>
                <a:lnTo>
                  <a:pt x="157" y="95"/>
                </a:lnTo>
                <a:lnTo>
                  <a:pt x="195" y="89"/>
                </a:lnTo>
                <a:lnTo>
                  <a:pt x="197" y="88"/>
                </a:lnTo>
                <a:lnTo>
                  <a:pt x="203" y="87"/>
                </a:lnTo>
                <a:lnTo>
                  <a:pt x="207" y="87"/>
                </a:lnTo>
                <a:lnTo>
                  <a:pt x="221" y="84"/>
                </a:lnTo>
                <a:lnTo>
                  <a:pt x="224" y="84"/>
                </a:lnTo>
                <a:lnTo>
                  <a:pt x="231" y="83"/>
                </a:lnTo>
                <a:lnTo>
                  <a:pt x="233" y="103"/>
                </a:lnTo>
                <a:lnTo>
                  <a:pt x="240" y="138"/>
                </a:lnTo>
                <a:lnTo>
                  <a:pt x="247" y="130"/>
                </a:lnTo>
                <a:lnTo>
                  <a:pt x="254" y="121"/>
                </a:lnTo>
                <a:lnTo>
                  <a:pt x="256" y="118"/>
                </a:lnTo>
                <a:lnTo>
                  <a:pt x="260" y="116"/>
                </a:lnTo>
                <a:lnTo>
                  <a:pt x="269" y="102"/>
                </a:lnTo>
                <a:lnTo>
                  <a:pt x="274" y="103"/>
                </a:lnTo>
                <a:lnTo>
                  <a:pt x="287" y="83"/>
                </a:lnTo>
                <a:lnTo>
                  <a:pt x="300" y="89"/>
                </a:lnTo>
                <a:lnTo>
                  <a:pt x="303" y="89"/>
                </a:lnTo>
                <a:lnTo>
                  <a:pt x="314" y="89"/>
                </a:lnTo>
                <a:lnTo>
                  <a:pt x="316" y="89"/>
                </a:lnTo>
                <a:lnTo>
                  <a:pt x="322" y="78"/>
                </a:lnTo>
                <a:lnTo>
                  <a:pt x="322" y="76"/>
                </a:lnTo>
                <a:lnTo>
                  <a:pt x="325" y="74"/>
                </a:lnTo>
                <a:lnTo>
                  <a:pt x="330" y="74"/>
                </a:lnTo>
                <a:lnTo>
                  <a:pt x="340" y="66"/>
                </a:lnTo>
                <a:lnTo>
                  <a:pt x="350" y="71"/>
                </a:lnTo>
                <a:lnTo>
                  <a:pt x="352" y="73"/>
                </a:lnTo>
                <a:lnTo>
                  <a:pt x="362" y="69"/>
                </a:lnTo>
                <a:lnTo>
                  <a:pt x="369" y="81"/>
                </a:lnTo>
                <a:lnTo>
                  <a:pt x="376" y="88"/>
                </a:lnTo>
                <a:lnTo>
                  <a:pt x="379" y="96"/>
                </a:lnTo>
                <a:lnTo>
                  <a:pt x="382" y="98"/>
                </a:lnTo>
                <a:lnTo>
                  <a:pt x="379" y="102"/>
                </a:lnTo>
                <a:lnTo>
                  <a:pt x="379" y="106"/>
                </a:lnTo>
                <a:lnTo>
                  <a:pt x="376" y="120"/>
                </a:lnTo>
                <a:lnTo>
                  <a:pt x="359" y="112"/>
                </a:lnTo>
                <a:lnTo>
                  <a:pt x="359" y="110"/>
                </a:lnTo>
                <a:lnTo>
                  <a:pt x="357" y="109"/>
                </a:lnTo>
                <a:lnTo>
                  <a:pt x="348" y="103"/>
                </a:lnTo>
                <a:lnTo>
                  <a:pt x="346" y="102"/>
                </a:lnTo>
                <a:lnTo>
                  <a:pt x="339" y="99"/>
                </a:lnTo>
                <a:lnTo>
                  <a:pt x="336" y="96"/>
                </a:lnTo>
                <a:lnTo>
                  <a:pt x="333" y="95"/>
                </a:lnTo>
                <a:lnTo>
                  <a:pt x="328" y="92"/>
                </a:lnTo>
                <a:lnTo>
                  <a:pt x="329" y="110"/>
                </a:lnTo>
                <a:lnTo>
                  <a:pt x="326" y="131"/>
                </a:lnTo>
                <a:lnTo>
                  <a:pt x="322" y="135"/>
                </a:lnTo>
                <a:lnTo>
                  <a:pt x="319" y="139"/>
                </a:lnTo>
                <a:lnTo>
                  <a:pt x="319" y="146"/>
                </a:lnTo>
                <a:lnTo>
                  <a:pt x="305" y="159"/>
                </a:lnTo>
                <a:lnTo>
                  <a:pt x="300" y="177"/>
                </a:lnTo>
                <a:lnTo>
                  <a:pt x="287" y="168"/>
                </a:lnTo>
                <a:lnTo>
                  <a:pt x="287" y="170"/>
                </a:lnTo>
                <a:lnTo>
                  <a:pt x="283" y="179"/>
                </a:lnTo>
                <a:lnTo>
                  <a:pt x="276" y="208"/>
                </a:lnTo>
                <a:lnTo>
                  <a:pt x="276" y="210"/>
                </a:lnTo>
                <a:lnTo>
                  <a:pt x="276" y="213"/>
                </a:lnTo>
                <a:lnTo>
                  <a:pt x="274" y="215"/>
                </a:lnTo>
                <a:lnTo>
                  <a:pt x="269" y="221"/>
                </a:lnTo>
                <a:lnTo>
                  <a:pt x="256" y="218"/>
                </a:lnTo>
                <a:lnTo>
                  <a:pt x="246" y="208"/>
                </a:lnTo>
                <a:lnTo>
                  <a:pt x="239" y="206"/>
                </a:lnTo>
                <a:lnTo>
                  <a:pt x="236" y="232"/>
                </a:lnTo>
                <a:lnTo>
                  <a:pt x="235" y="233"/>
                </a:lnTo>
                <a:lnTo>
                  <a:pt x="233" y="243"/>
                </a:lnTo>
                <a:lnTo>
                  <a:pt x="228" y="250"/>
                </a:lnTo>
                <a:lnTo>
                  <a:pt x="224" y="261"/>
                </a:lnTo>
                <a:lnTo>
                  <a:pt x="224" y="267"/>
                </a:lnTo>
                <a:lnTo>
                  <a:pt x="221" y="275"/>
                </a:lnTo>
                <a:lnTo>
                  <a:pt x="221" y="276"/>
                </a:lnTo>
                <a:lnTo>
                  <a:pt x="217" y="280"/>
                </a:lnTo>
                <a:lnTo>
                  <a:pt x="210" y="290"/>
                </a:lnTo>
                <a:lnTo>
                  <a:pt x="207" y="302"/>
                </a:lnTo>
                <a:lnTo>
                  <a:pt x="202" y="312"/>
                </a:lnTo>
                <a:lnTo>
                  <a:pt x="204" y="315"/>
                </a:lnTo>
                <a:lnTo>
                  <a:pt x="207" y="316"/>
                </a:lnTo>
                <a:lnTo>
                  <a:pt x="210" y="319"/>
                </a:lnTo>
                <a:lnTo>
                  <a:pt x="208" y="322"/>
                </a:lnTo>
                <a:lnTo>
                  <a:pt x="204" y="333"/>
                </a:lnTo>
                <a:lnTo>
                  <a:pt x="193" y="344"/>
                </a:lnTo>
                <a:lnTo>
                  <a:pt x="191" y="340"/>
                </a:lnTo>
                <a:lnTo>
                  <a:pt x="168" y="354"/>
                </a:lnTo>
                <a:lnTo>
                  <a:pt x="160" y="350"/>
                </a:lnTo>
                <a:lnTo>
                  <a:pt x="160" y="354"/>
                </a:lnTo>
                <a:lnTo>
                  <a:pt x="163" y="358"/>
                </a:lnTo>
                <a:lnTo>
                  <a:pt x="153" y="365"/>
                </a:lnTo>
                <a:lnTo>
                  <a:pt x="152" y="363"/>
                </a:lnTo>
                <a:lnTo>
                  <a:pt x="141" y="369"/>
                </a:lnTo>
                <a:lnTo>
                  <a:pt x="134" y="376"/>
                </a:lnTo>
                <a:lnTo>
                  <a:pt x="131" y="373"/>
                </a:lnTo>
                <a:lnTo>
                  <a:pt x="124" y="369"/>
                </a:lnTo>
                <a:lnTo>
                  <a:pt x="120" y="366"/>
                </a:lnTo>
                <a:lnTo>
                  <a:pt x="114" y="373"/>
                </a:lnTo>
                <a:lnTo>
                  <a:pt x="96" y="386"/>
                </a:lnTo>
                <a:lnTo>
                  <a:pt x="91" y="381"/>
                </a:lnTo>
                <a:lnTo>
                  <a:pt x="71" y="369"/>
                </a:lnTo>
                <a:lnTo>
                  <a:pt x="67" y="356"/>
                </a:lnTo>
                <a:lnTo>
                  <a:pt x="70" y="354"/>
                </a:lnTo>
                <a:lnTo>
                  <a:pt x="66" y="352"/>
                </a:lnTo>
                <a:lnTo>
                  <a:pt x="52" y="352"/>
                </a:lnTo>
                <a:lnTo>
                  <a:pt x="52" y="350"/>
                </a:lnTo>
                <a:lnTo>
                  <a:pt x="31" y="336"/>
                </a:lnTo>
                <a:lnTo>
                  <a:pt x="33" y="334"/>
                </a:lnTo>
                <a:lnTo>
                  <a:pt x="27" y="329"/>
                </a:lnTo>
                <a:lnTo>
                  <a:pt x="23" y="323"/>
                </a:lnTo>
                <a:lnTo>
                  <a:pt x="23" y="322"/>
                </a:lnTo>
                <a:lnTo>
                  <a:pt x="15" y="316"/>
                </a:lnTo>
                <a:lnTo>
                  <a:pt x="15" y="315"/>
                </a:lnTo>
                <a:lnTo>
                  <a:pt x="15" y="309"/>
                </a:lnTo>
                <a:lnTo>
                  <a:pt x="1" y="297"/>
                </a:lnTo>
                <a:lnTo>
                  <a:pt x="1" y="283"/>
                </a:lnTo>
                <a:lnTo>
                  <a:pt x="2" y="283"/>
                </a:lnTo>
                <a:lnTo>
                  <a:pt x="0" y="271"/>
                </a:lnTo>
                <a:lnTo>
                  <a:pt x="0" y="265"/>
                </a:lnTo>
                <a:lnTo>
                  <a:pt x="8" y="265"/>
                </a:lnTo>
                <a:lnTo>
                  <a:pt x="16" y="261"/>
                </a:lnTo>
                <a:lnTo>
                  <a:pt x="22" y="253"/>
                </a:lnTo>
                <a:lnTo>
                  <a:pt x="22" y="243"/>
                </a:lnTo>
                <a:lnTo>
                  <a:pt x="24" y="242"/>
                </a:lnTo>
                <a:lnTo>
                  <a:pt x="27" y="242"/>
                </a:lnTo>
                <a:lnTo>
                  <a:pt x="31" y="237"/>
                </a:lnTo>
                <a:lnTo>
                  <a:pt x="26" y="225"/>
                </a:lnTo>
                <a:lnTo>
                  <a:pt x="31" y="200"/>
                </a:lnTo>
                <a:lnTo>
                  <a:pt x="34" y="196"/>
                </a:lnTo>
                <a:lnTo>
                  <a:pt x="38" y="192"/>
                </a:lnTo>
                <a:lnTo>
                  <a:pt x="48" y="207"/>
                </a:lnTo>
                <a:lnTo>
                  <a:pt x="49" y="206"/>
                </a:lnTo>
                <a:lnTo>
                  <a:pt x="55" y="199"/>
                </a:lnTo>
                <a:lnTo>
                  <a:pt x="58" y="182"/>
                </a:lnTo>
                <a:lnTo>
                  <a:pt x="58" y="178"/>
                </a:lnTo>
                <a:lnTo>
                  <a:pt x="56" y="175"/>
                </a:lnTo>
                <a:lnTo>
                  <a:pt x="55" y="172"/>
                </a:lnTo>
                <a:lnTo>
                  <a:pt x="58" y="168"/>
                </a:lnTo>
                <a:lnTo>
                  <a:pt x="59" y="164"/>
                </a:lnTo>
                <a:lnTo>
                  <a:pt x="69" y="160"/>
                </a:lnTo>
                <a:lnTo>
                  <a:pt x="73" y="149"/>
                </a:lnTo>
                <a:lnTo>
                  <a:pt x="84" y="150"/>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4" name="Wisconsin" descr="Wisconsin," title="Wisconsin"/>
          <p:cNvSpPr>
            <a:spLocks/>
          </p:cNvSpPr>
          <p:nvPr/>
        </p:nvSpPr>
        <p:spPr bwMode="auto">
          <a:xfrm>
            <a:off x="4746625" y="2211388"/>
            <a:ext cx="717550" cy="706437"/>
          </a:xfrm>
          <a:custGeom>
            <a:avLst/>
            <a:gdLst>
              <a:gd name="T0" fmla="*/ 2147483647 w 454"/>
              <a:gd name="T1" fmla="*/ 2147483647 h 479"/>
              <a:gd name="T2" fmla="*/ 2147483647 w 454"/>
              <a:gd name="T3" fmla="*/ 2147483647 h 479"/>
              <a:gd name="T4" fmla="*/ 2147483647 w 454"/>
              <a:gd name="T5" fmla="*/ 2147483647 h 479"/>
              <a:gd name="T6" fmla="*/ 2147483647 w 454"/>
              <a:gd name="T7" fmla="*/ 2147483647 h 479"/>
              <a:gd name="T8" fmla="*/ 2147483647 w 454"/>
              <a:gd name="T9" fmla="*/ 2147483647 h 479"/>
              <a:gd name="T10" fmla="*/ 2147483647 w 454"/>
              <a:gd name="T11" fmla="*/ 2147483647 h 479"/>
              <a:gd name="T12" fmla="*/ 2147483647 w 454"/>
              <a:gd name="T13" fmla="*/ 2147483647 h 479"/>
              <a:gd name="T14" fmla="*/ 2147483647 w 454"/>
              <a:gd name="T15" fmla="*/ 2147483647 h 479"/>
              <a:gd name="T16" fmla="*/ 2147483647 w 454"/>
              <a:gd name="T17" fmla="*/ 2147483647 h 479"/>
              <a:gd name="T18" fmla="*/ 2147483647 w 454"/>
              <a:gd name="T19" fmla="*/ 2147483647 h 479"/>
              <a:gd name="T20" fmla="*/ 2147483647 w 454"/>
              <a:gd name="T21" fmla="*/ 2147483647 h 479"/>
              <a:gd name="T22" fmla="*/ 2147483647 w 454"/>
              <a:gd name="T23" fmla="*/ 2147483647 h 479"/>
              <a:gd name="T24" fmla="*/ 2147483647 w 454"/>
              <a:gd name="T25" fmla="*/ 2147483647 h 479"/>
              <a:gd name="T26" fmla="*/ 2147483647 w 454"/>
              <a:gd name="T27" fmla="*/ 2147483647 h 479"/>
              <a:gd name="T28" fmla="*/ 2147483647 w 454"/>
              <a:gd name="T29" fmla="*/ 2147483647 h 479"/>
              <a:gd name="T30" fmla="*/ 2147483647 w 454"/>
              <a:gd name="T31" fmla="*/ 2147483647 h 479"/>
              <a:gd name="T32" fmla="*/ 2147483647 w 454"/>
              <a:gd name="T33" fmla="*/ 2147483647 h 479"/>
              <a:gd name="T34" fmla="*/ 2147483647 w 454"/>
              <a:gd name="T35" fmla="*/ 2147483647 h 479"/>
              <a:gd name="T36" fmla="*/ 2147483647 w 454"/>
              <a:gd name="T37" fmla="*/ 2147483647 h 479"/>
              <a:gd name="T38" fmla="*/ 2147483647 w 454"/>
              <a:gd name="T39" fmla="*/ 2147483647 h 479"/>
              <a:gd name="T40" fmla="*/ 2147483647 w 454"/>
              <a:gd name="T41" fmla="*/ 2147483647 h 479"/>
              <a:gd name="T42" fmla="*/ 2147483647 w 454"/>
              <a:gd name="T43" fmla="*/ 2147483647 h 479"/>
              <a:gd name="T44" fmla="*/ 2147483647 w 454"/>
              <a:gd name="T45" fmla="*/ 2147483647 h 479"/>
              <a:gd name="T46" fmla="*/ 0 w 454"/>
              <a:gd name="T47" fmla="*/ 2147483647 h 479"/>
              <a:gd name="T48" fmla="*/ 2147483647 w 454"/>
              <a:gd name="T49" fmla="*/ 2147483647 h 479"/>
              <a:gd name="T50" fmla="*/ 2147483647 w 454"/>
              <a:gd name="T51" fmla="*/ 2147483647 h 479"/>
              <a:gd name="T52" fmla="*/ 2147483647 w 454"/>
              <a:gd name="T53" fmla="*/ 2147483647 h 479"/>
              <a:gd name="T54" fmla="*/ 2147483647 w 454"/>
              <a:gd name="T55" fmla="*/ 2147483647 h 479"/>
              <a:gd name="T56" fmla="*/ 2147483647 w 454"/>
              <a:gd name="T57" fmla="*/ 2147483647 h 479"/>
              <a:gd name="T58" fmla="*/ 2147483647 w 454"/>
              <a:gd name="T59" fmla="*/ 0 h 479"/>
              <a:gd name="T60" fmla="*/ 2147483647 w 454"/>
              <a:gd name="T61" fmla="*/ 2147483647 h 479"/>
              <a:gd name="T62" fmla="*/ 2147483647 w 454"/>
              <a:gd name="T63" fmla="*/ 2147483647 h 479"/>
              <a:gd name="T64" fmla="*/ 2147483647 w 454"/>
              <a:gd name="T65" fmla="*/ 2147483647 h 479"/>
              <a:gd name="T66" fmla="*/ 2147483647 w 454"/>
              <a:gd name="T67" fmla="*/ 2147483647 h 479"/>
              <a:gd name="T68" fmla="*/ 2147483647 w 454"/>
              <a:gd name="T69" fmla="*/ 2147483647 h 479"/>
              <a:gd name="T70" fmla="*/ 2147483647 w 454"/>
              <a:gd name="T71" fmla="*/ 2147483647 h 479"/>
              <a:gd name="T72" fmla="*/ 2147483647 w 454"/>
              <a:gd name="T73" fmla="*/ 2147483647 h 479"/>
              <a:gd name="T74" fmla="*/ 2147483647 w 454"/>
              <a:gd name="T75" fmla="*/ 2147483647 h 479"/>
              <a:gd name="T76" fmla="*/ 2147483647 w 454"/>
              <a:gd name="T77" fmla="*/ 2147483647 h 479"/>
              <a:gd name="T78" fmla="*/ 2147483647 w 454"/>
              <a:gd name="T79" fmla="*/ 2147483647 h 479"/>
              <a:gd name="T80" fmla="*/ 2147483647 w 454"/>
              <a:gd name="T81" fmla="*/ 2147483647 h 479"/>
              <a:gd name="T82" fmla="*/ 2147483647 w 454"/>
              <a:gd name="T83" fmla="*/ 2147483647 h 479"/>
              <a:gd name="T84" fmla="*/ 2147483647 w 454"/>
              <a:gd name="T85" fmla="*/ 2147483647 h 479"/>
              <a:gd name="T86" fmla="*/ 2147483647 w 454"/>
              <a:gd name="T87" fmla="*/ 2147483647 h 479"/>
              <a:gd name="T88" fmla="*/ 2147483647 w 454"/>
              <a:gd name="T89" fmla="*/ 2147483647 h 479"/>
              <a:gd name="T90" fmla="*/ 2147483647 w 454"/>
              <a:gd name="T91" fmla="*/ 2147483647 h 479"/>
              <a:gd name="T92" fmla="*/ 2147483647 w 454"/>
              <a:gd name="T93" fmla="*/ 2147483647 h 479"/>
              <a:gd name="T94" fmla="*/ 2147483647 w 454"/>
              <a:gd name="T95" fmla="*/ 2147483647 h 479"/>
              <a:gd name="T96" fmla="*/ 2147483647 w 454"/>
              <a:gd name="T97" fmla="*/ 2147483647 h 479"/>
              <a:gd name="T98" fmla="*/ 2147483647 w 454"/>
              <a:gd name="T99" fmla="*/ 2147483647 h 479"/>
              <a:gd name="T100" fmla="*/ 2147483647 w 454"/>
              <a:gd name="T101" fmla="*/ 2147483647 h 479"/>
              <a:gd name="T102" fmla="*/ 2147483647 w 454"/>
              <a:gd name="T103" fmla="*/ 2147483647 h 479"/>
              <a:gd name="T104" fmla="*/ 2147483647 w 454"/>
              <a:gd name="T105" fmla="*/ 2147483647 h 479"/>
              <a:gd name="T106" fmla="*/ 2147483647 w 454"/>
              <a:gd name="T107" fmla="*/ 2147483647 h 479"/>
              <a:gd name="T108" fmla="*/ 2147483647 w 454"/>
              <a:gd name="T109" fmla="*/ 2147483647 h 479"/>
              <a:gd name="T110" fmla="*/ 2147483647 w 454"/>
              <a:gd name="T111" fmla="*/ 2147483647 h 479"/>
              <a:gd name="T112" fmla="*/ 2147483647 w 454"/>
              <a:gd name="T113" fmla="*/ 2147483647 h 479"/>
              <a:gd name="T114" fmla="*/ 2147483647 w 454"/>
              <a:gd name="T115" fmla="*/ 2147483647 h 47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4"/>
              <a:gd name="T175" fmla="*/ 0 h 479"/>
              <a:gd name="T176" fmla="*/ 454 w 454"/>
              <a:gd name="T177" fmla="*/ 479 h 47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4" h="479">
                <a:moveTo>
                  <a:pt x="343" y="466"/>
                </a:moveTo>
                <a:lnTo>
                  <a:pt x="340" y="466"/>
                </a:lnTo>
                <a:lnTo>
                  <a:pt x="335" y="468"/>
                </a:lnTo>
                <a:lnTo>
                  <a:pt x="329" y="468"/>
                </a:lnTo>
                <a:lnTo>
                  <a:pt x="321" y="468"/>
                </a:lnTo>
                <a:lnTo>
                  <a:pt x="304" y="469"/>
                </a:lnTo>
                <a:lnTo>
                  <a:pt x="295" y="471"/>
                </a:lnTo>
                <a:lnTo>
                  <a:pt x="293" y="471"/>
                </a:lnTo>
                <a:lnTo>
                  <a:pt x="285" y="471"/>
                </a:lnTo>
                <a:lnTo>
                  <a:pt x="275" y="472"/>
                </a:lnTo>
                <a:lnTo>
                  <a:pt x="259" y="472"/>
                </a:lnTo>
                <a:lnTo>
                  <a:pt x="254" y="473"/>
                </a:lnTo>
                <a:lnTo>
                  <a:pt x="252" y="473"/>
                </a:lnTo>
                <a:lnTo>
                  <a:pt x="242" y="473"/>
                </a:lnTo>
                <a:lnTo>
                  <a:pt x="235" y="473"/>
                </a:lnTo>
                <a:lnTo>
                  <a:pt x="211" y="476"/>
                </a:lnTo>
                <a:lnTo>
                  <a:pt x="207" y="476"/>
                </a:lnTo>
                <a:lnTo>
                  <a:pt x="199" y="476"/>
                </a:lnTo>
                <a:lnTo>
                  <a:pt x="195" y="478"/>
                </a:lnTo>
                <a:lnTo>
                  <a:pt x="189" y="465"/>
                </a:lnTo>
                <a:lnTo>
                  <a:pt x="185" y="462"/>
                </a:lnTo>
                <a:lnTo>
                  <a:pt x="174" y="461"/>
                </a:lnTo>
                <a:lnTo>
                  <a:pt x="159" y="453"/>
                </a:lnTo>
                <a:lnTo>
                  <a:pt x="157" y="440"/>
                </a:lnTo>
                <a:lnTo>
                  <a:pt x="151" y="429"/>
                </a:lnTo>
                <a:lnTo>
                  <a:pt x="149" y="426"/>
                </a:lnTo>
                <a:lnTo>
                  <a:pt x="148" y="419"/>
                </a:lnTo>
                <a:lnTo>
                  <a:pt x="148" y="418"/>
                </a:lnTo>
                <a:lnTo>
                  <a:pt x="156" y="399"/>
                </a:lnTo>
                <a:lnTo>
                  <a:pt x="144" y="383"/>
                </a:lnTo>
                <a:lnTo>
                  <a:pt x="144" y="382"/>
                </a:lnTo>
                <a:lnTo>
                  <a:pt x="142" y="374"/>
                </a:lnTo>
                <a:lnTo>
                  <a:pt x="142" y="372"/>
                </a:lnTo>
                <a:lnTo>
                  <a:pt x="139" y="364"/>
                </a:lnTo>
                <a:lnTo>
                  <a:pt x="137" y="361"/>
                </a:lnTo>
                <a:lnTo>
                  <a:pt x="137" y="349"/>
                </a:lnTo>
                <a:lnTo>
                  <a:pt x="138" y="346"/>
                </a:lnTo>
                <a:lnTo>
                  <a:pt x="138" y="343"/>
                </a:lnTo>
                <a:lnTo>
                  <a:pt x="134" y="336"/>
                </a:lnTo>
                <a:lnTo>
                  <a:pt x="132" y="335"/>
                </a:lnTo>
                <a:lnTo>
                  <a:pt x="126" y="326"/>
                </a:lnTo>
                <a:lnTo>
                  <a:pt x="121" y="322"/>
                </a:lnTo>
                <a:lnTo>
                  <a:pt x="121" y="321"/>
                </a:lnTo>
                <a:lnTo>
                  <a:pt x="116" y="318"/>
                </a:lnTo>
                <a:lnTo>
                  <a:pt x="112" y="318"/>
                </a:lnTo>
                <a:lnTo>
                  <a:pt x="106" y="315"/>
                </a:lnTo>
                <a:lnTo>
                  <a:pt x="99" y="308"/>
                </a:lnTo>
                <a:lnTo>
                  <a:pt x="88" y="302"/>
                </a:lnTo>
                <a:lnTo>
                  <a:pt x="85" y="296"/>
                </a:lnTo>
                <a:lnTo>
                  <a:pt x="76" y="282"/>
                </a:lnTo>
                <a:lnTo>
                  <a:pt x="69" y="279"/>
                </a:lnTo>
                <a:lnTo>
                  <a:pt x="65" y="278"/>
                </a:lnTo>
                <a:lnTo>
                  <a:pt x="58" y="277"/>
                </a:lnTo>
                <a:lnTo>
                  <a:pt x="56" y="275"/>
                </a:lnTo>
                <a:lnTo>
                  <a:pt x="51" y="271"/>
                </a:lnTo>
                <a:lnTo>
                  <a:pt x="49" y="267"/>
                </a:lnTo>
                <a:lnTo>
                  <a:pt x="49" y="266"/>
                </a:lnTo>
                <a:lnTo>
                  <a:pt x="36" y="264"/>
                </a:lnTo>
                <a:lnTo>
                  <a:pt x="19" y="252"/>
                </a:lnTo>
                <a:lnTo>
                  <a:pt x="16" y="249"/>
                </a:lnTo>
                <a:lnTo>
                  <a:pt x="12" y="246"/>
                </a:lnTo>
                <a:lnTo>
                  <a:pt x="13" y="232"/>
                </a:lnTo>
                <a:lnTo>
                  <a:pt x="12" y="218"/>
                </a:lnTo>
                <a:lnTo>
                  <a:pt x="13" y="205"/>
                </a:lnTo>
                <a:lnTo>
                  <a:pt x="12" y="196"/>
                </a:lnTo>
                <a:lnTo>
                  <a:pt x="12" y="195"/>
                </a:lnTo>
                <a:lnTo>
                  <a:pt x="12" y="192"/>
                </a:lnTo>
                <a:lnTo>
                  <a:pt x="12" y="187"/>
                </a:lnTo>
                <a:lnTo>
                  <a:pt x="13" y="164"/>
                </a:lnTo>
                <a:lnTo>
                  <a:pt x="11" y="159"/>
                </a:lnTo>
                <a:lnTo>
                  <a:pt x="0" y="151"/>
                </a:lnTo>
                <a:lnTo>
                  <a:pt x="2" y="141"/>
                </a:lnTo>
                <a:lnTo>
                  <a:pt x="9" y="128"/>
                </a:lnTo>
                <a:lnTo>
                  <a:pt x="42" y="101"/>
                </a:lnTo>
                <a:lnTo>
                  <a:pt x="41" y="92"/>
                </a:lnTo>
                <a:lnTo>
                  <a:pt x="40" y="65"/>
                </a:lnTo>
                <a:lnTo>
                  <a:pt x="40" y="55"/>
                </a:lnTo>
                <a:lnTo>
                  <a:pt x="38" y="42"/>
                </a:lnTo>
                <a:lnTo>
                  <a:pt x="38" y="38"/>
                </a:lnTo>
                <a:lnTo>
                  <a:pt x="42" y="38"/>
                </a:lnTo>
                <a:lnTo>
                  <a:pt x="54" y="27"/>
                </a:lnTo>
                <a:lnTo>
                  <a:pt x="59" y="31"/>
                </a:lnTo>
                <a:lnTo>
                  <a:pt x="60" y="33"/>
                </a:lnTo>
                <a:lnTo>
                  <a:pt x="76" y="33"/>
                </a:lnTo>
                <a:lnTo>
                  <a:pt x="94" y="24"/>
                </a:lnTo>
                <a:lnTo>
                  <a:pt x="106" y="20"/>
                </a:lnTo>
                <a:lnTo>
                  <a:pt x="119" y="11"/>
                </a:lnTo>
                <a:lnTo>
                  <a:pt x="124" y="12"/>
                </a:lnTo>
                <a:lnTo>
                  <a:pt x="142" y="0"/>
                </a:lnTo>
                <a:lnTo>
                  <a:pt x="151" y="8"/>
                </a:lnTo>
                <a:lnTo>
                  <a:pt x="142" y="22"/>
                </a:lnTo>
                <a:lnTo>
                  <a:pt x="145" y="30"/>
                </a:lnTo>
                <a:lnTo>
                  <a:pt x="141" y="36"/>
                </a:lnTo>
                <a:lnTo>
                  <a:pt x="141" y="40"/>
                </a:lnTo>
                <a:lnTo>
                  <a:pt x="151" y="34"/>
                </a:lnTo>
                <a:lnTo>
                  <a:pt x="153" y="27"/>
                </a:lnTo>
                <a:lnTo>
                  <a:pt x="169" y="38"/>
                </a:lnTo>
                <a:lnTo>
                  <a:pt x="174" y="37"/>
                </a:lnTo>
                <a:lnTo>
                  <a:pt x="178" y="40"/>
                </a:lnTo>
                <a:lnTo>
                  <a:pt x="180" y="38"/>
                </a:lnTo>
                <a:lnTo>
                  <a:pt x="195" y="45"/>
                </a:lnTo>
                <a:lnTo>
                  <a:pt x="203" y="59"/>
                </a:lnTo>
                <a:lnTo>
                  <a:pt x="218" y="65"/>
                </a:lnTo>
                <a:lnTo>
                  <a:pt x="224" y="66"/>
                </a:lnTo>
                <a:lnTo>
                  <a:pt x="283" y="77"/>
                </a:lnTo>
                <a:lnTo>
                  <a:pt x="290" y="81"/>
                </a:lnTo>
                <a:lnTo>
                  <a:pt x="295" y="83"/>
                </a:lnTo>
                <a:lnTo>
                  <a:pt x="302" y="87"/>
                </a:lnTo>
                <a:lnTo>
                  <a:pt x="310" y="87"/>
                </a:lnTo>
                <a:lnTo>
                  <a:pt x="314" y="87"/>
                </a:lnTo>
                <a:lnTo>
                  <a:pt x="320" y="90"/>
                </a:lnTo>
                <a:lnTo>
                  <a:pt x="328" y="88"/>
                </a:lnTo>
                <a:lnTo>
                  <a:pt x="347" y="90"/>
                </a:lnTo>
                <a:lnTo>
                  <a:pt x="358" y="94"/>
                </a:lnTo>
                <a:lnTo>
                  <a:pt x="361" y="98"/>
                </a:lnTo>
                <a:lnTo>
                  <a:pt x="360" y="105"/>
                </a:lnTo>
                <a:lnTo>
                  <a:pt x="364" y="108"/>
                </a:lnTo>
                <a:lnTo>
                  <a:pt x="369" y="106"/>
                </a:lnTo>
                <a:lnTo>
                  <a:pt x="369" y="108"/>
                </a:lnTo>
                <a:lnTo>
                  <a:pt x="378" y="110"/>
                </a:lnTo>
                <a:lnTo>
                  <a:pt x="380" y="112"/>
                </a:lnTo>
                <a:lnTo>
                  <a:pt x="400" y="175"/>
                </a:lnTo>
                <a:lnTo>
                  <a:pt x="407" y="178"/>
                </a:lnTo>
                <a:lnTo>
                  <a:pt x="405" y="185"/>
                </a:lnTo>
                <a:lnTo>
                  <a:pt x="405" y="188"/>
                </a:lnTo>
                <a:lnTo>
                  <a:pt x="394" y="192"/>
                </a:lnTo>
                <a:lnTo>
                  <a:pt x="382" y="218"/>
                </a:lnTo>
                <a:lnTo>
                  <a:pt x="382" y="220"/>
                </a:lnTo>
                <a:lnTo>
                  <a:pt x="380" y="225"/>
                </a:lnTo>
                <a:lnTo>
                  <a:pt x="380" y="232"/>
                </a:lnTo>
                <a:lnTo>
                  <a:pt x="390" y="232"/>
                </a:lnTo>
                <a:lnTo>
                  <a:pt x="398" y="228"/>
                </a:lnTo>
                <a:lnTo>
                  <a:pt x="400" y="225"/>
                </a:lnTo>
                <a:lnTo>
                  <a:pt x="400" y="224"/>
                </a:lnTo>
                <a:lnTo>
                  <a:pt x="403" y="216"/>
                </a:lnTo>
                <a:lnTo>
                  <a:pt x="416" y="202"/>
                </a:lnTo>
                <a:lnTo>
                  <a:pt x="430" y="178"/>
                </a:lnTo>
                <a:lnTo>
                  <a:pt x="433" y="171"/>
                </a:lnTo>
                <a:lnTo>
                  <a:pt x="441" y="162"/>
                </a:lnTo>
                <a:lnTo>
                  <a:pt x="441" y="157"/>
                </a:lnTo>
                <a:lnTo>
                  <a:pt x="450" y="151"/>
                </a:lnTo>
                <a:lnTo>
                  <a:pt x="453" y="157"/>
                </a:lnTo>
                <a:lnTo>
                  <a:pt x="429" y="221"/>
                </a:lnTo>
                <a:lnTo>
                  <a:pt x="422" y="241"/>
                </a:lnTo>
                <a:lnTo>
                  <a:pt x="419" y="260"/>
                </a:lnTo>
                <a:lnTo>
                  <a:pt x="422" y="268"/>
                </a:lnTo>
                <a:lnTo>
                  <a:pt x="412" y="296"/>
                </a:lnTo>
                <a:lnTo>
                  <a:pt x="410" y="308"/>
                </a:lnTo>
                <a:lnTo>
                  <a:pt x="414" y="322"/>
                </a:lnTo>
                <a:lnTo>
                  <a:pt x="411" y="338"/>
                </a:lnTo>
                <a:lnTo>
                  <a:pt x="408" y="346"/>
                </a:lnTo>
                <a:lnTo>
                  <a:pt x="410" y="351"/>
                </a:lnTo>
                <a:lnTo>
                  <a:pt x="404" y="365"/>
                </a:lnTo>
                <a:lnTo>
                  <a:pt x="403" y="379"/>
                </a:lnTo>
                <a:lnTo>
                  <a:pt x="404" y="385"/>
                </a:lnTo>
                <a:lnTo>
                  <a:pt x="404" y="392"/>
                </a:lnTo>
                <a:lnTo>
                  <a:pt x="407" y="405"/>
                </a:lnTo>
                <a:lnTo>
                  <a:pt x="414" y="422"/>
                </a:lnTo>
                <a:lnTo>
                  <a:pt x="418" y="432"/>
                </a:lnTo>
                <a:lnTo>
                  <a:pt x="416" y="441"/>
                </a:lnTo>
                <a:lnTo>
                  <a:pt x="416" y="446"/>
                </a:lnTo>
                <a:lnTo>
                  <a:pt x="419" y="459"/>
                </a:lnTo>
                <a:lnTo>
                  <a:pt x="404" y="461"/>
                </a:lnTo>
                <a:lnTo>
                  <a:pt x="393" y="462"/>
                </a:lnTo>
                <a:lnTo>
                  <a:pt x="387" y="462"/>
                </a:lnTo>
                <a:lnTo>
                  <a:pt x="383" y="462"/>
                </a:lnTo>
                <a:lnTo>
                  <a:pt x="379" y="464"/>
                </a:lnTo>
                <a:lnTo>
                  <a:pt x="354" y="465"/>
                </a:lnTo>
                <a:lnTo>
                  <a:pt x="350" y="466"/>
                </a:lnTo>
                <a:lnTo>
                  <a:pt x="347" y="466"/>
                </a:lnTo>
                <a:lnTo>
                  <a:pt x="344" y="466"/>
                </a:lnTo>
                <a:lnTo>
                  <a:pt x="343" y="466"/>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sp>
        <p:nvSpPr>
          <p:cNvPr id="2073" name="Wyoming" descr="Wyoming." title="Wyoming"/>
          <p:cNvSpPr>
            <a:spLocks/>
          </p:cNvSpPr>
          <p:nvPr/>
        </p:nvSpPr>
        <p:spPr bwMode="auto">
          <a:xfrm>
            <a:off x="2466975" y="2455863"/>
            <a:ext cx="931863" cy="712787"/>
          </a:xfrm>
          <a:custGeom>
            <a:avLst/>
            <a:gdLst>
              <a:gd name="T0" fmla="*/ 2147483647 w 590"/>
              <a:gd name="T1" fmla="*/ 2147483647 h 485"/>
              <a:gd name="T2" fmla="*/ 2147483647 w 590"/>
              <a:gd name="T3" fmla="*/ 2147483647 h 485"/>
              <a:gd name="T4" fmla="*/ 2147483647 w 590"/>
              <a:gd name="T5" fmla="*/ 2147483647 h 485"/>
              <a:gd name="T6" fmla="*/ 2147483647 w 590"/>
              <a:gd name="T7" fmla="*/ 2147483647 h 485"/>
              <a:gd name="T8" fmla="*/ 2147483647 w 590"/>
              <a:gd name="T9" fmla="*/ 2147483647 h 485"/>
              <a:gd name="T10" fmla="*/ 2147483647 w 590"/>
              <a:gd name="T11" fmla="*/ 2147483647 h 485"/>
              <a:gd name="T12" fmla="*/ 2147483647 w 590"/>
              <a:gd name="T13" fmla="*/ 2147483647 h 485"/>
              <a:gd name="T14" fmla="*/ 2147483647 w 590"/>
              <a:gd name="T15" fmla="*/ 2147483647 h 485"/>
              <a:gd name="T16" fmla="*/ 0 w 590"/>
              <a:gd name="T17" fmla="*/ 2147483647 h 485"/>
              <a:gd name="T18" fmla="*/ 2147483647 w 590"/>
              <a:gd name="T19" fmla="*/ 2147483647 h 485"/>
              <a:gd name="T20" fmla="*/ 2147483647 w 590"/>
              <a:gd name="T21" fmla="*/ 2147483647 h 485"/>
              <a:gd name="T22" fmla="*/ 2147483647 w 590"/>
              <a:gd name="T23" fmla="*/ 2147483647 h 485"/>
              <a:gd name="T24" fmla="*/ 2147483647 w 590"/>
              <a:gd name="T25" fmla="*/ 2147483647 h 485"/>
              <a:gd name="T26" fmla="*/ 2147483647 w 590"/>
              <a:gd name="T27" fmla="*/ 2147483647 h 485"/>
              <a:gd name="T28" fmla="*/ 2147483647 w 590"/>
              <a:gd name="T29" fmla="*/ 2147483647 h 485"/>
              <a:gd name="T30" fmla="*/ 2147483647 w 590"/>
              <a:gd name="T31" fmla="*/ 2147483647 h 485"/>
              <a:gd name="T32" fmla="*/ 2147483647 w 590"/>
              <a:gd name="T33" fmla="*/ 2147483647 h 485"/>
              <a:gd name="T34" fmla="*/ 2147483647 w 590"/>
              <a:gd name="T35" fmla="*/ 2147483647 h 485"/>
              <a:gd name="T36" fmla="*/ 2147483647 w 590"/>
              <a:gd name="T37" fmla="*/ 2147483647 h 485"/>
              <a:gd name="T38" fmla="*/ 2147483647 w 590"/>
              <a:gd name="T39" fmla="*/ 2147483647 h 485"/>
              <a:gd name="T40" fmla="*/ 2147483647 w 590"/>
              <a:gd name="T41" fmla="*/ 2147483647 h 485"/>
              <a:gd name="T42" fmla="*/ 2147483647 w 590"/>
              <a:gd name="T43" fmla="*/ 2147483647 h 485"/>
              <a:gd name="T44" fmla="*/ 2147483647 w 590"/>
              <a:gd name="T45" fmla="*/ 2147483647 h 485"/>
              <a:gd name="T46" fmla="*/ 2147483647 w 590"/>
              <a:gd name="T47" fmla="*/ 2147483647 h 485"/>
              <a:gd name="T48" fmla="*/ 2147483647 w 590"/>
              <a:gd name="T49" fmla="*/ 2147483647 h 485"/>
              <a:gd name="T50" fmla="*/ 2147483647 w 590"/>
              <a:gd name="T51" fmla="*/ 2147483647 h 485"/>
              <a:gd name="T52" fmla="*/ 2147483647 w 590"/>
              <a:gd name="T53" fmla="*/ 2147483647 h 485"/>
              <a:gd name="T54" fmla="*/ 2147483647 w 590"/>
              <a:gd name="T55" fmla="*/ 2147483647 h 485"/>
              <a:gd name="T56" fmla="*/ 2147483647 w 590"/>
              <a:gd name="T57" fmla="*/ 2147483647 h 485"/>
              <a:gd name="T58" fmla="*/ 2147483647 w 590"/>
              <a:gd name="T59" fmla="*/ 2147483647 h 485"/>
              <a:gd name="T60" fmla="*/ 2147483647 w 590"/>
              <a:gd name="T61" fmla="*/ 2147483647 h 485"/>
              <a:gd name="T62" fmla="*/ 2147483647 w 590"/>
              <a:gd name="T63" fmla="*/ 2147483647 h 485"/>
              <a:gd name="T64" fmla="*/ 2147483647 w 590"/>
              <a:gd name="T65" fmla="*/ 2147483647 h 485"/>
              <a:gd name="T66" fmla="*/ 2147483647 w 590"/>
              <a:gd name="T67" fmla="*/ 2147483647 h 485"/>
              <a:gd name="T68" fmla="*/ 2147483647 w 590"/>
              <a:gd name="T69" fmla="*/ 2147483647 h 485"/>
              <a:gd name="T70" fmla="*/ 2147483647 w 590"/>
              <a:gd name="T71" fmla="*/ 2147483647 h 485"/>
              <a:gd name="T72" fmla="*/ 2147483647 w 590"/>
              <a:gd name="T73" fmla="*/ 2147483647 h 485"/>
              <a:gd name="T74" fmla="*/ 2147483647 w 590"/>
              <a:gd name="T75" fmla="*/ 2147483647 h 485"/>
              <a:gd name="T76" fmla="*/ 2147483647 w 590"/>
              <a:gd name="T77" fmla="*/ 2147483647 h 485"/>
              <a:gd name="T78" fmla="*/ 2147483647 w 590"/>
              <a:gd name="T79" fmla="*/ 2147483647 h 485"/>
              <a:gd name="T80" fmla="*/ 2147483647 w 590"/>
              <a:gd name="T81" fmla="*/ 2147483647 h 485"/>
              <a:gd name="T82" fmla="*/ 2147483647 w 590"/>
              <a:gd name="T83" fmla="*/ 2147483647 h 485"/>
              <a:gd name="T84" fmla="*/ 2147483647 w 590"/>
              <a:gd name="T85" fmla="*/ 2147483647 h 485"/>
              <a:gd name="T86" fmla="*/ 2147483647 w 590"/>
              <a:gd name="T87" fmla="*/ 2147483647 h 485"/>
              <a:gd name="T88" fmla="*/ 2147483647 w 590"/>
              <a:gd name="T89" fmla="*/ 2147483647 h 485"/>
              <a:gd name="T90" fmla="*/ 2147483647 w 590"/>
              <a:gd name="T91" fmla="*/ 2147483647 h 485"/>
              <a:gd name="T92" fmla="*/ 2147483647 w 590"/>
              <a:gd name="T93" fmla="*/ 2147483647 h 485"/>
              <a:gd name="T94" fmla="*/ 2147483647 w 590"/>
              <a:gd name="T95" fmla="*/ 2147483647 h 485"/>
              <a:gd name="T96" fmla="*/ 2147483647 w 590"/>
              <a:gd name="T97" fmla="*/ 2147483647 h 485"/>
              <a:gd name="T98" fmla="*/ 2147483647 w 590"/>
              <a:gd name="T99" fmla="*/ 2147483647 h 485"/>
              <a:gd name="T100" fmla="*/ 2147483647 w 590"/>
              <a:gd name="T101" fmla="*/ 2147483647 h 485"/>
              <a:gd name="T102" fmla="*/ 2147483647 w 590"/>
              <a:gd name="T103" fmla="*/ 2147483647 h 485"/>
              <a:gd name="T104" fmla="*/ 2147483647 w 590"/>
              <a:gd name="T105" fmla="*/ 2147483647 h 485"/>
              <a:gd name="T106" fmla="*/ 2147483647 w 590"/>
              <a:gd name="T107" fmla="*/ 2147483647 h 485"/>
              <a:gd name="T108" fmla="*/ 2147483647 w 590"/>
              <a:gd name="T109" fmla="*/ 2147483647 h 485"/>
              <a:gd name="T110" fmla="*/ 2147483647 w 590"/>
              <a:gd name="T111" fmla="*/ 2147483647 h 4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90"/>
              <a:gd name="T169" fmla="*/ 0 h 485"/>
              <a:gd name="T170" fmla="*/ 590 w 590"/>
              <a:gd name="T171" fmla="*/ 485 h 48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90" h="485">
                <a:moveTo>
                  <a:pt x="381" y="471"/>
                </a:moveTo>
                <a:lnTo>
                  <a:pt x="376" y="471"/>
                </a:lnTo>
                <a:lnTo>
                  <a:pt x="365" y="468"/>
                </a:lnTo>
                <a:lnTo>
                  <a:pt x="336" y="467"/>
                </a:lnTo>
                <a:lnTo>
                  <a:pt x="333" y="465"/>
                </a:lnTo>
                <a:lnTo>
                  <a:pt x="300" y="463"/>
                </a:lnTo>
                <a:lnTo>
                  <a:pt x="296" y="463"/>
                </a:lnTo>
                <a:lnTo>
                  <a:pt x="274" y="461"/>
                </a:lnTo>
                <a:lnTo>
                  <a:pt x="252" y="459"/>
                </a:lnTo>
                <a:lnTo>
                  <a:pt x="231" y="456"/>
                </a:lnTo>
                <a:lnTo>
                  <a:pt x="180" y="452"/>
                </a:lnTo>
                <a:lnTo>
                  <a:pt x="160" y="449"/>
                </a:lnTo>
                <a:lnTo>
                  <a:pt x="124" y="445"/>
                </a:lnTo>
                <a:lnTo>
                  <a:pt x="121" y="445"/>
                </a:lnTo>
                <a:lnTo>
                  <a:pt x="84" y="441"/>
                </a:lnTo>
                <a:lnTo>
                  <a:pt x="80" y="441"/>
                </a:lnTo>
                <a:lnTo>
                  <a:pt x="62" y="439"/>
                </a:lnTo>
                <a:lnTo>
                  <a:pt x="0" y="431"/>
                </a:lnTo>
                <a:lnTo>
                  <a:pt x="2" y="403"/>
                </a:lnTo>
                <a:lnTo>
                  <a:pt x="5" y="382"/>
                </a:lnTo>
                <a:lnTo>
                  <a:pt x="6" y="375"/>
                </a:lnTo>
                <a:lnTo>
                  <a:pt x="8" y="367"/>
                </a:lnTo>
                <a:lnTo>
                  <a:pt x="9" y="349"/>
                </a:lnTo>
                <a:lnTo>
                  <a:pt x="12" y="341"/>
                </a:lnTo>
                <a:lnTo>
                  <a:pt x="13" y="321"/>
                </a:lnTo>
                <a:lnTo>
                  <a:pt x="15" y="309"/>
                </a:lnTo>
                <a:lnTo>
                  <a:pt x="20" y="271"/>
                </a:lnTo>
                <a:lnTo>
                  <a:pt x="20" y="267"/>
                </a:lnTo>
                <a:lnTo>
                  <a:pt x="24" y="241"/>
                </a:lnTo>
                <a:lnTo>
                  <a:pt x="27" y="214"/>
                </a:lnTo>
                <a:lnTo>
                  <a:pt x="29" y="213"/>
                </a:lnTo>
                <a:lnTo>
                  <a:pt x="29" y="208"/>
                </a:lnTo>
                <a:lnTo>
                  <a:pt x="31" y="188"/>
                </a:lnTo>
                <a:lnTo>
                  <a:pt x="31" y="181"/>
                </a:lnTo>
                <a:lnTo>
                  <a:pt x="34" y="166"/>
                </a:lnTo>
                <a:lnTo>
                  <a:pt x="34" y="160"/>
                </a:lnTo>
                <a:lnTo>
                  <a:pt x="38" y="134"/>
                </a:lnTo>
                <a:lnTo>
                  <a:pt x="40" y="120"/>
                </a:lnTo>
                <a:lnTo>
                  <a:pt x="41" y="108"/>
                </a:lnTo>
                <a:lnTo>
                  <a:pt x="42" y="92"/>
                </a:lnTo>
                <a:lnTo>
                  <a:pt x="45" y="80"/>
                </a:lnTo>
                <a:lnTo>
                  <a:pt x="48" y="56"/>
                </a:lnTo>
                <a:lnTo>
                  <a:pt x="48" y="54"/>
                </a:lnTo>
                <a:lnTo>
                  <a:pt x="51" y="36"/>
                </a:lnTo>
                <a:lnTo>
                  <a:pt x="55" y="0"/>
                </a:lnTo>
                <a:lnTo>
                  <a:pt x="105" y="6"/>
                </a:lnTo>
                <a:lnTo>
                  <a:pt x="135" y="9"/>
                </a:lnTo>
                <a:lnTo>
                  <a:pt x="145" y="11"/>
                </a:lnTo>
                <a:lnTo>
                  <a:pt x="151" y="11"/>
                </a:lnTo>
                <a:lnTo>
                  <a:pt x="202" y="16"/>
                </a:lnTo>
                <a:lnTo>
                  <a:pt x="212" y="19"/>
                </a:lnTo>
                <a:lnTo>
                  <a:pt x="241" y="22"/>
                </a:lnTo>
                <a:lnTo>
                  <a:pt x="249" y="23"/>
                </a:lnTo>
                <a:lnTo>
                  <a:pt x="259" y="23"/>
                </a:lnTo>
                <a:lnTo>
                  <a:pt x="268" y="24"/>
                </a:lnTo>
                <a:lnTo>
                  <a:pt x="295" y="27"/>
                </a:lnTo>
                <a:lnTo>
                  <a:pt x="354" y="33"/>
                </a:lnTo>
                <a:lnTo>
                  <a:pt x="364" y="34"/>
                </a:lnTo>
                <a:lnTo>
                  <a:pt x="419" y="40"/>
                </a:lnTo>
                <a:lnTo>
                  <a:pt x="421" y="40"/>
                </a:lnTo>
                <a:lnTo>
                  <a:pt x="431" y="40"/>
                </a:lnTo>
                <a:lnTo>
                  <a:pt x="439" y="40"/>
                </a:lnTo>
                <a:lnTo>
                  <a:pt x="440" y="40"/>
                </a:lnTo>
                <a:lnTo>
                  <a:pt x="447" y="40"/>
                </a:lnTo>
                <a:lnTo>
                  <a:pt x="511" y="45"/>
                </a:lnTo>
                <a:lnTo>
                  <a:pt x="514" y="45"/>
                </a:lnTo>
                <a:lnTo>
                  <a:pt x="529" y="47"/>
                </a:lnTo>
                <a:lnTo>
                  <a:pt x="537" y="47"/>
                </a:lnTo>
                <a:lnTo>
                  <a:pt x="589" y="51"/>
                </a:lnTo>
                <a:lnTo>
                  <a:pt x="587" y="77"/>
                </a:lnTo>
                <a:lnTo>
                  <a:pt x="587" y="97"/>
                </a:lnTo>
                <a:lnTo>
                  <a:pt x="586" y="104"/>
                </a:lnTo>
                <a:lnTo>
                  <a:pt x="584" y="131"/>
                </a:lnTo>
                <a:lnTo>
                  <a:pt x="584" y="140"/>
                </a:lnTo>
                <a:lnTo>
                  <a:pt x="584" y="142"/>
                </a:lnTo>
                <a:lnTo>
                  <a:pt x="583" y="158"/>
                </a:lnTo>
                <a:lnTo>
                  <a:pt x="582" y="174"/>
                </a:lnTo>
                <a:lnTo>
                  <a:pt x="582" y="185"/>
                </a:lnTo>
                <a:lnTo>
                  <a:pt x="580" y="198"/>
                </a:lnTo>
                <a:lnTo>
                  <a:pt x="579" y="212"/>
                </a:lnTo>
                <a:lnTo>
                  <a:pt x="579" y="213"/>
                </a:lnTo>
                <a:lnTo>
                  <a:pt x="579" y="214"/>
                </a:lnTo>
                <a:lnTo>
                  <a:pt x="579" y="226"/>
                </a:lnTo>
                <a:lnTo>
                  <a:pt x="577" y="253"/>
                </a:lnTo>
                <a:lnTo>
                  <a:pt x="577" y="266"/>
                </a:lnTo>
                <a:lnTo>
                  <a:pt x="576" y="271"/>
                </a:lnTo>
                <a:lnTo>
                  <a:pt x="575" y="285"/>
                </a:lnTo>
                <a:lnTo>
                  <a:pt x="575" y="310"/>
                </a:lnTo>
                <a:lnTo>
                  <a:pt x="572" y="348"/>
                </a:lnTo>
                <a:lnTo>
                  <a:pt x="570" y="361"/>
                </a:lnTo>
                <a:lnTo>
                  <a:pt x="570" y="374"/>
                </a:lnTo>
                <a:lnTo>
                  <a:pt x="569" y="388"/>
                </a:lnTo>
                <a:lnTo>
                  <a:pt x="568" y="402"/>
                </a:lnTo>
                <a:lnTo>
                  <a:pt x="568" y="407"/>
                </a:lnTo>
                <a:lnTo>
                  <a:pt x="568" y="416"/>
                </a:lnTo>
                <a:lnTo>
                  <a:pt x="568" y="422"/>
                </a:lnTo>
                <a:lnTo>
                  <a:pt x="568" y="429"/>
                </a:lnTo>
                <a:lnTo>
                  <a:pt x="566" y="441"/>
                </a:lnTo>
                <a:lnTo>
                  <a:pt x="565" y="450"/>
                </a:lnTo>
                <a:lnTo>
                  <a:pt x="565" y="470"/>
                </a:lnTo>
                <a:lnTo>
                  <a:pt x="564" y="484"/>
                </a:lnTo>
                <a:lnTo>
                  <a:pt x="516" y="479"/>
                </a:lnTo>
                <a:lnTo>
                  <a:pt x="497" y="479"/>
                </a:lnTo>
                <a:lnTo>
                  <a:pt x="491" y="479"/>
                </a:lnTo>
                <a:lnTo>
                  <a:pt x="476" y="478"/>
                </a:lnTo>
                <a:lnTo>
                  <a:pt x="467" y="478"/>
                </a:lnTo>
                <a:lnTo>
                  <a:pt x="465" y="478"/>
                </a:lnTo>
                <a:lnTo>
                  <a:pt x="451" y="477"/>
                </a:lnTo>
                <a:lnTo>
                  <a:pt x="400" y="472"/>
                </a:lnTo>
                <a:lnTo>
                  <a:pt x="392" y="471"/>
                </a:lnTo>
                <a:lnTo>
                  <a:pt x="389" y="471"/>
                </a:lnTo>
                <a:lnTo>
                  <a:pt x="383" y="471"/>
                </a:lnTo>
                <a:lnTo>
                  <a:pt x="381" y="471"/>
                </a:lnTo>
              </a:path>
            </a:pathLst>
          </a:custGeom>
          <a:noFill/>
          <a:ln w="635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prstClr val="black"/>
              </a:solidFill>
            </a:endParaRPr>
          </a:p>
        </p:txBody>
      </p:sp>
      <p:pic>
        <p:nvPicPr>
          <p:cNvPr id="13" name="Virginia No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3600" y="3399631"/>
            <a:ext cx="1036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Utah No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0853" y="3339307"/>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Rhode Island Not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10463" y="2738438"/>
            <a:ext cx="10366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Arizona No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8752" y="4087812"/>
            <a:ext cx="8969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uerto Rico Identifi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76863" y="5339321"/>
            <a:ext cx="993775"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DisclaimerText Box"/>
          <p:cNvSpPr txBox="1">
            <a:spLocks noChangeArrowheads="1"/>
          </p:cNvSpPr>
          <p:nvPr/>
        </p:nvSpPr>
        <p:spPr bwMode="auto">
          <a:xfrm>
            <a:off x="588962" y="6323826"/>
            <a:ext cx="8683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900" i="1" dirty="0">
                <a:solidFill>
                  <a:prstClr val="black"/>
                </a:solidFill>
                <a:latin typeface="Tahoma" pitchFamily="34" charset="0"/>
              </a:rPr>
              <a:t>Note: This map is intended to serve as an unofficial guide; it does not constitute legal advice. Seek qualified legal expertise before making binding</a:t>
            </a:r>
            <a:br>
              <a:rPr lang="en-US" sz="900" i="1" dirty="0">
                <a:solidFill>
                  <a:prstClr val="black"/>
                </a:solidFill>
                <a:latin typeface="Tahoma" pitchFamily="34" charset="0"/>
              </a:rPr>
            </a:br>
            <a:r>
              <a:rPr lang="en-US" sz="900" i="1" dirty="0">
                <a:solidFill>
                  <a:prstClr val="black"/>
                </a:solidFill>
                <a:latin typeface="Tahoma" pitchFamily="34" charset="0"/>
              </a:rPr>
              <a:t>         financial decisions related to a 3rd-party PPA. See following slides for additional important information and authority references.</a:t>
            </a:r>
          </a:p>
        </p:txBody>
      </p:sp>
    </p:spTree>
    <p:extLst>
      <p:ext uri="{BB962C8B-B14F-4D97-AF65-F5344CB8AC3E}">
        <p14:creationId xmlns:p14="http://schemas.microsoft.com/office/powerpoint/2010/main" val="1699928265"/>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olar-map">
  <a:themeElements>
    <a:clrScheme name="Custom 1">
      <a:dk1>
        <a:sysClr val="windowText" lastClr="000000"/>
      </a:dk1>
      <a:lt1>
        <a:sysClr val="window" lastClr="FFFFFF"/>
      </a:lt1>
      <a:dk2>
        <a:srgbClr val="7F7F7F"/>
      </a:dk2>
      <a:lt2>
        <a:srgbClr val="EEECE1"/>
      </a:lt2>
      <a:accent1>
        <a:srgbClr val="DF3911"/>
      </a:accent1>
      <a:accent2>
        <a:srgbClr val="EF6B16"/>
      </a:accent2>
      <a:accent3>
        <a:srgbClr val="EE9110"/>
      </a:accent3>
      <a:accent4>
        <a:srgbClr val="F1BD07"/>
      </a:accent4>
      <a:accent5>
        <a:srgbClr val="CC0000"/>
      </a:accent5>
      <a:accent6>
        <a:srgbClr val="7F7F7F"/>
      </a:accent6>
      <a:hlink>
        <a:srgbClr val="000000"/>
      </a:hlink>
      <a:folHlink>
        <a:srgbClr val="595959"/>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2601</TotalTime>
  <Words>1740</Words>
  <Application>Microsoft Office PowerPoint</Application>
  <PresentationFormat>On-screen Show (4:3)</PresentationFormat>
  <Paragraphs>159</Paragraphs>
  <Slides>27</Slides>
  <Notes>3</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Module</vt:lpstr>
      <vt:lpstr>solar-map</vt:lpstr>
      <vt:lpstr>1_solar-map</vt:lpstr>
      <vt:lpstr>2_solar-map</vt:lpstr>
      <vt:lpstr>Comments on SR 52 (2014) &amp; electric utility service territories </vt:lpstr>
      <vt:lpstr>Our Mission Statement</vt:lpstr>
      <vt:lpstr>IndianaDG Members</vt:lpstr>
      <vt:lpstr>SR 52 (2014)</vt:lpstr>
      <vt:lpstr>Iowa Supreme Court No. 13-0642, Filed July 11, 2014</vt:lpstr>
      <vt:lpstr>Iowa Supreme Court Decision  on Eagle Point Solar </vt:lpstr>
      <vt:lpstr>Summary of Iowa Decision</vt:lpstr>
      <vt:lpstr> Status of 3rd-Party Solar PV  Power Purchase Agreements (PPAs) in U.S. </vt:lpstr>
      <vt:lpstr>PowerPoint Presentation</vt:lpstr>
      <vt:lpstr>Important Information Regarding 3rd-Party Solar PPAs</vt:lpstr>
      <vt:lpstr>PowerPoint Presentation</vt:lpstr>
      <vt:lpstr>National Renewable Energy Laboratory Technical Report on 3rd party PPAs</vt:lpstr>
      <vt:lpstr>NREL: Legislative and Regulatory Challenges  with Third-Party PPA Model</vt:lpstr>
      <vt:lpstr>Third-Party PPA model  (DOE Solar Energy Technologies Program)</vt:lpstr>
      <vt:lpstr>Solar Lease Structure  (aka solar services agreement) </vt:lpstr>
      <vt:lpstr>8 Factor Test from  Natural Gas Service Co. v. Serv-Yu Cooperative Inc.</vt:lpstr>
      <vt:lpstr>8 Factor Test from  Natural Gas Service Co. v. Serv-Yu Cooperative</vt:lpstr>
      <vt:lpstr>Iowa Supreme Court, p. 22</vt:lpstr>
      <vt:lpstr>Iowa Supreme Court, p. 23</vt:lpstr>
      <vt:lpstr>Iowa Supreme Court, p. 42</vt:lpstr>
      <vt:lpstr>Iowa Supreme Court, p. 47</vt:lpstr>
      <vt:lpstr>Q: Do we have 3rd party solar  PPAs in Indiana?</vt:lpstr>
      <vt:lpstr>SEIA: Impact of 3rd Party Solar Financing</vt:lpstr>
      <vt:lpstr>3rd party Financing is $3.34 billion dollar business in US</vt:lpstr>
      <vt:lpstr>Peter Kelly-Detwiler  in Forbes 2/10/14</vt:lpstr>
      <vt:lpstr>References and resources</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Rationale for a Voluntary Feed-in Tariff or VFIT</dc:title>
  <dc:creator>Owner</dc:creator>
  <cp:lastModifiedBy>Owner</cp:lastModifiedBy>
  <cp:revision>129</cp:revision>
  <cp:lastPrinted>2014-08-28T15:54:24Z</cp:lastPrinted>
  <dcterms:created xsi:type="dcterms:W3CDTF">2013-03-11T22:43:19Z</dcterms:created>
  <dcterms:modified xsi:type="dcterms:W3CDTF">2014-09-02T11:47:02Z</dcterms:modified>
</cp:coreProperties>
</file>