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 id="2147483713" r:id="rId2"/>
    <p:sldMasterId id="2147483715" r:id="rId3"/>
    <p:sldMasterId id="2147483717" r:id="rId4"/>
  </p:sldMasterIdLst>
  <p:notesMasterIdLst>
    <p:notesMasterId r:id="rId32"/>
  </p:notesMasterIdLst>
  <p:handoutMasterIdLst>
    <p:handoutMasterId r:id="rId33"/>
  </p:handoutMasterIdLst>
  <p:sldIdLst>
    <p:sldId id="256" r:id="rId5"/>
    <p:sldId id="274" r:id="rId6"/>
    <p:sldId id="275" r:id="rId7"/>
    <p:sldId id="302" r:id="rId8"/>
    <p:sldId id="307" r:id="rId9"/>
    <p:sldId id="277" r:id="rId10"/>
    <p:sldId id="299" r:id="rId11"/>
    <p:sldId id="281" r:id="rId12"/>
    <p:sldId id="305" r:id="rId13"/>
    <p:sldId id="304" r:id="rId14"/>
    <p:sldId id="306" r:id="rId15"/>
    <p:sldId id="283" r:id="rId16"/>
    <p:sldId id="286" r:id="rId17"/>
    <p:sldId id="300" r:id="rId18"/>
    <p:sldId id="301" r:id="rId19"/>
    <p:sldId id="290" r:id="rId20"/>
    <p:sldId id="287" r:id="rId21"/>
    <p:sldId id="269" r:id="rId22"/>
    <p:sldId id="280" r:id="rId23"/>
    <p:sldId id="294" r:id="rId24"/>
    <p:sldId id="259" r:id="rId25"/>
    <p:sldId id="310" r:id="rId26"/>
    <p:sldId id="285" r:id="rId27"/>
    <p:sldId id="288" r:id="rId28"/>
    <p:sldId id="308" r:id="rId29"/>
    <p:sldId id="271" r:id="rId30"/>
    <p:sldId id="272" r:id="rId31"/>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28" y="82"/>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702" y="-8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32" tIns="47016" rIns="94032" bIns="47016"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32" tIns="47016" rIns="94032" bIns="47016" rtlCol="0"/>
          <a:lstStyle>
            <a:lvl1pPr algn="r">
              <a:defRPr sz="1200"/>
            </a:lvl1pPr>
          </a:lstStyle>
          <a:p>
            <a:fld id="{80A1B528-AF94-4194-82EE-26711373FE4A}" type="datetimeFigureOut">
              <a:rPr lang="en-US" smtClean="0"/>
              <a:t>8/28/2014</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32" tIns="47016" rIns="94032" bIns="47016"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32" tIns="47016" rIns="94032" bIns="47016" rtlCol="0" anchor="b"/>
          <a:lstStyle>
            <a:lvl1pPr algn="r">
              <a:defRPr sz="1200"/>
            </a:lvl1pPr>
          </a:lstStyle>
          <a:p>
            <a:fld id="{BD48F519-0411-491D-AB57-D54473467E49}" type="slidenum">
              <a:rPr lang="en-US" smtClean="0"/>
              <a:t>‹#›</a:t>
            </a:fld>
            <a:endParaRPr lang="en-US"/>
          </a:p>
        </p:txBody>
      </p:sp>
    </p:spTree>
    <p:extLst>
      <p:ext uri="{BB962C8B-B14F-4D97-AF65-F5344CB8AC3E}">
        <p14:creationId xmlns:p14="http://schemas.microsoft.com/office/powerpoint/2010/main" val="385456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32" tIns="47016" rIns="94032" bIns="47016"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32" tIns="47016" rIns="94032" bIns="47016" rtlCol="0"/>
          <a:lstStyle>
            <a:lvl1pPr algn="r">
              <a:defRPr sz="1200"/>
            </a:lvl1pPr>
          </a:lstStyle>
          <a:p>
            <a:fld id="{68E16405-1F16-4EC4-9A16-40D1788BD133}" type="datetimeFigureOut">
              <a:rPr lang="en-US" smtClean="0"/>
              <a:t>8/28/2014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32" tIns="47016" rIns="94032" bIns="47016"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32" tIns="47016" rIns="94032" bIns="470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32" tIns="47016" rIns="94032" bIns="47016"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32" tIns="47016" rIns="94032" bIns="47016" rtlCol="0" anchor="b"/>
          <a:lstStyle>
            <a:lvl1pPr algn="r">
              <a:defRPr sz="1200"/>
            </a:lvl1pPr>
          </a:lstStyle>
          <a:p>
            <a:fld id="{05367E4E-CE2A-41DC-B87B-061F372312EF}" type="slidenum">
              <a:rPr lang="en-US" smtClean="0"/>
              <a:t>‹#›</a:t>
            </a:fld>
            <a:endParaRPr lang="en-US"/>
          </a:p>
        </p:txBody>
      </p:sp>
    </p:spTree>
    <p:extLst>
      <p:ext uri="{BB962C8B-B14F-4D97-AF65-F5344CB8AC3E}">
        <p14:creationId xmlns:p14="http://schemas.microsoft.com/office/powerpoint/2010/main" val="394126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6</a:t>
            </a:fld>
            <a:endParaRPr lang="en-US"/>
          </a:p>
        </p:txBody>
      </p:sp>
    </p:spTree>
    <p:extLst>
      <p:ext uri="{BB962C8B-B14F-4D97-AF65-F5344CB8AC3E}">
        <p14:creationId xmlns:p14="http://schemas.microsoft.com/office/powerpoint/2010/main" val="42585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200150"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9</a:t>
            </a:fld>
            <a:endParaRPr lang="en-US" smtClean="0">
              <a:solidFill>
                <a:prstClr val="black"/>
              </a:solidFill>
            </a:endParaRPr>
          </a:p>
        </p:txBody>
      </p:sp>
    </p:spTree>
    <p:extLst>
      <p:ext uri="{BB962C8B-B14F-4D97-AF65-F5344CB8AC3E}">
        <p14:creationId xmlns:p14="http://schemas.microsoft.com/office/powerpoint/2010/main" val="50024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200150"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161E7-E54F-49EF-B787-528DDAA6A055}" type="slidenum">
              <a:rPr lang="en-US" smtClean="0">
                <a:solidFill>
                  <a:prstClr val="black"/>
                </a:solidFill>
              </a:rPr>
              <a:pPr fontAlgn="base">
                <a:spcBef>
                  <a:spcPct val="0"/>
                </a:spcBef>
                <a:spcAft>
                  <a:spcPct val="0"/>
                </a:spcAft>
                <a:defRPr/>
              </a:pPr>
              <a:t>10</a:t>
            </a:fld>
            <a:endParaRPr lang="en-US" smtClean="0">
              <a:solidFill>
                <a:prstClr val="black"/>
              </a:solidFill>
            </a:endParaRPr>
          </a:p>
        </p:txBody>
      </p:sp>
    </p:spTree>
    <p:extLst>
      <p:ext uri="{BB962C8B-B14F-4D97-AF65-F5344CB8AC3E}">
        <p14:creationId xmlns:p14="http://schemas.microsoft.com/office/powerpoint/2010/main" val="3947136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1"/>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C30267D3-7A2A-48B3-A3D6-7662F7134718}" type="datetimeFigureOut">
              <a:rPr lang="en-US"/>
              <a:pPr>
                <a:defRPr/>
              </a:pPr>
              <a:t>8/28/2014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5C65666-3E37-473A-BEB4-421938956CF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859267-2944-47EB-857E-0E480720A472}" type="datetimeFigureOut">
              <a:rPr lang="en-US"/>
              <a:pPr>
                <a:defRPr/>
              </a:pPr>
              <a:t>8/28/2014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E0BB1-F2ED-4E5B-BF1F-EA95747D2D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1"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1"/>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711BA12-0E72-4D52-8896-8FB9C923E420}" type="datetimeFigureOut">
              <a:rPr lang="en-US"/>
              <a:pPr>
                <a:defRPr/>
              </a:pPr>
              <a:t>8/28/2014</a:t>
            </a:fld>
            <a:endParaRPr lang="en-US"/>
          </a:p>
        </p:txBody>
      </p:sp>
      <p:sp>
        <p:nvSpPr>
          <p:cNvPr id="7" name="Footer Placeholder 4"/>
          <p:cNvSpPr>
            <a:spLocks noGrp="1"/>
          </p:cNvSpPr>
          <p:nvPr>
            <p:ph type="ftr" sz="quarter" idx="11"/>
          </p:nvPr>
        </p:nvSpPr>
        <p:spPr>
          <a:xfrm>
            <a:off x="2640013" y="6376989"/>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F058E88-5747-40FF-9010-04E3B4D6788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3252E-7907-40B4-98E5-AF9D2D472717}" type="datetimeFigureOut">
              <a:rPr lang="en-US">
                <a:solidFill>
                  <a:prstClr val="black">
                    <a:tint val="75000"/>
                  </a:prstClr>
                </a:solidFill>
              </a:rPr>
              <a:pPr>
                <a:def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6552A1-1C1B-4472-8EBE-F3868CD9B3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4129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C5DDA2-7EB8-4193-B61A-A5E53241AC2C}" type="datetimeFigureOut">
              <a:rPr lang="en-US">
                <a:solidFill>
                  <a:prstClr val="black">
                    <a:tint val="75000"/>
                  </a:prstClr>
                </a:solidFill>
              </a:rPr>
              <a:pPr>
                <a:def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CCA8C-5575-490C-A24A-C4759E4BA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8572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3252E-7907-40B4-98E5-AF9D2D472717}" type="datetimeFigureOut">
              <a:rPr lang="en-US">
                <a:solidFill>
                  <a:prstClr val="black">
                    <a:tint val="75000"/>
                  </a:prstClr>
                </a:solidFill>
              </a:rPr>
              <a:pPr>
                <a:defRPr/>
              </a:pPr>
              <a:t>8/28/2014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6552A1-1C1B-4472-8EBE-F3868CD9B3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412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160B54-4FE4-40EC-A61A-26A715D65C13}" type="datetimeFigureOut">
              <a:rPr lang="en-US"/>
              <a:pPr>
                <a:defRPr/>
              </a:pPr>
              <a:t>8/28/2014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F8BEC6-3FB9-48B2-A926-3BAC31AA40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1"/>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4"/>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7ADF96C-1DAA-4C71-9CE6-8A4A518CEAD7}" type="datetimeFigureOut">
              <a:rPr lang="en-US"/>
              <a:pPr>
                <a:defRPr/>
              </a:pPr>
              <a:t>8/28/2014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23906FD-AC73-4E47-8692-C2954828960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0CCF6D-48C2-4A7D-8A92-91317E58372D}" type="datetimeFigureOut">
              <a:rPr lang="en-US"/>
              <a:pPr>
                <a:defRPr/>
              </a:pPr>
              <a:t>8/28/2014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7466CF-B547-4EB5-BAE5-5FB0BA2106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3DAA24-446C-48BC-A949-BA045AD5D237}" type="datetimeFigureOut">
              <a:rPr lang="en-US"/>
              <a:pPr>
                <a:defRPr/>
              </a:pPr>
              <a:t>8/28/2014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0382FA-4482-47B2-95BA-1552D87F66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63B1FA-2D54-4C34-B03E-C38A81F328FD}" type="datetimeFigureOut">
              <a:rPr lang="en-US"/>
              <a:pPr>
                <a:defRPr/>
              </a:pPr>
              <a:t>8/28/2014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D5F63F-2689-4604-9EBF-560D757490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E2D1AF-19D3-4CA7-A5F7-38C296AADC7E}" type="datetimeFigureOut">
              <a:rPr lang="en-US"/>
              <a:pPr>
                <a:defRPr/>
              </a:pPr>
              <a:t>8/28/2014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AC3A1B2-B63F-47E9-A6F4-621F43BD0E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4" y="1"/>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4" y="1"/>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9"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36D4065-DE74-4BFD-9D11-8E1EA5E17616}" type="datetimeFigureOut">
              <a:rPr lang="en-US"/>
              <a:pPr>
                <a:defRPr/>
              </a:pPr>
              <a:t>8/28/2014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B8EB4FC-DD21-472F-9D92-71973E23D5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9" cy="201612"/>
          </a:xfrm>
        </p:spPr>
        <p:txBody>
          <a:bodyPr/>
          <a:lstStyle>
            <a:lvl1pPr>
              <a:defRPr/>
            </a:lvl1pPr>
          </a:lstStyle>
          <a:p>
            <a:pPr>
              <a:defRPr/>
            </a:pPr>
            <a:fld id="{3D8927DA-1C2A-4064-9948-F2ADDC270CB0}" type="datetimeFigureOut">
              <a:rPr lang="en-US"/>
              <a:pPr>
                <a:defRPr/>
              </a:pPr>
              <a:t>8/28/2014</a:t>
            </a:fld>
            <a:endParaRPr lang="en-US"/>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40" y="1169988"/>
            <a:ext cx="733425" cy="201612"/>
          </a:xfrm>
        </p:spPr>
        <p:txBody>
          <a:bodyPr/>
          <a:lstStyle>
            <a:lvl1pPr>
              <a:defRPr/>
            </a:lvl1pPr>
          </a:lstStyle>
          <a:p>
            <a:pPr>
              <a:defRPr/>
            </a:pPr>
            <a:fld id="{29412868-8D3A-4CA7-8F8F-8ACDB78C9D6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9"/>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1"/>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6"/>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4C9CF90-4BF8-4DB3-8817-8EEF36E9F2EE}" type="datetimeFigureOut">
              <a:rPr lang="en-US"/>
              <a:pPr>
                <a:defRPr/>
              </a:pPr>
              <a:t>8/28/2014</a:t>
            </a:fld>
            <a:endParaRPr lang="en-US"/>
          </a:p>
        </p:txBody>
      </p:sp>
      <p:sp>
        <p:nvSpPr>
          <p:cNvPr id="5" name="Footer Placeholder 4"/>
          <p:cNvSpPr>
            <a:spLocks noGrp="1"/>
          </p:cNvSpPr>
          <p:nvPr>
            <p:ph type="ftr" sz="quarter" idx="3"/>
          </p:nvPr>
        </p:nvSpPr>
        <p:spPr>
          <a:xfrm>
            <a:off x="2640014"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B63131B6-B5D0-40F1-8EA7-B8E337CC5F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2" r:id="rId2"/>
    <p:sldLayoutId id="2147483708" r:id="rId3"/>
    <p:sldLayoutId id="2147483703" r:id="rId4"/>
    <p:sldLayoutId id="2147483704" r:id="rId5"/>
    <p:sldLayoutId id="2147483705" r:id="rId6"/>
    <p:sldLayoutId id="2147483709" r:id="rId7"/>
    <p:sldLayoutId id="2147483710" r:id="rId8"/>
    <p:sldLayoutId id="2147483711" r:id="rId9"/>
    <p:sldLayoutId id="2147483706" r:id="rId10"/>
    <p:sldLayoutId id="2147483712"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FF583-7218-4B48-B099-613AD09DAFFD}" type="datetimeFigureOut">
              <a:rPr lang="en-US">
                <a:solidFill>
                  <a:prstClr val="black">
                    <a:tint val="75000"/>
                  </a:prstClr>
                </a:solidFill>
              </a:rPr>
              <a:pPr>
                <a:def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057577-4213-42F9-B1FF-C982FAA4E84F}" type="slidenum">
              <a:rPr lang="en-US">
                <a:solidFill>
                  <a:prstClr val="black">
                    <a:tint val="75000"/>
                  </a:prstClr>
                </a:solidFill>
              </a:rPr>
              <a:pPr>
                <a:defRPr/>
              </a:pPr>
              <a:t>‹#›</a:t>
            </a:fld>
            <a:endParaRPr lang="en-US">
              <a:solidFill>
                <a:prstClr val="black">
                  <a:tint val="75000"/>
                </a:prstClr>
              </a:solidFill>
            </a:endParaRPr>
          </a:p>
        </p:txBody>
      </p:sp>
      <p:pic>
        <p:nvPicPr>
          <p:cNvPr id="1032"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FF583-7218-4B48-B099-613AD09DAFFD}" type="datetimeFigureOut">
              <a:rPr lang="en-US">
                <a:solidFill>
                  <a:prstClr val="black">
                    <a:tint val="75000"/>
                  </a:prstClr>
                </a:solidFill>
              </a:rPr>
              <a:pPr>
                <a:def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057577-4213-42F9-B1FF-C982FAA4E84F}" type="slidenum">
              <a:rPr lang="en-US">
                <a:solidFill>
                  <a:prstClr val="black">
                    <a:tint val="75000"/>
                  </a:prstClr>
                </a:solidFill>
              </a:rPr>
              <a:pPr>
                <a:defRPr/>
              </a:pPr>
              <a:t>‹#›</a:t>
            </a:fld>
            <a:endParaRPr lang="en-US">
              <a:solidFill>
                <a:prstClr val="black">
                  <a:tint val="75000"/>
                </a:prstClr>
              </a:solidFill>
            </a:endParaRPr>
          </a:p>
        </p:txBody>
      </p:sp>
      <p:pic>
        <p:nvPicPr>
          <p:cNvPr id="1032"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FF583-7218-4B48-B099-613AD09DAFFD}" type="datetimeFigureOut">
              <a:rPr lang="en-US">
                <a:solidFill>
                  <a:prstClr val="black">
                    <a:tint val="75000"/>
                  </a:prstClr>
                </a:solidFill>
              </a:rPr>
              <a:pPr>
                <a:defRPr/>
              </a:pPr>
              <a:t>8/28/2014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057577-4213-42F9-B1FF-C982FAA4E84F}" type="slidenum">
              <a:rPr lang="en-US">
                <a:solidFill>
                  <a:prstClr val="black">
                    <a:tint val="75000"/>
                  </a:prstClr>
                </a:solidFill>
              </a:rPr>
              <a:pPr>
                <a:defRPr/>
              </a:pPr>
              <a:t>‹#›</a:t>
            </a:fld>
            <a:endParaRPr lang="en-US">
              <a:solidFill>
                <a:prstClr val="black">
                  <a:tint val="75000"/>
                </a:prstClr>
              </a:solidFill>
            </a:endParaRPr>
          </a:p>
        </p:txBody>
      </p:sp>
      <p:pic>
        <p:nvPicPr>
          <p:cNvPr id="1032"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helsea_barnes@ncsu.ed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ndianadg.net/iowa-supreme-court-and-3rd-party-ppa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aura.Arnold@thearnoldgroup.biz" TargetMode="External"/><Relationship Id="rId2" Type="http://schemas.openxmlformats.org/officeDocument/2006/relationships/hyperlink" Target="mailto:Laura.Arnold@IndianaDG.ne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solidFill>
                  <a:schemeClr val="accent1">
                    <a:satMod val="150000"/>
                  </a:schemeClr>
                </a:solidFill>
              </a:rPr>
              <a:t>Comments on SR 52 (2014) &amp; electric utility service territories </a:t>
            </a:r>
            <a:endParaRPr lang="en-US" dirty="0">
              <a:solidFill>
                <a:schemeClr val="accent1">
                  <a:satMod val="150000"/>
                </a:schemeClr>
              </a:solidFill>
            </a:endParaRPr>
          </a:p>
        </p:txBody>
      </p:sp>
      <p:sp>
        <p:nvSpPr>
          <p:cNvPr id="8195" name="Subtitle 2"/>
          <p:cNvSpPr>
            <a:spLocks noGrp="1"/>
          </p:cNvSpPr>
          <p:nvPr>
            <p:ph type="subTitle" idx="1"/>
          </p:nvPr>
        </p:nvSpPr>
        <p:spPr>
          <a:xfrm>
            <a:off x="685800" y="381000"/>
            <a:ext cx="8077200" cy="2947988"/>
          </a:xfrm>
        </p:spPr>
        <p:txBody>
          <a:bodyPr/>
          <a:lstStyle/>
          <a:p>
            <a:endParaRPr lang="en-US" dirty="0" smtClean="0"/>
          </a:p>
          <a:p>
            <a:endParaRPr lang="en-US" dirty="0" smtClean="0"/>
          </a:p>
          <a:p>
            <a:endParaRPr lang="en-US" dirty="0"/>
          </a:p>
          <a:p>
            <a:r>
              <a:rPr lang="en-US" dirty="0" smtClean="0"/>
              <a:t>Presentation on 09/02/14 to the</a:t>
            </a:r>
          </a:p>
          <a:p>
            <a:r>
              <a:rPr lang="en-US" dirty="0" smtClean="0"/>
              <a:t>Indiana General Assembly</a:t>
            </a:r>
          </a:p>
          <a:p>
            <a:r>
              <a:rPr lang="en-US" dirty="0" smtClean="0"/>
              <a:t>Interim Study Committee on Utilities, Energy &amp;</a:t>
            </a:r>
          </a:p>
          <a:p>
            <a:r>
              <a:rPr lang="en-US" dirty="0" smtClean="0"/>
              <a:t>Telecommunications</a:t>
            </a:r>
          </a:p>
          <a:p>
            <a:endParaRPr lang="en-US" dirty="0" smtClean="0"/>
          </a:p>
          <a:p>
            <a:r>
              <a:rPr lang="en-US" dirty="0" smtClean="0"/>
              <a:t> by  Laura Ann Arnold, President</a:t>
            </a:r>
          </a:p>
          <a:p>
            <a:r>
              <a:rPr lang="en-US" dirty="0" smtClean="0"/>
              <a:t>Indiana Distributed Energy Alliance</a:t>
            </a:r>
          </a:p>
          <a:p>
            <a:r>
              <a:rPr lang="en-US" dirty="0" smtClean="0"/>
              <a:t>(Presentation available at IndianaDG.net)</a:t>
            </a:r>
          </a:p>
          <a:p>
            <a:endParaRPr lang="en-US" dirty="0" smtClean="0"/>
          </a:p>
          <a:p>
            <a:endParaRPr lang="en-US" dirty="0" smtClean="0"/>
          </a:p>
        </p:txBody>
      </p:sp>
      <p:pic>
        <p:nvPicPr>
          <p:cNvPr id="8196" name="Picture 3" descr="solar-eclipse_2 (2).jpg"/>
          <p:cNvPicPr>
            <a:picLocks noChangeAspect="1"/>
          </p:cNvPicPr>
          <p:nvPr/>
        </p:nvPicPr>
        <p:blipFill>
          <a:blip r:embed="rId2" cstate="print"/>
          <a:srcRect/>
          <a:stretch>
            <a:fillRect/>
          </a:stretch>
        </p:blipFill>
        <p:spPr bwMode="auto">
          <a:xfrm>
            <a:off x="5791200" y="152401"/>
            <a:ext cx="3200400" cy="28908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1219200"/>
            <a:ext cx="8229600" cy="457200"/>
          </a:xfrm>
        </p:spPr>
        <p:txBody>
          <a:bodyPr/>
          <a:lstStyle/>
          <a:p>
            <a:pPr eaLnBrk="1" hangingPunct="1"/>
            <a:r>
              <a:rPr lang="en-US" sz="2000" b="1" i="1" dirty="0" smtClean="0"/>
              <a:t>Important Information Regarding 3</a:t>
            </a:r>
            <a:r>
              <a:rPr lang="en-US" sz="2000" b="1" i="1" baseline="30000" dirty="0" smtClean="0"/>
              <a:t>rd</a:t>
            </a:r>
            <a:r>
              <a:rPr lang="en-US" sz="2000" b="1" i="1" dirty="0" smtClean="0"/>
              <a:t>-Party Solar PPAs</a:t>
            </a:r>
            <a:endParaRPr lang="en-US" dirty="0" smtClean="0"/>
          </a:p>
        </p:txBody>
      </p:sp>
      <p:sp>
        <p:nvSpPr>
          <p:cNvPr id="3075" name="Rectangle 22"/>
          <p:cNvSpPr>
            <a:spLocks noChangeArrowheads="1"/>
          </p:cNvSpPr>
          <p:nvPr/>
        </p:nvSpPr>
        <p:spPr bwMode="auto">
          <a:xfrm>
            <a:off x="381000" y="1905001"/>
            <a:ext cx="8458200"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1400" dirty="0">
                <a:solidFill>
                  <a:prstClr val="black"/>
                </a:solidFill>
                <a:latin typeface="Tahoma" pitchFamily="34" charset="0"/>
                <a:cs typeface="Tahoma" pitchFamily="34" charset="0"/>
              </a:rPr>
              <a:t>Authorization for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solar PV PPAs usually lies in the definition of a “utility” in state statutes, regulations or case law; in state regulatory commission decisions or orders; and/or in rules and guidelines for state incentive programs.  </a:t>
            </a:r>
          </a:p>
          <a:p>
            <a:pPr eaLnBrk="0" hangingPunct="0">
              <a:spcBef>
                <a:spcPct val="50000"/>
              </a:spcBef>
            </a:pPr>
            <a:r>
              <a:rPr lang="en-US" sz="1400" dirty="0">
                <a:solidFill>
                  <a:prstClr val="black"/>
                </a:solidFill>
                <a:latin typeface="Tahoma" pitchFamily="34" charset="0"/>
                <a:cs typeface="Tahoma" pitchFamily="34" charset="0"/>
              </a:rPr>
              <a:t>Even though a state may have authorized the use of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PPAs, it does not mean that these arrangements are allowed in every jurisdiction. For example, municipal utilities may not allow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PPAs in their territories even though they are allowed or in use in the state’s investor-owned utility (IOU) territories. </a:t>
            </a:r>
          </a:p>
          <a:p>
            <a:pPr eaLnBrk="0" hangingPunct="0">
              <a:spcBef>
                <a:spcPct val="50000"/>
              </a:spcBef>
            </a:pPr>
            <a:r>
              <a:rPr lang="en-US" sz="1400" dirty="0">
                <a:solidFill>
                  <a:prstClr val="black"/>
                </a:solidFill>
                <a:latin typeface="Tahoma" pitchFamily="34" charset="0"/>
                <a:cs typeface="Tahoma" pitchFamily="34" charset="0"/>
              </a:rPr>
              <a:t>Though a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 provider may not be subject to the same regulations as utilities, additional licensing requirements may still apply.</a:t>
            </a:r>
          </a:p>
          <a:p>
            <a:pPr eaLnBrk="0" hangingPunct="0">
              <a:spcBef>
                <a:spcPct val="50000"/>
              </a:spcBef>
            </a:pPr>
            <a:r>
              <a:rPr lang="en-US" sz="1400" dirty="0">
                <a:solidFill>
                  <a:prstClr val="black"/>
                </a:solidFill>
                <a:latin typeface="Tahoma" pitchFamily="34" charset="0"/>
                <a:cs typeface="Tahoma" pitchFamily="34" charset="0"/>
              </a:rPr>
              <a:t>This map and information is provided as a public service and does not constitute legal advice. Seek qualified legal expertise before making binding financial decisions related to a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 </a:t>
            </a:r>
          </a:p>
        </p:txBody>
      </p:sp>
      <p:sp>
        <p:nvSpPr>
          <p:cNvPr id="13" name="Rectangle 12"/>
          <p:cNvSpPr/>
          <p:nvPr/>
        </p:nvSpPr>
        <p:spPr>
          <a:xfrm>
            <a:off x="304800" y="5562601"/>
            <a:ext cx="8458200" cy="830997"/>
          </a:xfrm>
          <a:prstGeom prst="rect">
            <a:avLst/>
          </a:prstGeom>
        </p:spPr>
        <p:txBody>
          <a:bodyPr>
            <a:spAutoFit/>
          </a:bodyPr>
          <a:lstStyle/>
          <a:p>
            <a:pPr algn="ctr" eaLnBrk="0" fontAlgn="auto" hangingPunct="0">
              <a:spcBef>
                <a:spcPct val="50000"/>
              </a:spcBef>
              <a:spcAft>
                <a:spcPts val="0"/>
              </a:spcAft>
              <a:defRPr/>
            </a:pPr>
            <a:r>
              <a:rPr lang="en-US" sz="1200" dirty="0">
                <a:solidFill>
                  <a:prstClr val="black"/>
                </a:solidFill>
                <a:cs typeface="Tahoma" pitchFamily="34" charset="0"/>
              </a:rPr>
              <a:t>DSIRE acknowledges </a:t>
            </a:r>
            <a:r>
              <a:rPr lang="en-US" sz="1200" dirty="0">
                <a:solidFill>
                  <a:prstClr val="black"/>
                </a:solidFill>
              </a:rPr>
              <a:t>IREC and </a:t>
            </a:r>
            <a:r>
              <a:rPr lang="en-US" sz="1200" dirty="0" smtClean="0">
                <a:solidFill>
                  <a:prstClr val="black"/>
                </a:solidFill>
              </a:rPr>
              <a:t>Keyes, Fox</a:t>
            </a:r>
            <a:r>
              <a:rPr lang="en-US" sz="1200" dirty="0">
                <a:solidFill>
                  <a:prstClr val="black"/>
                </a:solidFill>
              </a:rPr>
              <a:t> </a:t>
            </a:r>
            <a:r>
              <a:rPr lang="en-US" sz="1200" dirty="0" smtClean="0">
                <a:solidFill>
                  <a:prstClr val="black"/>
                </a:solidFill>
              </a:rPr>
              <a:t>&amp; </a:t>
            </a:r>
            <a:r>
              <a:rPr lang="en-US" sz="1200" dirty="0" err="1" smtClean="0">
                <a:solidFill>
                  <a:prstClr val="black"/>
                </a:solidFill>
              </a:rPr>
              <a:t>Wiedman</a:t>
            </a:r>
            <a:r>
              <a:rPr lang="en-US" sz="1200" dirty="0" smtClean="0">
                <a:solidFill>
                  <a:prstClr val="black"/>
                </a:solidFill>
              </a:rPr>
              <a:t> </a:t>
            </a:r>
            <a:r>
              <a:rPr lang="en-US" sz="1200" dirty="0">
                <a:solidFill>
                  <a:prstClr val="black"/>
                </a:solidFill>
              </a:rPr>
              <a:t>LLP, for their support in creating and maintaining this resource</a:t>
            </a:r>
            <a:r>
              <a:rPr lang="en-US" sz="1200" dirty="0">
                <a:solidFill>
                  <a:prstClr val="black"/>
                </a:solidFill>
                <a:cs typeface="Tahoma" pitchFamily="34" charset="0"/>
              </a:rPr>
              <a:t>. </a:t>
            </a:r>
          </a:p>
          <a:p>
            <a:pPr algn="ctr" eaLnBrk="0" fontAlgn="auto" hangingPunct="0">
              <a:spcBef>
                <a:spcPct val="50000"/>
              </a:spcBef>
              <a:spcAft>
                <a:spcPts val="0"/>
              </a:spcAft>
              <a:defRPr/>
            </a:pPr>
            <a:r>
              <a:rPr lang="en-US" sz="1200" dirty="0">
                <a:solidFill>
                  <a:prstClr val="black"/>
                </a:solidFill>
                <a:cs typeface="Tahoma" pitchFamily="34" charset="0"/>
              </a:rPr>
              <a:t>This information is updated quarterly or as new information is verified. </a:t>
            </a:r>
          </a:p>
          <a:p>
            <a:pPr algn="ctr" eaLnBrk="0" fontAlgn="auto" hangingPunct="0">
              <a:spcBef>
                <a:spcPct val="50000"/>
              </a:spcBef>
              <a:spcAft>
                <a:spcPts val="0"/>
              </a:spcAft>
              <a:defRPr/>
            </a:pPr>
            <a:r>
              <a:rPr lang="en-US" sz="1200" dirty="0">
                <a:solidFill>
                  <a:prstClr val="black"/>
                </a:solidFill>
                <a:cs typeface="Tahoma" pitchFamily="34" charset="0"/>
              </a:rPr>
              <a:t>Please send comments or questions to Chelsea Barnes at </a:t>
            </a:r>
            <a:r>
              <a:rPr lang="en-US" sz="1200" dirty="0">
                <a:solidFill>
                  <a:prstClr val="black"/>
                </a:solidFill>
                <a:cs typeface="Tahoma" pitchFamily="34" charset="0"/>
                <a:hlinkClick r:id="rId3"/>
              </a:rPr>
              <a:t>chelsea_barnes@ncsu.edu</a:t>
            </a:r>
            <a:r>
              <a:rPr lang="en-US" sz="1200" dirty="0">
                <a:solidFill>
                  <a:prstClr val="black"/>
                </a:solidFill>
                <a:cs typeface="Tahoma"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1066800"/>
            <a:ext cx="8229600" cy="533400"/>
          </a:xfrm>
          <a:prstGeom prst="rect">
            <a:avLst/>
          </a:prstGeom>
          <a:noFill/>
          <a:ln w="9525">
            <a:noFill/>
            <a:miter lim="800000"/>
            <a:headEnd/>
            <a:tailEnd/>
          </a:ln>
        </p:spPr>
        <p:txBody>
          <a:bodyPr anchor="ctr"/>
          <a:lstStyle/>
          <a:p>
            <a:pPr algn="ctr">
              <a:defRPr/>
            </a:pPr>
            <a:r>
              <a:rPr lang="en-US" sz="2000" b="1" i="1" dirty="0">
                <a:solidFill>
                  <a:prstClr val="black"/>
                </a:solidFill>
                <a:latin typeface="Tahoma"/>
              </a:rPr>
              <a:t>Authorities/References</a:t>
            </a:r>
            <a:endParaRPr lang="en-US" sz="4400" dirty="0">
              <a:solidFill>
                <a:prstClr val="black"/>
              </a:solidFill>
              <a:latin typeface="Tahoma"/>
            </a:endParaRPr>
          </a:p>
        </p:txBody>
      </p:sp>
      <p:sp>
        <p:nvSpPr>
          <p:cNvPr id="5" name="Content Placeholder 4"/>
          <p:cNvSpPr txBox="1">
            <a:spLocks/>
          </p:cNvSpPr>
          <p:nvPr/>
        </p:nvSpPr>
        <p:spPr bwMode="auto">
          <a:xfrm>
            <a:off x="304800" y="1600200"/>
            <a:ext cx="8382000" cy="4724400"/>
          </a:xfrm>
          <a:prstGeom prst="rect">
            <a:avLst/>
          </a:prstGeom>
          <a:noFill/>
          <a:ln w="9525">
            <a:noFill/>
            <a:miter lim="800000"/>
            <a:headEnd/>
            <a:tailEnd/>
          </a:ln>
        </p:spPr>
        <p:txBody>
          <a:bodyPr numCol="2">
            <a:normAutofit/>
          </a:bodyPr>
          <a:lstStyle/>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Arizona</a:t>
            </a:r>
            <a:r>
              <a:rPr lang="en-US" sz="1050" dirty="0">
                <a:solidFill>
                  <a:prstClr val="black"/>
                </a:solidFill>
                <a:latin typeface="Tahoma"/>
                <a:cs typeface="Arial" pitchFamily="34" charset="0"/>
              </a:rPr>
              <a:t>: ACC Decision 71795, Docket E-20690A-09-0346 </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California</a:t>
            </a:r>
            <a:r>
              <a:rPr lang="en-US" sz="1050" dirty="0" smtClean="0">
                <a:solidFill>
                  <a:prstClr val="black"/>
                </a:solidFill>
                <a:latin typeface="Tahoma"/>
                <a:cs typeface="Arial" pitchFamily="34" charset="0"/>
              </a:rPr>
              <a:t>: Cal</a:t>
            </a:r>
            <a:r>
              <a:rPr lang="en-US" sz="1050" dirty="0">
                <a:solidFill>
                  <a:prstClr val="black"/>
                </a:solidFill>
                <a:latin typeface="Tahoma"/>
                <a:cs typeface="Arial" pitchFamily="34" charset="0"/>
              </a:rPr>
              <a:t>. Pub. Util. Code </a:t>
            </a:r>
            <a:r>
              <a:rPr lang="fr-FR" sz="1050" dirty="0">
                <a:solidFill>
                  <a:prstClr val="black"/>
                </a:solidFill>
                <a:latin typeface="Tahoma"/>
                <a:cs typeface="Arial" pitchFamily="34" charset="0"/>
              </a:rPr>
              <a:t>§ </a:t>
            </a:r>
            <a:r>
              <a:rPr lang="en-US" sz="1050" dirty="0">
                <a:solidFill>
                  <a:prstClr val="black"/>
                </a:solidFill>
                <a:latin typeface="Tahoma"/>
                <a:cs typeface="Arial" pitchFamily="34" charset="0"/>
              </a:rPr>
              <a:t>218, </a:t>
            </a:r>
            <a:r>
              <a:rPr lang="fr-FR" sz="1050" dirty="0">
                <a:solidFill>
                  <a:prstClr val="black"/>
                </a:solidFill>
                <a:latin typeface="Tahoma"/>
                <a:cs typeface="Arial" pitchFamily="34" charset="0"/>
              </a:rPr>
              <a:t>§ </a:t>
            </a:r>
            <a:r>
              <a:rPr lang="en-US" sz="1050" dirty="0">
                <a:solidFill>
                  <a:prstClr val="black"/>
                </a:solidFill>
                <a:latin typeface="Tahoma"/>
                <a:cs typeface="Arial" pitchFamily="34" charset="0"/>
              </a:rPr>
              <a:t>2868 </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Colorado</a:t>
            </a:r>
            <a:r>
              <a:rPr lang="en-US" sz="1050" dirty="0">
                <a:solidFill>
                  <a:prstClr val="black"/>
                </a:solidFill>
                <a:latin typeface="Tahoma"/>
                <a:cs typeface="Arial" pitchFamily="34" charset="0"/>
              </a:rPr>
              <a:t>:  S.B. 09-051; PUC Decision C09-0990 (2009)</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Connecticut</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Connecticut </a:t>
            </a:r>
            <a:r>
              <a:rPr lang="en-US" sz="1050" dirty="0">
                <a:solidFill>
                  <a:prstClr val="black"/>
                </a:solidFill>
                <a:latin typeface="Tahoma"/>
                <a:cs typeface="Arial" pitchFamily="34" charset="0"/>
              </a:rPr>
              <a:t>Clean Energy </a:t>
            </a:r>
            <a:r>
              <a:rPr lang="en-US" sz="1050" dirty="0" smtClean="0">
                <a:solidFill>
                  <a:prstClr val="black"/>
                </a:solidFill>
                <a:latin typeface="Tahoma"/>
                <a:cs typeface="Arial" pitchFamily="34" charset="0"/>
              </a:rPr>
              <a:t>Fund</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D.C.: </a:t>
            </a:r>
            <a:r>
              <a:rPr lang="en-US" sz="1050" dirty="0" smtClean="0">
                <a:solidFill>
                  <a:prstClr val="black"/>
                </a:solidFill>
                <a:latin typeface="Tahoma"/>
                <a:cs typeface="Arial" pitchFamily="34" charset="0"/>
              </a:rPr>
              <a:t>PSC Order 15837</a:t>
            </a:r>
            <a:endParaRPr lang="en-US" sz="1050" b="1"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Delaware</a:t>
            </a:r>
            <a:r>
              <a:rPr lang="en-US" sz="1050" dirty="0">
                <a:solidFill>
                  <a:prstClr val="black"/>
                </a:solidFill>
                <a:latin typeface="Tahoma"/>
                <a:cs typeface="Arial" pitchFamily="34" charset="0"/>
              </a:rPr>
              <a:t>: S.B. 266 and S.B. 267 (2010</a:t>
            </a:r>
            <a:r>
              <a:rPr lang="en-US" sz="1050" dirty="0" smtClean="0">
                <a:solidFill>
                  <a:prstClr val="black"/>
                </a:solidFill>
                <a:latin typeface="Tahoma"/>
                <a:cs typeface="Arial" pitchFamily="34" charset="0"/>
              </a:rPr>
              <a:t>)</a:t>
            </a:r>
            <a:endParaRPr lang="en-US" sz="1050"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Florida</a:t>
            </a:r>
            <a:r>
              <a:rPr lang="en-US" sz="1050" dirty="0">
                <a:solidFill>
                  <a:srgbClr val="FF0000"/>
                </a:solidFill>
                <a:latin typeface="Tahoma"/>
                <a:cs typeface="Arial" pitchFamily="34" charset="0"/>
              </a:rPr>
              <a:t>: PUC Decision: Docket 860725-EU; Order 17009 (1987)</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Georgia</a:t>
            </a:r>
            <a:r>
              <a:rPr lang="en-US" sz="1050" dirty="0">
                <a:solidFill>
                  <a:srgbClr val="FF0000"/>
                </a:solidFill>
                <a:latin typeface="Tahoma"/>
                <a:cs typeface="Arial" pitchFamily="34" charset="0"/>
              </a:rPr>
              <a:t>: GA Territorial Act: O.C.G.A. § 46-3-1</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Hawaii</a:t>
            </a:r>
            <a:r>
              <a:rPr lang="en-US" sz="1050" dirty="0" smtClean="0">
                <a:solidFill>
                  <a:prstClr val="black"/>
                </a:solidFill>
                <a:latin typeface="Tahoma"/>
                <a:cs typeface="Arial" pitchFamily="34" charset="0"/>
              </a:rPr>
              <a:t>: S.B</a:t>
            </a:r>
            <a:r>
              <a:rPr lang="en-US" sz="1050" dirty="0">
                <a:solidFill>
                  <a:prstClr val="black"/>
                </a:solidFill>
                <a:latin typeface="Tahoma"/>
                <a:cs typeface="Arial" pitchFamily="34" charset="0"/>
              </a:rPr>
              <a:t>. 704 (2011)</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Illinois</a:t>
            </a:r>
            <a:r>
              <a:rPr lang="en-US" sz="1050" dirty="0" smtClean="0">
                <a:solidFill>
                  <a:prstClr val="black"/>
                </a:solidFill>
                <a:latin typeface="Tahoma"/>
                <a:cs typeface="Arial" pitchFamily="34" charset="0"/>
              </a:rPr>
              <a:t>: 220 </a:t>
            </a:r>
            <a:r>
              <a:rPr lang="en-US" sz="1050" dirty="0">
                <a:solidFill>
                  <a:prstClr val="black"/>
                </a:solidFill>
                <a:latin typeface="Tahoma"/>
                <a:cs typeface="Arial" pitchFamily="34" charset="0"/>
              </a:rPr>
              <a:t>ILCS 5/16-102; 83 Ill. Adm. Code, Part 465</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Iowa: </a:t>
            </a:r>
            <a:r>
              <a:rPr lang="en-US" sz="1050" dirty="0">
                <a:solidFill>
                  <a:srgbClr val="FF0000"/>
                </a:solidFill>
                <a:latin typeface="Tahoma"/>
                <a:cs typeface="Arial" pitchFamily="34" charset="0"/>
              </a:rPr>
              <a:t>IUB Declaratory Ruling-Order: Docket DRU-2012-0001 (2012)</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Kentucky: </a:t>
            </a:r>
            <a:r>
              <a:rPr lang="en-US" sz="1050" dirty="0">
                <a:solidFill>
                  <a:srgbClr val="FF0000"/>
                </a:solidFill>
                <a:latin typeface="Tahoma"/>
                <a:cs typeface="Arial" pitchFamily="34" charset="0"/>
              </a:rPr>
              <a:t>KRS 278.010 (3)</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Massachusetts</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220 </a:t>
            </a:r>
            <a:r>
              <a:rPr lang="en-US" sz="1050" dirty="0">
                <a:solidFill>
                  <a:prstClr val="black"/>
                </a:solidFill>
                <a:latin typeface="Tahoma"/>
                <a:cs typeface="Arial" pitchFamily="34" charset="0"/>
              </a:rPr>
              <a:t>CMR 18.00</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Maryland</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H.B</a:t>
            </a:r>
            <a:r>
              <a:rPr lang="en-US" sz="1050" dirty="0">
                <a:solidFill>
                  <a:prstClr val="black"/>
                </a:solidFill>
                <a:latin typeface="Tahoma"/>
                <a:cs typeface="Arial" pitchFamily="34" charset="0"/>
              </a:rPr>
              <a:t>. 1057 (2009) </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Michigan</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2008 </a:t>
            </a:r>
            <a:r>
              <a:rPr lang="en-US" sz="1050" dirty="0">
                <a:solidFill>
                  <a:prstClr val="black"/>
                </a:solidFill>
                <a:latin typeface="Tahoma"/>
                <a:cs typeface="Arial" pitchFamily="34" charset="0"/>
              </a:rPr>
              <a:t>Public Act 286; PSC Order Docket U-15787</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Jersey</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N.J. Stat. 48:3-51; N.J.A.C. §14:8-4.1 et seq.</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Mexico</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H.B</a:t>
            </a:r>
            <a:r>
              <a:rPr lang="en-US" sz="1050" dirty="0">
                <a:solidFill>
                  <a:prstClr val="black"/>
                </a:solidFill>
                <a:latin typeface="Tahoma"/>
                <a:cs typeface="Arial" pitchFamily="34" charset="0"/>
              </a:rPr>
              <a:t>. 181 and S.B. 190 (2010) </a:t>
            </a:r>
            <a:r>
              <a:rPr lang="en-US" sz="1050" i="1" dirty="0">
                <a:solidFill>
                  <a:prstClr val="black"/>
                </a:solidFill>
                <a:latin typeface="Tahoma"/>
                <a:cs typeface="Arial" pitchFamily="34" charset="0"/>
              </a:rPr>
              <a:t>(effective 1/1/2011)</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Nevada</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NRS </a:t>
            </a:r>
            <a:r>
              <a:rPr lang="en-US" sz="1050" dirty="0">
                <a:solidFill>
                  <a:prstClr val="black"/>
                </a:solidFill>
                <a:latin typeface="Tahoma"/>
                <a:cs typeface="Arial" pitchFamily="34" charset="0"/>
              </a:rPr>
              <a:t>704.021 (AB 186, 2009); PUC Orders 07-06024 and 07-06027</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York</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NY </a:t>
            </a:r>
            <a:r>
              <a:rPr lang="en-US" sz="1050" dirty="0">
                <a:solidFill>
                  <a:prstClr val="black"/>
                </a:solidFill>
                <a:latin typeface="Tahoma"/>
                <a:cs typeface="Arial" pitchFamily="34" charset="0"/>
              </a:rPr>
              <a:t>CLS  Public Service § 2.13</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Hampshire:</a:t>
            </a:r>
            <a:r>
              <a:rPr lang="en-US" sz="1050" dirty="0">
                <a:solidFill>
                  <a:prstClr val="black"/>
                </a:solidFill>
                <a:latin typeface="Tahoma"/>
                <a:cs typeface="Arial" pitchFamily="34" charset="0"/>
              </a:rPr>
              <a:t> PUC 902.02 and PUC Docket DE 10-212 (letter 1/31/12)</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North </a:t>
            </a:r>
            <a:r>
              <a:rPr lang="en-US" sz="1050" b="1" dirty="0" smtClean="0">
                <a:solidFill>
                  <a:srgbClr val="FF0000"/>
                </a:solidFill>
                <a:latin typeface="Tahoma"/>
                <a:cs typeface="Arial" pitchFamily="34" charset="0"/>
              </a:rPr>
              <a:t>Carolina</a:t>
            </a:r>
            <a:r>
              <a:rPr lang="en-US" sz="1050" dirty="0" smtClean="0">
                <a:solidFill>
                  <a:srgbClr val="FF0000"/>
                </a:solidFill>
                <a:latin typeface="Tahoma"/>
                <a:cs typeface="Arial" pitchFamily="34" charset="0"/>
              </a:rPr>
              <a:t>: General </a:t>
            </a:r>
            <a:r>
              <a:rPr lang="en-US" sz="1050" dirty="0">
                <a:solidFill>
                  <a:srgbClr val="FF0000"/>
                </a:solidFill>
                <a:latin typeface="Tahoma"/>
                <a:cs typeface="Arial" pitchFamily="34" charset="0"/>
              </a:rPr>
              <a:t>Statutes § 62‐3(23)</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Ohio</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PUC Order </a:t>
            </a:r>
            <a:r>
              <a:rPr lang="en-US" sz="1050" dirty="0" smtClean="0">
                <a:solidFill>
                  <a:prstClr val="black"/>
                </a:solidFill>
                <a:latin typeface="Tahoma"/>
                <a:cs typeface="Arial" pitchFamily="34" charset="0"/>
              </a:rPr>
              <a:t>06-653-EL-ORD</a:t>
            </a:r>
          </a:p>
          <a:p>
            <a:pPr marL="342900" indent="-342900" fontAlgn="auto">
              <a:spcBef>
                <a:spcPct val="20000"/>
              </a:spcBef>
              <a:spcAft>
                <a:spcPts val="0"/>
              </a:spcAft>
              <a:buFont typeface="Arial" pitchFamily="34" charset="0"/>
              <a:buChar char="●"/>
              <a:defRPr/>
            </a:pPr>
            <a:r>
              <a:rPr lang="en-US" sz="1050" b="1" dirty="0" smtClean="0">
                <a:solidFill>
                  <a:srgbClr val="FF0000"/>
                </a:solidFill>
                <a:latin typeface="Tahoma"/>
                <a:cs typeface="Arial" pitchFamily="34" charset="0"/>
              </a:rPr>
              <a:t>Oklahoma</a:t>
            </a:r>
            <a:r>
              <a:rPr lang="en-US" sz="1050" dirty="0" smtClean="0">
                <a:solidFill>
                  <a:srgbClr val="FF0000"/>
                </a:solidFill>
                <a:latin typeface="Tahoma"/>
                <a:cs typeface="Arial" pitchFamily="34" charset="0"/>
              </a:rPr>
              <a:t>: 17 </a:t>
            </a:r>
            <a:r>
              <a:rPr lang="en-US" sz="1050" dirty="0" err="1" smtClean="0">
                <a:solidFill>
                  <a:srgbClr val="FF0000"/>
                </a:solidFill>
                <a:latin typeface="Tahoma"/>
                <a:cs typeface="Arial" pitchFamily="34" charset="0"/>
              </a:rPr>
              <a:t>Okl</a:t>
            </a:r>
            <a:r>
              <a:rPr lang="en-US" sz="1050" dirty="0" smtClean="0">
                <a:solidFill>
                  <a:srgbClr val="FF0000"/>
                </a:solidFill>
                <a:latin typeface="Tahoma"/>
                <a:cs typeface="Arial" pitchFamily="34" charset="0"/>
              </a:rPr>
              <a:t>. St</a:t>
            </a:r>
            <a:r>
              <a:rPr lang="en-US" sz="1050" dirty="0">
                <a:solidFill>
                  <a:srgbClr val="FF0000"/>
                </a:solidFill>
                <a:latin typeface="Tahoma"/>
                <a:cs typeface="Arial" pitchFamily="34" charset="0"/>
              </a:rPr>
              <a:t>. § </a:t>
            </a:r>
            <a:r>
              <a:rPr lang="en-US" sz="1050" dirty="0" smtClean="0">
                <a:solidFill>
                  <a:srgbClr val="FF0000"/>
                </a:solidFill>
                <a:latin typeface="Tahoma"/>
                <a:cs typeface="Arial" pitchFamily="34" charset="0"/>
              </a:rPr>
              <a:t>151</a:t>
            </a:r>
            <a:r>
              <a:rPr lang="en-US" sz="1050" dirty="0">
                <a:solidFill>
                  <a:srgbClr val="FF0000"/>
                </a:solidFill>
                <a:latin typeface="Tahoma"/>
                <a:cs typeface="Arial" pitchFamily="34" charset="0"/>
              </a:rPr>
              <a:t>; O.A.C. § </a:t>
            </a:r>
            <a:r>
              <a:rPr lang="en-US" sz="1050" dirty="0" smtClean="0">
                <a:solidFill>
                  <a:srgbClr val="FF0000"/>
                </a:solidFill>
                <a:latin typeface="Tahoma"/>
                <a:cs typeface="Arial" pitchFamily="34" charset="0"/>
              </a:rPr>
              <a:t>165:40</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Oregon</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PUC Order, Docket 08-388</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Pennsylvania</a:t>
            </a:r>
            <a:r>
              <a:rPr lang="en-US" sz="1050" dirty="0" smtClean="0">
                <a:solidFill>
                  <a:prstClr val="black"/>
                </a:solidFill>
                <a:latin typeface="Tahoma"/>
                <a:cs typeface="Arial" pitchFamily="34" charset="0"/>
              </a:rPr>
              <a:t>: PUC </a:t>
            </a:r>
            <a:r>
              <a:rPr lang="en-US" sz="1050" dirty="0">
                <a:solidFill>
                  <a:prstClr val="black"/>
                </a:solidFill>
                <a:latin typeface="Tahoma"/>
                <a:cs typeface="Arial" pitchFamily="34" charset="0"/>
              </a:rPr>
              <a:t>Order, Docket M-00051865</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Puerto Rico</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No </a:t>
            </a:r>
            <a:r>
              <a:rPr lang="en-US" sz="1050" dirty="0">
                <a:solidFill>
                  <a:prstClr val="black"/>
                </a:solidFill>
                <a:latin typeface="Tahoma"/>
                <a:cs typeface="Arial" pitchFamily="34" charset="0"/>
              </a:rPr>
              <a:t>policy reference available; based on news reports and </a:t>
            </a:r>
            <a:r>
              <a:rPr lang="en-US" sz="1050" dirty="0" smtClean="0">
                <a:solidFill>
                  <a:prstClr val="black"/>
                </a:solidFill>
                <a:latin typeface="Tahoma"/>
                <a:cs typeface="Arial" pitchFamily="34" charset="0"/>
              </a:rPr>
              <a:t>articles</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Rhode Island</a:t>
            </a:r>
            <a:r>
              <a:rPr lang="en-US" sz="1050" dirty="0" smtClean="0">
                <a:solidFill>
                  <a:prstClr val="black"/>
                </a:solidFill>
                <a:latin typeface="Tahoma"/>
                <a:cs typeface="Arial" pitchFamily="34" charset="0"/>
              </a:rPr>
              <a:t>: </a:t>
            </a:r>
            <a:r>
              <a:rPr lang="en-US" sz="1050" dirty="0">
                <a:solidFill>
                  <a:prstClr val="black"/>
                </a:solidFill>
                <a:latin typeface="Tahoma"/>
              </a:rPr>
              <a:t>R.I. Gen. Laws § 39-26.4 (2011); </a:t>
            </a:r>
            <a:r>
              <a:rPr lang="en-US" sz="1050" dirty="0" smtClean="0">
                <a:solidFill>
                  <a:prstClr val="black"/>
                </a:solidFill>
                <a:latin typeface="Tahoma"/>
              </a:rPr>
              <a:t>3</a:t>
            </a:r>
            <a:r>
              <a:rPr lang="en-US" sz="1050" baseline="30000" dirty="0" smtClean="0">
                <a:solidFill>
                  <a:prstClr val="black"/>
                </a:solidFill>
                <a:latin typeface="Tahoma"/>
              </a:rPr>
              <a:t>rd</a:t>
            </a:r>
            <a:r>
              <a:rPr lang="en-US" sz="1050" dirty="0" smtClean="0">
                <a:solidFill>
                  <a:prstClr val="black"/>
                </a:solidFill>
                <a:latin typeface="Tahoma"/>
              </a:rPr>
              <a:t>-party-owned </a:t>
            </a:r>
            <a:r>
              <a:rPr lang="en-US" sz="1050" dirty="0">
                <a:solidFill>
                  <a:prstClr val="black"/>
                </a:solidFill>
                <a:latin typeface="Tahoma"/>
              </a:rPr>
              <a:t>municipal financing arrangements may net meter. </a:t>
            </a:r>
            <a:endParaRPr lang="en-US" sz="1050" b="1"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Texas</a:t>
            </a:r>
            <a:r>
              <a:rPr lang="en-US" sz="1050" dirty="0">
                <a:solidFill>
                  <a:prstClr val="black"/>
                </a:solidFill>
                <a:latin typeface="Tahoma"/>
                <a:cs typeface="Arial" pitchFamily="34" charset="0"/>
              </a:rPr>
              <a:t>: S.B. 981 (2011) (</a:t>
            </a:r>
            <a:r>
              <a:rPr lang="en-US" sz="1050" i="1" dirty="0">
                <a:solidFill>
                  <a:prstClr val="black"/>
                </a:solidFill>
                <a:latin typeface="Tahoma"/>
                <a:cs typeface="Arial" pitchFamily="34" charset="0"/>
              </a:rPr>
              <a:t>effective 9/1/2011</a:t>
            </a:r>
            <a:r>
              <a:rPr lang="en-US" sz="1050" dirty="0">
                <a:solidFill>
                  <a:prstClr val="black"/>
                </a:solidFill>
                <a:latin typeface="Tahoma"/>
                <a:cs typeface="Arial" pitchFamily="34" charset="0"/>
              </a:rPr>
              <a:t>)</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Utah</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H.B</a:t>
            </a:r>
            <a:r>
              <a:rPr lang="en-US" sz="1050" dirty="0">
                <a:solidFill>
                  <a:prstClr val="black"/>
                </a:solidFill>
                <a:latin typeface="Tahoma"/>
                <a:cs typeface="Arial" pitchFamily="34" charset="0"/>
              </a:rPr>
              <a:t>. 0145 (2010) </a:t>
            </a:r>
            <a:r>
              <a:rPr lang="en-US" sz="1050" i="1" dirty="0">
                <a:solidFill>
                  <a:prstClr val="black"/>
                </a:solidFill>
                <a:latin typeface="Tahoma"/>
                <a:cs typeface="Arial" pitchFamily="34" charset="0"/>
              </a:rPr>
              <a:t>(effective 3/31/2010, and limited to installations at public buildings, schools or 501(c)(3) non-profits)</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Vermont</a:t>
            </a:r>
            <a:r>
              <a:rPr lang="en-US" sz="1050" dirty="0">
                <a:solidFill>
                  <a:prstClr val="black"/>
                </a:solidFill>
                <a:latin typeface="Tahoma"/>
                <a:cs typeface="Arial" pitchFamily="34" charset="0"/>
              </a:rPr>
              <a:t>: No policy reference available, based on news reports and communications</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Virginia</a:t>
            </a:r>
            <a:r>
              <a:rPr lang="en-US" sz="1050" dirty="0">
                <a:solidFill>
                  <a:prstClr val="black"/>
                </a:solidFill>
                <a:latin typeface="Tahoma"/>
                <a:cs typeface="Arial" pitchFamily="34" charset="0"/>
              </a:rPr>
              <a:t>: DSIRE had previously identified VA as a state </a:t>
            </a:r>
            <a:r>
              <a:rPr lang="en-US" sz="1050" dirty="0">
                <a:solidFill>
                  <a:prstClr val="black"/>
                </a:solidFill>
                <a:latin typeface="Tahoma"/>
              </a:rPr>
              <a:t>where 3</a:t>
            </a:r>
            <a:r>
              <a:rPr lang="en-US" sz="1050" baseline="30000" dirty="0">
                <a:solidFill>
                  <a:prstClr val="black"/>
                </a:solidFill>
                <a:latin typeface="Tahoma"/>
              </a:rPr>
              <a:t>rd</a:t>
            </a:r>
            <a:r>
              <a:rPr lang="en-US" sz="1050" dirty="0">
                <a:solidFill>
                  <a:prstClr val="black"/>
                </a:solidFill>
                <a:latin typeface="Tahoma"/>
              </a:rPr>
              <a:t> party PPAs were authorized or otherwise currently in use, at least in certain jurisdictions within in the state, but has re-categorized VA to unknown status as of Oct 2011. See re</a:t>
            </a:r>
            <a:r>
              <a:rPr lang="en-US" sz="1050" dirty="0">
                <a:solidFill>
                  <a:prstClr val="black"/>
                </a:solidFill>
                <a:latin typeface="Tahoma"/>
                <a:cs typeface="Arial" pitchFamily="34" charset="0"/>
              </a:rPr>
              <a:t>ference VA Code § 56-232 and </a:t>
            </a:r>
            <a:r>
              <a:rPr lang="en-US" sz="1050" dirty="0" smtClean="0">
                <a:solidFill>
                  <a:prstClr val="black"/>
                </a:solidFill>
                <a:latin typeface="Tahoma"/>
                <a:cs typeface="Arial" pitchFamily="34" charset="0"/>
              </a:rPr>
              <a:t>20VAC5-315-20</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Washington DC</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REIP Program; PSC Order 15837 </a:t>
            </a:r>
          </a:p>
          <a:p>
            <a:pPr marL="342900" indent="-342900" fontAlgn="auto">
              <a:spcBef>
                <a:spcPct val="20000"/>
              </a:spcBef>
              <a:spcAft>
                <a:spcPts val="0"/>
              </a:spcAft>
              <a:buFont typeface="Arial" pitchFamily="34" charset="0"/>
              <a:buChar char="●"/>
              <a:defRPr/>
            </a:pPr>
            <a:endParaRPr lang="en-US" sz="1050" b="1" i="1"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endParaRPr lang="en-US" sz="1000" b="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National Renewable Energy Laboratory</a:t>
            </a:r>
            <a:br>
              <a:rPr lang="en-US" sz="3200" dirty="0" smtClean="0"/>
            </a:br>
            <a:r>
              <a:rPr lang="en-US" sz="3200" dirty="0" smtClean="0"/>
              <a:t>Technical Report on 3</a:t>
            </a:r>
            <a:r>
              <a:rPr lang="en-US" sz="3200" baseline="30000" dirty="0" smtClean="0"/>
              <a:t>rd</a:t>
            </a:r>
            <a:r>
              <a:rPr lang="en-US" sz="3200" dirty="0" smtClean="0"/>
              <a:t> party PPAs</a:t>
            </a:r>
            <a:endParaRPr lang="en-US" sz="3200" dirty="0"/>
          </a:p>
        </p:txBody>
      </p:sp>
      <p:sp>
        <p:nvSpPr>
          <p:cNvPr id="3" name="Content Placeholder 2"/>
          <p:cNvSpPr>
            <a:spLocks noGrp="1"/>
          </p:cNvSpPr>
          <p:nvPr>
            <p:ph idx="1"/>
          </p:nvPr>
        </p:nvSpPr>
        <p:spPr/>
        <p:txBody>
          <a:bodyPr/>
          <a:lstStyle/>
          <a:p>
            <a:pPr marL="119062" indent="0">
              <a:buNone/>
            </a:pPr>
            <a:r>
              <a:rPr lang="en-US" b="1" dirty="0" smtClean="0"/>
              <a:t>Solar </a:t>
            </a:r>
            <a:r>
              <a:rPr lang="en-US" b="1" dirty="0"/>
              <a:t>PV Project Financing: Regulatory and Legislative Challenges for Third-Party PPA System Owners </a:t>
            </a:r>
            <a:endParaRPr lang="en-US" b="1" dirty="0" smtClean="0"/>
          </a:p>
          <a:p>
            <a:pPr marL="411162" lvl="1" indent="0">
              <a:buNone/>
            </a:pPr>
            <a:r>
              <a:rPr lang="en-US" sz="2000" b="1" i="1" dirty="0"/>
              <a:t>Technical Report </a:t>
            </a:r>
            <a:endParaRPr lang="en-US" sz="2000" dirty="0"/>
          </a:p>
          <a:p>
            <a:pPr marL="411162" lvl="1" indent="0">
              <a:buNone/>
            </a:pPr>
            <a:r>
              <a:rPr lang="en-US" sz="2000" b="1" dirty="0"/>
              <a:t>NREL/TP-6A2-46723 </a:t>
            </a:r>
            <a:endParaRPr lang="en-US" sz="2000" dirty="0"/>
          </a:p>
          <a:p>
            <a:pPr marL="411162" lvl="1" indent="0">
              <a:buNone/>
            </a:pPr>
            <a:r>
              <a:rPr lang="en-US" sz="2000" b="1" dirty="0"/>
              <a:t>Revised February 2010</a:t>
            </a:r>
            <a:endParaRPr lang="en-US" sz="2000" dirty="0"/>
          </a:p>
          <a:p>
            <a:pPr marL="119062" indent="0">
              <a:buNone/>
            </a:pPr>
            <a:endParaRPr lang="en-US" dirty="0"/>
          </a:p>
          <a:p>
            <a:pPr marL="119062" indent="0">
              <a:buNone/>
            </a:pPr>
            <a:r>
              <a:rPr lang="en-US" sz="1800" dirty="0"/>
              <a:t>Katharine </a:t>
            </a:r>
            <a:r>
              <a:rPr lang="en-US" sz="1800" dirty="0" err="1" smtClean="0"/>
              <a:t>Kollins</a:t>
            </a:r>
            <a:r>
              <a:rPr lang="en-US" sz="1800" dirty="0" smtClean="0"/>
              <a:t>, </a:t>
            </a:r>
            <a:r>
              <a:rPr lang="en-US" sz="1800" i="1" dirty="0"/>
              <a:t>Duke University </a:t>
            </a:r>
            <a:endParaRPr lang="en-US" sz="1800" dirty="0"/>
          </a:p>
          <a:p>
            <a:pPr marL="119062" indent="0">
              <a:buNone/>
            </a:pPr>
            <a:r>
              <a:rPr lang="en-US" sz="1800" dirty="0"/>
              <a:t>Bethany </a:t>
            </a:r>
            <a:r>
              <a:rPr lang="en-US" sz="1800" dirty="0" err="1"/>
              <a:t>Speer</a:t>
            </a:r>
            <a:r>
              <a:rPr lang="en-US" sz="1800" dirty="0"/>
              <a:t> and </a:t>
            </a:r>
            <a:r>
              <a:rPr lang="en-US" sz="1800" dirty="0" err="1"/>
              <a:t>Karlynn</a:t>
            </a:r>
            <a:r>
              <a:rPr lang="en-US" sz="1800" dirty="0"/>
              <a:t> </a:t>
            </a:r>
            <a:r>
              <a:rPr lang="en-US" sz="1800" dirty="0" smtClean="0"/>
              <a:t>Cory, </a:t>
            </a:r>
            <a:r>
              <a:rPr lang="en-US" sz="1800" i="1" dirty="0"/>
              <a:t>National Renewable Energy Laboratory </a:t>
            </a:r>
            <a:endParaRPr lang="en-US" sz="1800"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i="1" dirty="0" smtClean="0"/>
              <a:t>NREL: Legislative </a:t>
            </a:r>
            <a:r>
              <a:rPr lang="en-US" sz="2800" b="0" i="1" dirty="0"/>
              <a:t>and Regulatory Challenges </a:t>
            </a:r>
            <a:r>
              <a:rPr lang="en-US" sz="2800" b="0" i="1" dirty="0" smtClean="0"/>
              <a:t/>
            </a:r>
            <a:br>
              <a:rPr lang="en-US" sz="2800" b="0" i="1" dirty="0" smtClean="0"/>
            </a:br>
            <a:r>
              <a:rPr lang="en-US" sz="2800" b="0" i="1" dirty="0" smtClean="0"/>
              <a:t>with </a:t>
            </a:r>
            <a:r>
              <a:rPr lang="en-US" sz="2800" b="0" i="1" dirty="0"/>
              <a:t>Third-Party PPA Model</a:t>
            </a:r>
            <a:endParaRPr lang="en-US" sz="2800" dirty="0"/>
          </a:p>
        </p:txBody>
      </p:sp>
      <p:sp>
        <p:nvSpPr>
          <p:cNvPr id="3" name="Content Placeholder 2"/>
          <p:cNvSpPr>
            <a:spLocks noGrp="1"/>
          </p:cNvSpPr>
          <p:nvPr>
            <p:ph idx="1"/>
          </p:nvPr>
        </p:nvSpPr>
        <p:spPr/>
        <p:txBody>
          <a:bodyPr/>
          <a:lstStyle/>
          <a:p>
            <a:pPr marL="119062" indent="0" algn="ctr">
              <a:buNone/>
            </a:pPr>
            <a:r>
              <a:rPr lang="en-US" sz="2400" b="1" dirty="0" smtClean="0"/>
              <a:t>Challenges</a:t>
            </a:r>
          </a:p>
          <a:p>
            <a:pPr marL="119062" indent="0" algn="ctr">
              <a:buNone/>
            </a:pPr>
            <a:endParaRPr lang="en-US" sz="2400" b="1" dirty="0"/>
          </a:p>
          <a:p>
            <a:pPr marL="576262" indent="-457200">
              <a:buFont typeface="+mj-lt"/>
              <a:buAutoNum type="arabicPeriod"/>
            </a:pPr>
            <a:r>
              <a:rPr lang="en-US" sz="2400" dirty="0"/>
              <a:t>Definition of Electric Utility as Seller of </a:t>
            </a:r>
            <a:r>
              <a:rPr lang="en-US" sz="2400" dirty="0" smtClean="0"/>
              <a:t>Electricity</a:t>
            </a:r>
            <a:r>
              <a:rPr lang="en-US" sz="2400" b="1" dirty="0" smtClean="0"/>
              <a:t> </a:t>
            </a:r>
            <a:endParaRPr lang="en-US" sz="2400" dirty="0"/>
          </a:p>
          <a:p>
            <a:pPr marL="576262" indent="-457200">
              <a:buFont typeface="+mj-lt"/>
              <a:buAutoNum type="arabicPeriod"/>
            </a:pPr>
            <a:r>
              <a:rPr lang="en-US" sz="2400" dirty="0" smtClean="0"/>
              <a:t>Power </a:t>
            </a:r>
            <a:r>
              <a:rPr lang="en-US" sz="2400" dirty="0"/>
              <a:t>Generation Equipment Included in Definition of Electric Utility </a:t>
            </a:r>
            <a:endParaRPr lang="en-US" sz="2400" dirty="0" smtClean="0"/>
          </a:p>
          <a:p>
            <a:pPr marL="576262" indent="-457200">
              <a:buFont typeface="+mj-lt"/>
              <a:buAutoNum type="arabicPeriod"/>
            </a:pPr>
            <a:r>
              <a:rPr lang="en-US" sz="2400" dirty="0" smtClean="0"/>
              <a:t>Definition </a:t>
            </a:r>
            <a:r>
              <a:rPr lang="en-US" sz="2400" dirty="0"/>
              <a:t>of Provider of Electric Services </a:t>
            </a:r>
            <a:endParaRPr lang="en-US" sz="2400" dirty="0" smtClean="0"/>
          </a:p>
          <a:p>
            <a:pPr marL="576262" indent="-457200">
              <a:buFont typeface="+mj-lt"/>
              <a:buAutoNum type="arabicPeriod"/>
            </a:pPr>
            <a:r>
              <a:rPr lang="en-US" sz="2400" dirty="0" smtClean="0"/>
              <a:t>Muni </a:t>
            </a:r>
            <a:r>
              <a:rPr lang="en-US" sz="2400" dirty="0"/>
              <a:t>and Co-op Concern over Opting into Deregulation of Electricity Generation </a:t>
            </a:r>
          </a:p>
          <a:p>
            <a:pPr marL="576262" indent="-457200">
              <a:buFont typeface="+mj-lt"/>
              <a:buAutoNum type="arabicPeriod"/>
            </a:pPr>
            <a:r>
              <a:rPr lang="en-US" sz="2400" dirty="0" smtClean="0"/>
              <a:t>Determining </a:t>
            </a:r>
            <a:r>
              <a:rPr lang="en-US" sz="2400" dirty="0"/>
              <a:t>Whether Third-Party Owned Systems May Net Meter </a:t>
            </a:r>
          </a:p>
          <a:p>
            <a:pPr marL="576262" indent="-457200">
              <a:buFont typeface="+mj-lt"/>
              <a:buAutoNum type="arabicPeriod"/>
            </a:pPr>
            <a:endParaRPr lang="en-US" sz="2400" dirty="0"/>
          </a:p>
          <a:p>
            <a:endParaRPr lang="en-US" sz="2400" dirty="0"/>
          </a:p>
          <a:p>
            <a:endParaRPr lang="en-US" sz="2400" dirty="0"/>
          </a:p>
          <a:p>
            <a:endParaRPr lang="en-US" dirty="0" smtClean="0"/>
          </a:p>
          <a:p>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Third-Party </a:t>
            </a:r>
            <a:r>
              <a:rPr lang="en-US" sz="2800" dirty="0"/>
              <a:t>PPA model </a:t>
            </a:r>
            <a:r>
              <a:rPr lang="en-US" sz="2800" dirty="0" smtClean="0"/>
              <a:t/>
            </a:r>
            <a:br>
              <a:rPr lang="en-US" sz="2800" dirty="0" smtClean="0"/>
            </a:br>
            <a:r>
              <a:rPr lang="en-US" sz="2800" b="0" dirty="0" smtClean="0"/>
              <a:t>(</a:t>
            </a:r>
            <a:r>
              <a:rPr lang="en-US" sz="2800" b="0" dirty="0"/>
              <a:t>DOE Solar Energy Technologies Program)</a:t>
            </a:r>
            <a:endParaRPr lang="en-US"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420" y="1782762"/>
            <a:ext cx="775716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olar-eclipse_2 (2).jpg"/>
          <p:cNvPicPr>
            <a:picLocks noChangeAspect="1"/>
          </p:cNvPicPr>
          <p:nvPr/>
        </p:nvPicPr>
        <p:blipFill>
          <a:blip r:embed="rId3" cstate="print"/>
          <a:srcRect/>
          <a:stretch>
            <a:fillRect/>
          </a:stretch>
        </p:blipFill>
        <p:spPr bwMode="auto">
          <a:xfrm>
            <a:off x="7632701" y="0"/>
            <a:ext cx="1511300" cy="1365250"/>
          </a:xfrm>
          <a:prstGeom prst="rect">
            <a:avLst/>
          </a:prstGeom>
          <a:noFill/>
          <a:ln w="9525">
            <a:noFill/>
            <a:miter lim="800000"/>
            <a:headEnd/>
            <a:tailEnd/>
          </a:ln>
        </p:spPr>
      </p:pic>
    </p:spTree>
    <p:extLst>
      <p:ext uri="{BB962C8B-B14F-4D97-AF65-F5344CB8AC3E}">
        <p14:creationId xmlns:p14="http://schemas.microsoft.com/office/powerpoint/2010/main" val="39267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Solar </a:t>
            </a:r>
            <a:r>
              <a:rPr lang="en-US" dirty="0" smtClean="0"/>
              <a:t>Lease Structure </a:t>
            </a:r>
            <a:br>
              <a:rPr lang="en-US" dirty="0" smtClean="0"/>
            </a:br>
            <a:r>
              <a:rPr lang="en-US" dirty="0" smtClean="0"/>
              <a:t>(</a:t>
            </a:r>
            <a:r>
              <a:rPr lang="en-US" dirty="0"/>
              <a:t>aka solar services agreement)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9180" y="2076132"/>
            <a:ext cx="702564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olar-eclipse_2 (2).jpg"/>
          <p:cNvPicPr>
            <a:picLocks noChangeAspect="1"/>
          </p:cNvPicPr>
          <p:nvPr/>
        </p:nvPicPr>
        <p:blipFill>
          <a:blip r:embed="rId3" cstate="print"/>
          <a:srcRect/>
          <a:stretch>
            <a:fillRect/>
          </a:stretch>
        </p:blipFill>
        <p:spPr bwMode="auto">
          <a:xfrm>
            <a:off x="7632701" y="0"/>
            <a:ext cx="1511300" cy="1365250"/>
          </a:xfrm>
          <a:prstGeom prst="rect">
            <a:avLst/>
          </a:prstGeom>
          <a:noFill/>
          <a:ln w="9525">
            <a:noFill/>
            <a:miter lim="800000"/>
            <a:headEnd/>
            <a:tailEnd/>
          </a:ln>
        </p:spPr>
      </p:pic>
    </p:spTree>
    <p:extLst>
      <p:ext uri="{BB962C8B-B14F-4D97-AF65-F5344CB8AC3E}">
        <p14:creationId xmlns:p14="http://schemas.microsoft.com/office/powerpoint/2010/main" val="284295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93"/>
            <a:ext cx="8229600" cy="1252728"/>
          </a:xfrm>
        </p:spPr>
        <p:txBody>
          <a:bodyPr>
            <a:normAutofit/>
          </a:bodyPr>
          <a:lstStyle/>
          <a:p>
            <a:r>
              <a:rPr lang="en-US" sz="2800" dirty="0"/>
              <a:t>8 Factor Test from </a:t>
            </a:r>
            <a:br>
              <a:rPr lang="en-US" sz="2800" dirty="0"/>
            </a:br>
            <a:r>
              <a:rPr lang="en-US" sz="2800" dirty="0"/>
              <a:t>Natural Gas Service Co. v. </a:t>
            </a:r>
            <a:r>
              <a:rPr lang="en-US" sz="2800" dirty="0" err="1"/>
              <a:t>Serv</a:t>
            </a:r>
            <a:r>
              <a:rPr lang="en-US" sz="2800" dirty="0"/>
              <a:t>-Yu Cooperative Inc.</a:t>
            </a:r>
          </a:p>
        </p:txBody>
      </p:sp>
      <p:sp>
        <p:nvSpPr>
          <p:cNvPr id="3" name="Content Placeholder 2"/>
          <p:cNvSpPr>
            <a:spLocks noGrp="1"/>
          </p:cNvSpPr>
          <p:nvPr>
            <p:ph idx="1"/>
          </p:nvPr>
        </p:nvSpPr>
        <p:spPr/>
        <p:txBody>
          <a:bodyPr/>
          <a:lstStyle/>
          <a:p>
            <a:pPr marL="633412" indent="-514350">
              <a:buFont typeface="+mj-lt"/>
              <a:buAutoNum type="arabicPeriod"/>
            </a:pPr>
            <a:r>
              <a:rPr lang="en-US" dirty="0" smtClean="0"/>
              <a:t>“What the corporation actually does”</a:t>
            </a:r>
          </a:p>
          <a:p>
            <a:pPr marL="633412" indent="-514350">
              <a:buFont typeface="+mj-lt"/>
              <a:buAutoNum type="arabicPeriod"/>
            </a:pPr>
            <a:r>
              <a:rPr lang="en-US" dirty="0" smtClean="0"/>
              <a:t>“Dedication to public use”</a:t>
            </a:r>
          </a:p>
          <a:p>
            <a:pPr marL="633412" indent="-514350">
              <a:buFont typeface="+mj-lt"/>
              <a:buAutoNum type="arabicPeriod"/>
            </a:pPr>
            <a:r>
              <a:rPr lang="en-US" dirty="0" smtClean="0"/>
              <a:t>Articles of incorporation, authorization and purposes</a:t>
            </a:r>
          </a:p>
          <a:p>
            <a:pPr marL="633412" indent="-514350">
              <a:buFont typeface="+mj-lt"/>
              <a:buAutoNum type="arabicPeriod"/>
            </a:pPr>
            <a:r>
              <a:rPr lang="en-US" dirty="0" smtClean="0"/>
              <a:t>Dealing with the service of a commodity in which the public has generally held to have an interest</a:t>
            </a:r>
          </a:p>
          <a:p>
            <a:pPr marL="633412" indent="-514350">
              <a:buFont typeface="+mj-lt"/>
              <a:buAutoNum type="arabicPeriod"/>
            </a:pPr>
            <a:r>
              <a:rPr lang="en-US" dirty="0" smtClean="0"/>
              <a:t>Monopolizing </a:t>
            </a:r>
            <a:r>
              <a:rPr lang="en-US" dirty="0"/>
              <a:t>or intending to monopolize the territory with a public service commodi</a:t>
            </a:r>
            <a:r>
              <a:rPr lang="en-US" sz="2800" dirty="0"/>
              <a:t>ty</a:t>
            </a:r>
          </a:p>
          <a:p>
            <a:pPr marL="119062" indent="0">
              <a:buNone/>
            </a:pPr>
            <a:endParaRPr lang="en-US" dirty="0" smtClean="0"/>
          </a:p>
          <a:p>
            <a:pPr marL="633412" indent="-514350">
              <a:buFont typeface="+mj-lt"/>
              <a:buAutoNum type="arabicPeriod"/>
            </a:pPr>
            <a:endParaRPr lang="en-US" dirty="0" smtClean="0"/>
          </a:p>
          <a:p>
            <a:pPr marL="119062" indent="0">
              <a:buNone/>
            </a:pPr>
            <a:endParaRPr lang="en-US" dirty="0" smtClean="0"/>
          </a:p>
          <a:p>
            <a:pPr marL="633412" indent="-514350">
              <a:buFont typeface="+mj-lt"/>
              <a:buAutoNum type="arabicPeriod"/>
            </a:pPr>
            <a:endParaRPr lang="en-US" dirty="0"/>
          </a:p>
          <a:p>
            <a:pPr marL="633412" indent="-514350">
              <a:buFont typeface="+mj-lt"/>
              <a:buAutoNum type="arabicPeriod"/>
            </a:pP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8 Factor Test from </a:t>
            </a:r>
            <a:br>
              <a:rPr lang="en-US" sz="2800" dirty="0"/>
            </a:br>
            <a:r>
              <a:rPr lang="en-US" sz="2800" dirty="0"/>
              <a:t>Natural Gas Service Co. v. </a:t>
            </a:r>
            <a:r>
              <a:rPr lang="en-US" sz="2800" dirty="0" err="1"/>
              <a:t>Serv</a:t>
            </a:r>
            <a:r>
              <a:rPr lang="en-US" sz="2800" dirty="0"/>
              <a:t>-Yu Cooperative</a:t>
            </a:r>
          </a:p>
        </p:txBody>
      </p:sp>
      <p:sp>
        <p:nvSpPr>
          <p:cNvPr id="3" name="Content Placeholder 2"/>
          <p:cNvSpPr>
            <a:spLocks noGrp="1"/>
          </p:cNvSpPr>
          <p:nvPr>
            <p:ph idx="1"/>
          </p:nvPr>
        </p:nvSpPr>
        <p:spPr/>
        <p:txBody>
          <a:bodyPr/>
          <a:lstStyle/>
          <a:p>
            <a:pPr marL="119062" indent="0">
              <a:buNone/>
            </a:pPr>
            <a:r>
              <a:rPr lang="en-US" i="1" dirty="0" smtClean="0"/>
              <a:t>Continued …</a:t>
            </a:r>
            <a:endParaRPr lang="en-US" i="1" dirty="0"/>
          </a:p>
          <a:p>
            <a:pPr marL="633412" indent="-514350">
              <a:buFont typeface="+mj-lt"/>
              <a:buAutoNum type="arabicPeriod" startAt="6"/>
            </a:pPr>
            <a:r>
              <a:rPr lang="en-US" dirty="0" smtClean="0"/>
              <a:t>Acceptance of substantially all requests for service</a:t>
            </a:r>
          </a:p>
          <a:p>
            <a:pPr marL="633412" indent="-514350">
              <a:buFont typeface="+mj-lt"/>
              <a:buAutoNum type="arabicPeriod" startAt="6"/>
            </a:pPr>
            <a:r>
              <a:rPr lang="en-US" dirty="0" smtClean="0"/>
              <a:t>Service under contracts and reserving the right to discriminate is not always controlling</a:t>
            </a:r>
          </a:p>
          <a:p>
            <a:pPr marL="633412" indent="-514350">
              <a:buFont typeface="+mj-lt"/>
              <a:buAutoNum type="arabicPeriod" startAt="6"/>
            </a:pPr>
            <a:r>
              <a:rPr lang="en-US" dirty="0" smtClean="0"/>
              <a:t>Actual or potential competition with other corporations whose business is clothed with public interest</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Iowa Supreme Court, p. 22</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34332"/>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pPr marL="119062" indent="0">
              <a:buNone/>
            </a:pPr>
            <a:r>
              <a:rPr lang="en-US" sz="2800" dirty="0"/>
              <a:t>A fundamental legal question, however, is whether PPAs may </a:t>
            </a:r>
            <a:r>
              <a:rPr lang="en-US" sz="2800" dirty="0" smtClean="0"/>
              <a:t>coexist </a:t>
            </a:r>
            <a:r>
              <a:rPr lang="en-US" sz="2800" dirty="0"/>
              <a:t>with traditional public utilities within the existing state regulatory </a:t>
            </a:r>
            <a:r>
              <a:rPr lang="en-US" sz="2800" dirty="0" smtClean="0"/>
              <a:t>environment</a:t>
            </a:r>
            <a:r>
              <a:rPr lang="en-US" sz="2800" dirty="0"/>
              <a:t>. A threshold question is often whether the developer–owner </a:t>
            </a:r>
            <a:r>
              <a:rPr lang="en-US" sz="2800" dirty="0" smtClean="0"/>
              <a:t>in </a:t>
            </a:r>
            <a:r>
              <a:rPr lang="en-US" sz="2800" dirty="0"/>
              <a:t>a third-party PPA is a public utility or electric supplier subject to state </a:t>
            </a:r>
            <a:r>
              <a:rPr lang="en-US" sz="2800" dirty="0" smtClean="0"/>
              <a:t>regulation</a:t>
            </a:r>
            <a:r>
              <a:rPr lang="en-US" sz="2800" dirty="0"/>
              <a:t>. This definitional question often turns on whether the </a:t>
            </a:r>
            <a:r>
              <a:rPr lang="en-US" sz="2800" dirty="0" smtClean="0"/>
              <a:t>developer–owner </a:t>
            </a:r>
            <a:r>
              <a:rPr lang="en-US" sz="2800" dirty="0"/>
              <a:t>in a third-party PPA is regarded as furnishing or </a:t>
            </a:r>
            <a:r>
              <a:rPr lang="en-US" sz="2800" dirty="0" smtClean="0"/>
              <a:t>supplying </a:t>
            </a:r>
            <a:r>
              <a:rPr lang="en-US" sz="2800" dirty="0"/>
              <a:t>electricity “to the public.”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Iowa Supreme Court, p. 23</a:t>
            </a:r>
            <a:endParaRPr lang="en-US" dirty="0"/>
          </a:p>
        </p:txBody>
      </p:sp>
      <p:sp>
        <p:nvSpPr>
          <p:cNvPr id="3" name="Content Placeholder 2"/>
          <p:cNvSpPr>
            <a:spLocks noGrp="1"/>
          </p:cNvSpPr>
          <p:nvPr>
            <p:ph idx="1"/>
          </p:nvPr>
        </p:nvSpPr>
        <p:spPr/>
        <p:txBody>
          <a:bodyPr/>
          <a:lstStyle/>
          <a:p>
            <a:pPr marL="119062" indent="0">
              <a:buNone/>
            </a:pPr>
            <a:r>
              <a:rPr lang="en-US" dirty="0"/>
              <a:t>The consequences of this threshold </a:t>
            </a:r>
            <a:r>
              <a:rPr lang="en-US" dirty="0" smtClean="0"/>
              <a:t>determination </a:t>
            </a:r>
            <a:r>
              <a:rPr lang="en-US" dirty="0"/>
              <a:t>are critical to </a:t>
            </a:r>
            <a:r>
              <a:rPr lang="en-US" dirty="0" smtClean="0"/>
              <a:t>the </a:t>
            </a:r>
            <a:r>
              <a:rPr lang="en-US" dirty="0"/>
              <a:t>viability of third-party PPAs. In states where public utilities </a:t>
            </a:r>
            <a:r>
              <a:rPr lang="en-US" dirty="0" smtClean="0"/>
              <a:t>have exclusive </a:t>
            </a:r>
            <a:r>
              <a:rPr lang="en-US" dirty="0"/>
              <a:t>service areas, a finding that a PPA is a public utility generally </a:t>
            </a:r>
            <a:r>
              <a:rPr lang="en-US" dirty="0" smtClean="0"/>
              <a:t>means </a:t>
            </a:r>
            <a:r>
              <a:rPr lang="en-US" dirty="0"/>
              <a:t>that a PPA violates the exclusive territory provisions of state law </a:t>
            </a:r>
            <a:r>
              <a:rPr lang="en-US" dirty="0" smtClean="0"/>
              <a:t>and </a:t>
            </a:r>
            <a:r>
              <a:rPr lang="en-US" dirty="0"/>
              <a:t>is thus </a:t>
            </a:r>
            <a:r>
              <a:rPr lang="en-US" dirty="0" smtClean="0"/>
              <a:t>unlawful.</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 Statement</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r>
              <a:rPr lang="en-US" dirty="0" smtClean="0"/>
              <a:t>To be the voice of the renewable energy (RE) and distributed generation (DG) business, educational and public sectors in Indiana to advocate public policies and to foster economic growth which fosters this business sector, creates jobs, promotes national security, provides stabilized energy resources and improves the quality of the environment.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Supreme Court, p. 42</a:t>
            </a:r>
            <a:endParaRPr lang="en-US" dirty="0"/>
          </a:p>
        </p:txBody>
      </p:sp>
      <p:sp>
        <p:nvSpPr>
          <p:cNvPr id="3" name="Content Placeholder 2"/>
          <p:cNvSpPr>
            <a:spLocks noGrp="1"/>
          </p:cNvSpPr>
          <p:nvPr>
            <p:ph idx="1"/>
          </p:nvPr>
        </p:nvSpPr>
        <p:spPr/>
        <p:txBody>
          <a:bodyPr/>
          <a:lstStyle/>
          <a:p>
            <a:pPr marL="119062" indent="0">
              <a:buNone/>
            </a:pPr>
            <a:r>
              <a:rPr lang="en-US" sz="2800" dirty="0" smtClean="0"/>
              <a:t>“Eagle </a:t>
            </a:r>
            <a:r>
              <a:rPr lang="en-US" sz="2800" dirty="0"/>
              <a:t>Point asserts that the third-party PPA structure should be </a:t>
            </a:r>
            <a:r>
              <a:rPr lang="en-US" sz="2800" dirty="0" smtClean="0"/>
              <a:t>regarded </a:t>
            </a:r>
            <a:r>
              <a:rPr lang="en-US" sz="2800" dirty="0"/>
              <a:t>as a long-term financing arrangement rather than a transaction </a:t>
            </a:r>
            <a:r>
              <a:rPr lang="en-US" sz="2800" dirty="0" smtClean="0"/>
              <a:t>involving </a:t>
            </a:r>
            <a:r>
              <a:rPr lang="en-US" sz="2800" dirty="0"/>
              <a:t>the furnishing of </a:t>
            </a:r>
            <a:r>
              <a:rPr lang="en-US" sz="2800" dirty="0" smtClean="0"/>
              <a:t>electricity.”</a:t>
            </a:r>
          </a:p>
          <a:p>
            <a:pPr marL="119062" indent="0">
              <a:buNone/>
            </a:pPr>
            <a:endParaRPr lang="en-US" sz="2800" dirty="0" smtClean="0"/>
          </a:p>
          <a:p>
            <a:pPr marL="119062" indent="0">
              <a:buNone/>
            </a:pPr>
            <a:r>
              <a:rPr lang="en-US" sz="2800" dirty="0" smtClean="0"/>
              <a:t>“Eagle </a:t>
            </a:r>
            <a:r>
              <a:rPr lang="en-US" sz="2800" dirty="0"/>
              <a:t>Point argues that it </a:t>
            </a:r>
            <a:r>
              <a:rPr lang="en-US" sz="2800" dirty="0" smtClean="0"/>
              <a:t>would </a:t>
            </a:r>
            <a:r>
              <a:rPr lang="en-US" sz="2800" dirty="0"/>
              <a:t>be absurd to hold that public utilities cannot be required to </a:t>
            </a:r>
            <a:r>
              <a:rPr lang="en-US" sz="2800" dirty="0" smtClean="0"/>
              <a:t>provide </a:t>
            </a:r>
            <a:r>
              <a:rPr lang="en-US" sz="2800" dirty="0"/>
              <a:t>financing for energy conservation and renewal resource </a:t>
            </a:r>
            <a:r>
              <a:rPr lang="en-US" sz="2800" dirty="0" smtClean="0"/>
              <a:t>measures</a:t>
            </a:r>
            <a:r>
              <a:rPr lang="en-US" sz="2800" dirty="0"/>
              <a:t>, and then say that Eagle Point is a public utility when it </a:t>
            </a:r>
            <a:r>
              <a:rPr lang="en-US" sz="2800" dirty="0" smtClean="0"/>
              <a:t>provides </a:t>
            </a:r>
            <a:r>
              <a:rPr lang="en-US" sz="2800" dirty="0"/>
              <a:t>such services</a:t>
            </a:r>
            <a:r>
              <a:rPr lang="en-US" sz="2800" dirty="0" smtClean="0"/>
              <a:t>.”</a:t>
            </a:r>
            <a:endParaRPr lang="en-US" sz="2800"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Iowa Supreme Court, p. 47</a:t>
            </a:r>
            <a:endParaRPr lang="en-US" dirty="0">
              <a:solidFill>
                <a:schemeClr val="accent1">
                  <a:satMod val="150000"/>
                </a:schemeClr>
              </a:solidFill>
            </a:endParaRPr>
          </a:p>
        </p:txBody>
      </p:sp>
      <p:sp>
        <p:nvSpPr>
          <p:cNvPr id="11267" name="Content Placeholder 2"/>
          <p:cNvSpPr>
            <a:spLocks noGrp="1"/>
          </p:cNvSpPr>
          <p:nvPr>
            <p:ph idx="1"/>
          </p:nvPr>
        </p:nvSpPr>
        <p:spPr/>
        <p:txBody>
          <a:bodyPr/>
          <a:lstStyle/>
          <a:p>
            <a:pPr lvl="1">
              <a:buNone/>
            </a:pPr>
            <a:r>
              <a:rPr lang="en-US" dirty="0" smtClean="0"/>
              <a:t>“With </a:t>
            </a:r>
            <a:r>
              <a:rPr lang="en-US" dirty="0"/>
              <a:t>respect to </a:t>
            </a:r>
            <a:r>
              <a:rPr lang="en-US" dirty="0" smtClean="0"/>
              <a:t>the second </a:t>
            </a:r>
            <a:r>
              <a:rPr lang="en-US" dirty="0" err="1"/>
              <a:t>Serv</a:t>
            </a:r>
            <a:r>
              <a:rPr lang="en-US" dirty="0"/>
              <a:t>-Yu factor, we agree with the </a:t>
            </a:r>
            <a:r>
              <a:rPr lang="en-US" dirty="0" smtClean="0"/>
              <a:t>district court </a:t>
            </a:r>
            <a:r>
              <a:rPr lang="en-US" dirty="0"/>
              <a:t>that it cannot be said that the solar panels on the city’s </a:t>
            </a:r>
            <a:r>
              <a:rPr lang="en-US" dirty="0" smtClean="0"/>
              <a:t>rooftop </a:t>
            </a:r>
            <a:r>
              <a:rPr lang="en-US" dirty="0"/>
              <a:t>are dedicated to public use</a:t>
            </a:r>
            <a:r>
              <a:rPr lang="en-US" dirty="0" smtClean="0"/>
              <a:t>.”</a:t>
            </a:r>
          </a:p>
          <a:p>
            <a:pPr lvl="1">
              <a:buNone/>
            </a:pPr>
            <a:r>
              <a:rPr lang="en-US" dirty="0" smtClean="0"/>
              <a:t>“The </a:t>
            </a:r>
            <a:r>
              <a:rPr lang="en-US" dirty="0"/>
              <a:t>installation is no more dedicated to public use than the </a:t>
            </a:r>
            <a:r>
              <a:rPr lang="en-US" dirty="0" smtClean="0"/>
              <a:t>thermal </a:t>
            </a:r>
            <a:r>
              <a:rPr lang="en-US" dirty="0"/>
              <a:t>windows or extra layers of insulation in the building itself. The </a:t>
            </a:r>
            <a:r>
              <a:rPr lang="en-US" dirty="0" smtClean="0"/>
              <a:t>behind-the-meter </a:t>
            </a:r>
            <a:r>
              <a:rPr lang="en-US" dirty="0"/>
              <a:t>solar generating facility represents a private </a:t>
            </a:r>
            <a:r>
              <a:rPr lang="en-US" dirty="0" smtClean="0"/>
              <a:t>transaction </a:t>
            </a:r>
            <a:r>
              <a:rPr lang="en-US" dirty="0"/>
              <a:t>between Eagle Point and the </a:t>
            </a:r>
            <a:r>
              <a:rPr lang="en-US" dirty="0" smtClean="0"/>
              <a:t>city.”</a:t>
            </a:r>
          </a:p>
        </p:txBody>
      </p:sp>
      <p:pic>
        <p:nvPicPr>
          <p:cNvPr id="11268"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 Do we have 3</a:t>
            </a:r>
            <a:r>
              <a:rPr lang="en-US" baseline="30000" dirty="0" smtClean="0"/>
              <a:t>rd</a:t>
            </a:r>
            <a:r>
              <a:rPr lang="en-US" dirty="0" smtClean="0"/>
              <a:t> party solar </a:t>
            </a:r>
            <a:br>
              <a:rPr lang="en-US" dirty="0" smtClean="0"/>
            </a:br>
            <a:r>
              <a:rPr lang="en-US" dirty="0" smtClean="0"/>
              <a:t>PPAs in Indiana?</a:t>
            </a:r>
            <a:endParaRPr lang="en-US" dirty="0"/>
          </a:p>
        </p:txBody>
      </p:sp>
      <p:sp>
        <p:nvSpPr>
          <p:cNvPr id="3" name="Content Placeholder 2"/>
          <p:cNvSpPr>
            <a:spLocks noGrp="1"/>
          </p:cNvSpPr>
          <p:nvPr>
            <p:ph idx="1"/>
          </p:nvPr>
        </p:nvSpPr>
        <p:spPr/>
        <p:txBody>
          <a:bodyPr/>
          <a:lstStyle/>
          <a:p>
            <a:r>
              <a:rPr lang="en-US" dirty="0" smtClean="0"/>
              <a:t>A: Yes and no</a:t>
            </a:r>
          </a:p>
          <a:p>
            <a:pPr lvl="1"/>
            <a:r>
              <a:rPr lang="en-US" u="sng" dirty="0" smtClean="0"/>
              <a:t>Yes</a:t>
            </a:r>
            <a:r>
              <a:rPr lang="en-US" dirty="0" smtClean="0"/>
              <a:t>, IPL and NIPSCO have 3</a:t>
            </a:r>
            <a:r>
              <a:rPr lang="en-US" baseline="30000" dirty="0" smtClean="0"/>
              <a:t>rd</a:t>
            </a:r>
            <a:r>
              <a:rPr lang="en-US" dirty="0" smtClean="0"/>
              <a:t> party solar PPAs now under their respective voluntary feed-in tariff (VFITs), however, these PPAs are only between the customer and the utility.</a:t>
            </a:r>
          </a:p>
          <a:p>
            <a:pPr lvl="1"/>
            <a:r>
              <a:rPr lang="en-US" u="sng" dirty="0" smtClean="0"/>
              <a:t>No</a:t>
            </a:r>
            <a:r>
              <a:rPr lang="en-US" dirty="0" smtClean="0"/>
              <a:t>, we do not currently have 3</a:t>
            </a:r>
            <a:r>
              <a:rPr lang="en-US" baseline="30000" dirty="0" smtClean="0"/>
              <a:t>rd</a:t>
            </a:r>
            <a:r>
              <a:rPr lang="en-US" dirty="0" smtClean="0"/>
              <a:t> party solar PPAs like in the Eagle Point Solar case.</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extLst>
      <p:ext uri="{BB962C8B-B14F-4D97-AF65-F5344CB8AC3E}">
        <p14:creationId xmlns:p14="http://schemas.microsoft.com/office/powerpoint/2010/main" val="224758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SEIA: Impact of 3</a:t>
            </a:r>
            <a:r>
              <a:rPr lang="en-US" baseline="30000" dirty="0" smtClean="0"/>
              <a:t>rd</a:t>
            </a:r>
            <a:r>
              <a:rPr lang="en-US" dirty="0" smtClean="0"/>
              <a:t> Party Solar Financing</a:t>
            </a:r>
            <a:endParaRPr lang="en-US" dirty="0"/>
          </a:p>
        </p:txBody>
      </p:sp>
      <p:sp>
        <p:nvSpPr>
          <p:cNvPr id="3" name="Content Placeholder 2"/>
          <p:cNvSpPr>
            <a:spLocks noGrp="1"/>
          </p:cNvSpPr>
          <p:nvPr>
            <p:ph idx="1"/>
          </p:nvPr>
        </p:nvSpPr>
        <p:spPr/>
        <p:txBody>
          <a:bodyPr/>
          <a:lstStyle/>
          <a:p>
            <a:r>
              <a:rPr lang="en-US" dirty="0"/>
              <a:t>More than 90 percent of New Jersey’s residential solar market has consisted of third-party owned systems since Q2 2013.</a:t>
            </a:r>
          </a:p>
          <a:p>
            <a:r>
              <a:rPr lang="en-US" dirty="0"/>
              <a:t>In Q1 2014, more than 50 percent of New York’s distributed generation systems were third-party owned, and in California, Arizona and Colorado, 69 to 81 </a:t>
            </a:r>
            <a:r>
              <a:rPr lang="en-US" dirty="0" smtClean="0"/>
              <a:t>% </a:t>
            </a:r>
            <a:r>
              <a:rPr lang="en-US" dirty="0"/>
              <a:t>of installed distributed generation systems were third-party owned.</a:t>
            </a:r>
          </a:p>
          <a:p>
            <a:pPr marL="457200" lvl="1" indent="0">
              <a:buNone/>
            </a:pP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a:t>
            </a:r>
            <a:r>
              <a:rPr lang="en-US" baseline="30000" dirty="0"/>
              <a:t>rd</a:t>
            </a:r>
            <a:r>
              <a:rPr lang="en-US" dirty="0"/>
              <a:t> party Financing is $3.34</a:t>
            </a:r>
            <a:br>
              <a:rPr lang="en-US" dirty="0"/>
            </a:br>
            <a:r>
              <a:rPr lang="en-US" dirty="0"/>
              <a:t>billion dollar business in US</a:t>
            </a:r>
          </a:p>
        </p:txBody>
      </p:sp>
      <p:sp>
        <p:nvSpPr>
          <p:cNvPr id="3" name="Content Placeholder 2"/>
          <p:cNvSpPr>
            <a:spLocks noGrp="1"/>
          </p:cNvSpPr>
          <p:nvPr>
            <p:ph idx="1"/>
          </p:nvPr>
        </p:nvSpPr>
        <p:spPr/>
        <p:txBody>
          <a:bodyPr/>
          <a:lstStyle/>
          <a:p>
            <a:pPr lvl="1"/>
            <a:endParaRPr lang="en-US" dirty="0" smtClean="0"/>
          </a:p>
          <a:p>
            <a:pPr lvl="1"/>
            <a:endParaRPr lang="en-US" dirty="0" smtClean="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6" y="2819401"/>
            <a:ext cx="6381751"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Peter Kelly-</a:t>
            </a:r>
            <a:r>
              <a:rPr lang="en-US" dirty="0" err="1"/>
              <a:t>Detwiler</a:t>
            </a:r>
            <a:r>
              <a:rPr lang="en-US" dirty="0"/>
              <a:t> </a:t>
            </a:r>
            <a:r>
              <a:rPr lang="en-US" dirty="0" smtClean="0"/>
              <a:t/>
            </a:r>
            <a:br>
              <a:rPr lang="en-US" dirty="0" smtClean="0"/>
            </a:br>
            <a:r>
              <a:rPr lang="en-US" dirty="0" smtClean="0"/>
              <a:t>in Forbes 2/10/14</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300" y="2102802"/>
            <a:ext cx="5105400" cy="397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04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lstStyle/>
          <a:p>
            <a:r>
              <a:rPr lang="en-US" dirty="0" smtClean="0"/>
              <a:t>Additional documents can be found at:</a:t>
            </a:r>
          </a:p>
          <a:p>
            <a:endParaRPr lang="en-US" dirty="0"/>
          </a:p>
          <a:p>
            <a:pPr marL="119062" indent="0">
              <a:buNone/>
            </a:pPr>
            <a:r>
              <a:rPr lang="en-US" dirty="0">
                <a:hlinkClick r:id="rId2"/>
              </a:rPr>
              <a:t>http://www.indianadg.net/iowa-supreme-court-and-3rd-party-ppas</a:t>
            </a:r>
            <a:r>
              <a:rPr lang="en-US" dirty="0" smtClean="0">
                <a:hlinkClick r:id="rId2"/>
              </a:rPr>
              <a:t>/</a:t>
            </a:r>
            <a:r>
              <a:rPr lang="en-US" dirty="0" smtClean="0"/>
              <a:t> </a:t>
            </a:r>
          </a:p>
        </p:txBody>
      </p:sp>
      <p:pic>
        <p:nvPicPr>
          <p:cNvPr id="4" name="Picture 3" descr="solar-eclipse_2 (2).jpg"/>
          <p:cNvPicPr>
            <a:picLocks noChangeAspect="1"/>
          </p:cNvPicPr>
          <p:nvPr/>
        </p:nvPicPr>
        <p:blipFill>
          <a:blip r:embed="rId3"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Laura Ann Arnold, President</a:t>
            </a:r>
          </a:p>
          <a:p>
            <a:pPr lvl="1">
              <a:buNone/>
            </a:pPr>
            <a:r>
              <a:rPr lang="en-US" dirty="0" smtClean="0"/>
              <a:t>Indiana Distributed Energy Alliance</a:t>
            </a:r>
          </a:p>
          <a:p>
            <a:pPr lvl="1">
              <a:buNone/>
            </a:pPr>
            <a:r>
              <a:rPr lang="en-US" dirty="0" smtClean="0"/>
              <a:t>545 E. Eleventh Street</a:t>
            </a:r>
          </a:p>
          <a:p>
            <a:pPr lvl="1">
              <a:buNone/>
            </a:pPr>
            <a:r>
              <a:rPr lang="en-US" dirty="0" smtClean="0"/>
              <a:t>Indianapolis, IN 46202</a:t>
            </a:r>
          </a:p>
          <a:p>
            <a:pPr lvl="1">
              <a:buNone/>
            </a:pPr>
            <a:r>
              <a:rPr lang="en-US" dirty="0" smtClean="0"/>
              <a:t>(317) 635-1701</a:t>
            </a:r>
          </a:p>
          <a:p>
            <a:pPr lvl="1">
              <a:buNone/>
            </a:pPr>
            <a:r>
              <a:rPr lang="en-US" dirty="0" smtClean="0"/>
              <a:t>(317) 502-5123 cell</a:t>
            </a:r>
          </a:p>
          <a:p>
            <a:pPr lvl="1">
              <a:buNone/>
            </a:pPr>
            <a:r>
              <a:rPr lang="en-US" dirty="0" smtClean="0">
                <a:hlinkClick r:id="rId2"/>
              </a:rPr>
              <a:t>Laura.Arnold@IndianaDG.net</a:t>
            </a:r>
            <a:r>
              <a:rPr lang="en-US" dirty="0" smtClean="0"/>
              <a:t> or</a:t>
            </a:r>
          </a:p>
          <a:p>
            <a:pPr lvl="1">
              <a:buNone/>
            </a:pPr>
            <a:r>
              <a:rPr lang="en-US" dirty="0" smtClean="0">
                <a:hlinkClick r:id="rId3"/>
              </a:rPr>
              <a:t>Laura.Arnold@thearnoldgroup.biz</a:t>
            </a:r>
            <a:r>
              <a:rPr lang="en-US" dirty="0" smtClean="0"/>
              <a:t> </a:t>
            </a:r>
          </a:p>
          <a:p>
            <a:pPr lvl="1">
              <a:buNone/>
            </a:pPr>
            <a:endParaRPr lang="en-US" dirty="0"/>
          </a:p>
        </p:txBody>
      </p:sp>
      <p:pic>
        <p:nvPicPr>
          <p:cNvPr id="4" name="Picture 3" descr="solar-eclipse_2 (2).jpg"/>
          <p:cNvPicPr>
            <a:picLocks noChangeAspect="1"/>
          </p:cNvPicPr>
          <p:nvPr/>
        </p:nvPicPr>
        <p:blipFill>
          <a:blip r:embed="rId4"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IndianaDG</a:t>
            </a:r>
            <a:r>
              <a:rPr lang="en-US" dirty="0" smtClean="0"/>
              <a:t> Members</a:t>
            </a:r>
            <a:endParaRPr lang="en-US" dirty="0"/>
          </a:p>
        </p:txBody>
      </p:sp>
      <p:sp>
        <p:nvSpPr>
          <p:cNvPr id="3" name="Content Placeholder 2"/>
          <p:cNvSpPr>
            <a:spLocks noGrp="1"/>
          </p:cNvSpPr>
          <p:nvPr>
            <p:ph idx="1"/>
          </p:nvPr>
        </p:nvSpPr>
        <p:spPr/>
        <p:txBody>
          <a:bodyPr/>
          <a:lstStyle/>
          <a:p>
            <a:r>
              <a:rPr lang="en-US" dirty="0" smtClean="0"/>
              <a:t>Developers of renewable energy and  distributed generation (RE&amp;DG) both located in Indiana doing projects here and elsewhere across the country</a:t>
            </a:r>
          </a:p>
          <a:p>
            <a:r>
              <a:rPr lang="en-US" dirty="0" smtClean="0"/>
              <a:t>Manufacturers of RE/DG systems</a:t>
            </a:r>
          </a:p>
          <a:p>
            <a:r>
              <a:rPr lang="en-US" dirty="0" smtClean="0"/>
              <a:t>Supporting non-profits and individuals wanting to develop RE/DG projects</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9/02/14</a:t>
            </a:r>
            <a:endParaRPr lang="en-US"/>
          </a:p>
        </p:txBody>
      </p:sp>
      <p:sp>
        <p:nvSpPr>
          <p:cNvPr id="6" name="Footer Placeholder 5"/>
          <p:cNvSpPr>
            <a:spLocks noGrp="1"/>
          </p:cNvSpPr>
          <p:nvPr>
            <p:ph type="ftr" sz="quarter" idx="11"/>
          </p:nvPr>
        </p:nvSpPr>
        <p:spPr/>
        <p:txBody>
          <a:bodyPr/>
          <a:lstStyle/>
          <a:p>
            <a:pPr>
              <a:defRPr/>
            </a:pPr>
            <a:r>
              <a:rPr lang="en-US" smtClean="0"/>
              <a:t>Presented to Interim Study Committee on Utilities, Energy &amp; Telecommunications</a:t>
            </a:r>
            <a:endParaRPr lang="en-US"/>
          </a:p>
        </p:txBody>
      </p:sp>
      <p:sp>
        <p:nvSpPr>
          <p:cNvPr id="7" name="Slide Number Placeholder 6"/>
          <p:cNvSpPr>
            <a:spLocks noGrp="1"/>
          </p:cNvSpPr>
          <p:nvPr>
            <p:ph type="sldNum" sz="quarter" idx="12"/>
          </p:nvPr>
        </p:nvSpPr>
        <p:spPr/>
        <p:txBody>
          <a:bodyPr/>
          <a:lstStyle/>
          <a:p>
            <a:pPr>
              <a:defRPr/>
            </a:pPr>
            <a:fld id="{66F8BEC6-3FB9-48B2-A926-3BAC31AA40F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52 (2014)</a:t>
            </a:r>
            <a:endParaRPr lang="en-US" dirty="0"/>
          </a:p>
        </p:txBody>
      </p:sp>
      <p:sp>
        <p:nvSpPr>
          <p:cNvPr id="3" name="Content Placeholder 2"/>
          <p:cNvSpPr>
            <a:spLocks noGrp="1"/>
          </p:cNvSpPr>
          <p:nvPr>
            <p:ph idx="1"/>
          </p:nvPr>
        </p:nvSpPr>
        <p:spPr/>
        <p:txBody>
          <a:bodyPr/>
          <a:lstStyle/>
          <a:p>
            <a:r>
              <a:rPr lang="en-US" dirty="0" smtClean="0"/>
              <a:t>To assign </a:t>
            </a:r>
            <a:r>
              <a:rPr lang="en-US" dirty="0"/>
              <a:t>the topic of service areas of electric </a:t>
            </a:r>
            <a:r>
              <a:rPr lang="en-US" dirty="0" smtClean="0"/>
              <a:t>utilities. </a:t>
            </a:r>
          </a:p>
          <a:p>
            <a:r>
              <a:rPr lang="en-US" dirty="0" smtClean="0"/>
              <a:t>In 1980, </a:t>
            </a:r>
            <a:r>
              <a:rPr lang="en-US" dirty="0"/>
              <a:t>legislation was passed that required </a:t>
            </a:r>
            <a:r>
              <a:rPr lang="en-US" dirty="0" smtClean="0"/>
              <a:t>that Indiana </a:t>
            </a:r>
            <a:r>
              <a:rPr lang="en-US" dirty="0"/>
              <a:t>be divided into designated geographic </a:t>
            </a:r>
            <a:r>
              <a:rPr lang="en-US" dirty="0" smtClean="0"/>
              <a:t>areas; and, within </a:t>
            </a:r>
            <a:r>
              <a:rPr lang="en-US" dirty="0"/>
              <a:t>each geographic </a:t>
            </a:r>
            <a:r>
              <a:rPr lang="en-US" dirty="0" smtClean="0"/>
              <a:t>area, </a:t>
            </a:r>
            <a:r>
              <a:rPr lang="en-US" dirty="0"/>
              <a:t>only one electricity </a:t>
            </a:r>
            <a:r>
              <a:rPr lang="en-US" dirty="0" smtClean="0"/>
              <a:t>supplier would </a:t>
            </a:r>
            <a:r>
              <a:rPr lang="en-US" dirty="0"/>
              <a:t>have the right to furnish retail electric service to </a:t>
            </a:r>
            <a:r>
              <a:rPr lang="en-US" dirty="0" smtClean="0"/>
              <a:t>the public.</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extLst>
      <p:ext uri="{BB962C8B-B14F-4D97-AF65-F5344CB8AC3E}">
        <p14:creationId xmlns:p14="http://schemas.microsoft.com/office/powerpoint/2010/main" val="109392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Iowa Supreme Court</a:t>
            </a:r>
            <a:br>
              <a:rPr lang="en-US" sz="3200" dirty="0" smtClean="0"/>
            </a:br>
            <a:r>
              <a:rPr lang="en-US" sz="3200" dirty="0" smtClean="0"/>
              <a:t>No. 13-0642, Filed July 11, 2014</a:t>
            </a:r>
            <a:endParaRPr lang="en-US" sz="3200" dirty="0"/>
          </a:p>
        </p:txBody>
      </p:sp>
      <p:sp>
        <p:nvSpPr>
          <p:cNvPr id="3" name="Content Placeholder 2"/>
          <p:cNvSpPr>
            <a:spLocks noGrp="1"/>
          </p:cNvSpPr>
          <p:nvPr>
            <p:ph idx="1"/>
          </p:nvPr>
        </p:nvSpPr>
        <p:spPr/>
        <p:txBody>
          <a:bodyPr/>
          <a:lstStyle/>
          <a:p>
            <a:pPr marL="119062" indent="0" algn="ctr">
              <a:buNone/>
            </a:pPr>
            <a:r>
              <a:rPr lang="en-US" sz="1600" b="1" dirty="0"/>
              <a:t>IN THE SUPREME COURT OF IOWA</a:t>
            </a:r>
          </a:p>
          <a:p>
            <a:pPr marL="119062" indent="0" algn="ctr">
              <a:buNone/>
            </a:pPr>
            <a:r>
              <a:rPr lang="en-US" sz="1600" dirty="0"/>
              <a:t>No. 13–0642</a:t>
            </a:r>
          </a:p>
          <a:p>
            <a:pPr marL="119062" indent="0" algn="ctr">
              <a:buNone/>
            </a:pPr>
            <a:r>
              <a:rPr lang="en-US" sz="1600" dirty="0"/>
              <a:t>Filed July 11, 2014</a:t>
            </a:r>
          </a:p>
          <a:p>
            <a:pPr marL="119062" indent="0">
              <a:buNone/>
            </a:pPr>
            <a:endParaRPr lang="en-US" sz="1600" dirty="0" smtClean="0"/>
          </a:p>
          <a:p>
            <a:pPr marL="119062" indent="0">
              <a:buNone/>
            </a:pPr>
            <a:r>
              <a:rPr lang="en-US" sz="1600" b="1" dirty="0" smtClean="0"/>
              <a:t>SZ </a:t>
            </a:r>
            <a:r>
              <a:rPr lang="en-US" sz="1600" b="1" dirty="0"/>
              <a:t>ENTERPRISES, LLC d/b/a EAGLE POINT SOLAR</a:t>
            </a:r>
            <a:r>
              <a:rPr lang="en-US" sz="1600" dirty="0"/>
              <a:t>,</a:t>
            </a:r>
          </a:p>
          <a:p>
            <a:pPr marL="411162" lvl="1" indent="0">
              <a:buNone/>
            </a:pPr>
            <a:r>
              <a:rPr lang="en-US" sz="1200" dirty="0"/>
              <a:t>Appellee,</a:t>
            </a:r>
          </a:p>
          <a:p>
            <a:pPr marL="119062" indent="0">
              <a:buNone/>
            </a:pPr>
            <a:r>
              <a:rPr lang="en-US" sz="1600" dirty="0"/>
              <a:t>vs.</a:t>
            </a:r>
          </a:p>
          <a:p>
            <a:pPr marL="119062" indent="0">
              <a:buNone/>
            </a:pPr>
            <a:r>
              <a:rPr lang="en-US" sz="1600" b="1" dirty="0"/>
              <a:t>IOWA UTILITIES BOARD, A DIVISION OF THE DEPARTMENT OF </a:t>
            </a:r>
            <a:r>
              <a:rPr lang="en-US" sz="1600" b="1" dirty="0" smtClean="0"/>
              <a:t>COMMERCE</a:t>
            </a:r>
            <a:r>
              <a:rPr lang="en-US" sz="1600" b="1" dirty="0"/>
              <a:t>, STATE OF IOWA,</a:t>
            </a:r>
          </a:p>
          <a:p>
            <a:pPr marL="411162" lvl="1" indent="0">
              <a:buNone/>
            </a:pPr>
            <a:r>
              <a:rPr lang="en-US" sz="1200" dirty="0"/>
              <a:t>Appellant,</a:t>
            </a:r>
          </a:p>
          <a:p>
            <a:pPr marL="119062" indent="0">
              <a:buNone/>
            </a:pPr>
            <a:r>
              <a:rPr lang="en-US" sz="1600" b="1" dirty="0"/>
              <a:t>INTERSTATE POWER AND LIGHT COMPANY, IOWA ASSOCIATION </a:t>
            </a:r>
            <a:r>
              <a:rPr lang="en-US" sz="1600" b="1" dirty="0" smtClean="0"/>
              <a:t>OF </a:t>
            </a:r>
            <a:r>
              <a:rPr lang="en-US" sz="1600" b="1" dirty="0"/>
              <a:t>ELECTRIC COOPERATIVES, and MIDAMERICAN ENERGY </a:t>
            </a:r>
            <a:r>
              <a:rPr lang="en-US" sz="1600" b="1" dirty="0" smtClean="0"/>
              <a:t>COMPANY</a:t>
            </a:r>
            <a:r>
              <a:rPr lang="en-US" sz="1600" dirty="0"/>
              <a:t>, </a:t>
            </a:r>
          </a:p>
          <a:p>
            <a:pPr marL="411162" lvl="1" indent="0">
              <a:buNone/>
            </a:pPr>
            <a:r>
              <a:rPr lang="en-US" sz="1200" dirty="0"/>
              <a:t>Intervenors-Appellants,</a:t>
            </a:r>
          </a:p>
          <a:p>
            <a:pPr marL="119062" indent="0">
              <a:buNone/>
            </a:pPr>
            <a:r>
              <a:rPr lang="en-US" sz="1600" b="1" dirty="0"/>
              <a:t>OFFICE OF CONSUMER ADVOCATE, ENVIRONMENTAL LAW &amp; </a:t>
            </a:r>
            <a:r>
              <a:rPr lang="en-US" sz="1600" b="1" dirty="0" smtClean="0"/>
              <a:t>POLICY </a:t>
            </a:r>
            <a:r>
              <a:rPr lang="en-US" sz="1600" b="1" dirty="0"/>
              <a:t>CENTER, IOWA ENVIRONMENTAL COUNCIL, IOWA </a:t>
            </a:r>
            <a:r>
              <a:rPr lang="en-US" sz="1600" b="1" dirty="0" smtClean="0"/>
              <a:t>SOLAR/SMALL </a:t>
            </a:r>
            <a:r>
              <a:rPr lang="en-US" sz="1600" b="1" dirty="0"/>
              <a:t>WIND ENERGY TRADE ASSOCIATION, IOWA </a:t>
            </a:r>
            <a:r>
              <a:rPr lang="en-US" sz="1600" b="1" dirty="0" smtClean="0"/>
              <a:t>RENEWABLE </a:t>
            </a:r>
            <a:r>
              <a:rPr lang="en-US" sz="1600" b="1" dirty="0"/>
              <a:t>ENERGY ASSOCIATION, SOLAR ENERGY INDUSTRIES </a:t>
            </a:r>
            <a:r>
              <a:rPr lang="en-US" sz="1600" b="1" dirty="0" smtClean="0"/>
              <a:t>ASSOCIATION, and </a:t>
            </a:r>
            <a:r>
              <a:rPr lang="en-US" sz="1600" b="1" dirty="0"/>
              <a:t>VOTE SOLAR INITIATIVE</a:t>
            </a:r>
            <a:r>
              <a:rPr lang="en-US" sz="1600" dirty="0" smtClean="0"/>
              <a:t>,</a:t>
            </a:r>
          </a:p>
          <a:p>
            <a:pPr marL="119062" indent="0">
              <a:buNone/>
            </a:pPr>
            <a:r>
              <a:rPr lang="en-US" sz="1600" dirty="0" smtClean="0"/>
              <a:t>	</a:t>
            </a:r>
            <a:r>
              <a:rPr lang="en-US" sz="1200" dirty="0" smtClean="0"/>
              <a:t>Intervenors-Appellees</a:t>
            </a:r>
            <a:endParaRPr lang="en-US" sz="1200" dirty="0"/>
          </a:p>
        </p:txBody>
      </p:sp>
      <p:pic>
        <p:nvPicPr>
          <p:cNvPr id="4" name="Picture 3" descr="solar-eclipse_2 (2).jpg"/>
          <p:cNvPicPr>
            <a:picLocks noChangeAspect="1"/>
          </p:cNvPicPr>
          <p:nvPr/>
        </p:nvPicPr>
        <p:blipFill>
          <a:blip r:embed="rId2" cstate="print"/>
          <a:srcRect/>
          <a:stretch>
            <a:fillRect/>
          </a:stretch>
        </p:blipFill>
        <p:spPr bwMode="auto">
          <a:xfrm>
            <a:off x="7629351" y="76200"/>
            <a:ext cx="1511300" cy="1365250"/>
          </a:xfrm>
          <a:prstGeom prst="rect">
            <a:avLst/>
          </a:prstGeom>
          <a:noFill/>
          <a:ln w="9525">
            <a:noFill/>
            <a:miter lim="800000"/>
            <a:headEnd/>
            <a:tailEnd/>
          </a:ln>
        </p:spPr>
      </p:pic>
    </p:spTree>
    <p:extLst>
      <p:ext uri="{BB962C8B-B14F-4D97-AF65-F5344CB8AC3E}">
        <p14:creationId xmlns:p14="http://schemas.microsoft.com/office/powerpoint/2010/main" val="418081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Iowa Supreme Court Decision </a:t>
            </a:r>
            <a:br>
              <a:rPr lang="en-US" dirty="0" smtClean="0"/>
            </a:br>
            <a:r>
              <a:rPr lang="en-US" dirty="0" smtClean="0"/>
              <a:t>on Eagle Point Solar </a:t>
            </a:r>
            <a:endParaRPr lang="en-US" dirty="0"/>
          </a:p>
        </p:txBody>
      </p:sp>
      <p:sp>
        <p:nvSpPr>
          <p:cNvPr id="3" name="Content Placeholder 2"/>
          <p:cNvSpPr>
            <a:spLocks noGrp="1"/>
          </p:cNvSpPr>
          <p:nvPr>
            <p:ph idx="1"/>
          </p:nvPr>
        </p:nvSpPr>
        <p:spPr/>
        <p:txBody>
          <a:bodyPr/>
          <a:lstStyle/>
          <a:p>
            <a:r>
              <a:rPr lang="en-US" dirty="0"/>
              <a:t> On July 11, 2014, the Iowa Supreme Court issued a long-awaited ruling on the legality of a power purchase agreement (“PPA”) between Eagle Point Solar and its customer, City of Dubuque, for the sale of electricity </a:t>
            </a:r>
            <a:r>
              <a:rPr lang="en-US" dirty="0" smtClean="0"/>
              <a:t>from solar panels.</a:t>
            </a:r>
          </a:p>
        </p:txBody>
      </p:sp>
      <p:pic>
        <p:nvPicPr>
          <p:cNvPr id="4" name="Picture 3" descr="solar-eclipse_2 (2).jpg"/>
          <p:cNvPicPr>
            <a:picLocks noChangeAspect="1"/>
          </p:cNvPicPr>
          <p:nvPr/>
        </p:nvPicPr>
        <p:blipFill>
          <a:blip r:embed="rId3"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Iowa Decision</a:t>
            </a:r>
            <a:endParaRPr lang="en-US" dirty="0"/>
          </a:p>
        </p:txBody>
      </p:sp>
      <p:sp>
        <p:nvSpPr>
          <p:cNvPr id="3" name="Content Placeholder 2"/>
          <p:cNvSpPr>
            <a:spLocks noGrp="1"/>
          </p:cNvSpPr>
          <p:nvPr>
            <p:ph idx="1"/>
          </p:nvPr>
        </p:nvSpPr>
        <p:spPr/>
        <p:txBody>
          <a:bodyPr/>
          <a:lstStyle/>
          <a:p>
            <a:r>
              <a:rPr lang="en-US" dirty="0" smtClean="0"/>
              <a:t>The Iowa Supreme Court held that the “behind the meter” direct sale of electricity from solar PV and using a purchase power agreement or PPA that sold electricity on a cents/kWh basis did not automatically render the seller a “public utility”.</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588670" y="0"/>
            <a:ext cx="1511300" cy="1365250"/>
          </a:xfrm>
          <a:prstGeom prst="rect">
            <a:avLst/>
          </a:prstGeom>
          <a:noFill/>
          <a:ln w="9525">
            <a:noFill/>
            <a:miter lim="800000"/>
            <a:headEnd/>
            <a:tailEnd/>
          </a:ln>
        </p:spPr>
      </p:pic>
    </p:spTree>
    <p:extLst>
      <p:ext uri="{BB962C8B-B14F-4D97-AF65-F5344CB8AC3E}">
        <p14:creationId xmlns:p14="http://schemas.microsoft.com/office/powerpoint/2010/main" val="336583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latin typeface="Tahoma" pitchFamily="34" charset="0"/>
              </a:rPr>
              <a:t/>
            </a:r>
            <a:br>
              <a:rPr lang="en-US" sz="2700" i="1" dirty="0" smtClean="0">
                <a:latin typeface="Tahoma" pitchFamily="34" charset="0"/>
              </a:rPr>
            </a:br>
            <a:r>
              <a:rPr lang="en-US" sz="2700" i="1" dirty="0" smtClean="0">
                <a:latin typeface="Tahoma" pitchFamily="34" charset="0"/>
              </a:rPr>
              <a:t>Status of 3</a:t>
            </a:r>
            <a:r>
              <a:rPr lang="en-US" sz="2700" i="1" baseline="30000" dirty="0" smtClean="0">
                <a:latin typeface="Tahoma" pitchFamily="34" charset="0"/>
              </a:rPr>
              <a:t>rd</a:t>
            </a:r>
            <a:r>
              <a:rPr lang="en-US" sz="2700" i="1" dirty="0" smtClean="0">
                <a:latin typeface="Tahoma" pitchFamily="34" charset="0"/>
              </a:rPr>
              <a:t>-Party </a:t>
            </a:r>
            <a:r>
              <a:rPr lang="en-US" sz="2700" i="1" dirty="0">
                <a:latin typeface="Tahoma" pitchFamily="34" charset="0"/>
              </a:rPr>
              <a:t>Solar PV </a:t>
            </a:r>
            <a:r>
              <a:rPr lang="en-US" sz="2700" i="1" dirty="0" smtClean="0">
                <a:latin typeface="Tahoma" pitchFamily="34" charset="0"/>
              </a:rPr>
              <a:t/>
            </a:r>
            <a:br>
              <a:rPr lang="en-US" sz="2700" i="1" dirty="0" smtClean="0">
                <a:latin typeface="Tahoma" pitchFamily="34" charset="0"/>
              </a:rPr>
            </a:br>
            <a:r>
              <a:rPr lang="en-US" sz="2700" i="1" dirty="0" smtClean="0">
                <a:latin typeface="Tahoma" pitchFamily="34" charset="0"/>
              </a:rPr>
              <a:t>Power </a:t>
            </a:r>
            <a:r>
              <a:rPr lang="en-US" sz="2700" i="1" dirty="0">
                <a:latin typeface="Tahoma" pitchFamily="34" charset="0"/>
              </a:rPr>
              <a:t>Purchase Agreements (PPAs</a:t>
            </a:r>
            <a:r>
              <a:rPr lang="en-US" sz="2700" i="1" dirty="0" smtClean="0">
                <a:latin typeface="Tahoma" pitchFamily="34" charset="0"/>
              </a:rPr>
              <a:t>) in U.S.</a:t>
            </a:r>
            <a:r>
              <a:rPr lang="en-US" sz="4800" i="1" dirty="0">
                <a:solidFill>
                  <a:schemeClr val="bg1"/>
                </a:solidFill>
                <a:latin typeface="Tahoma" pitchFamily="34" charset="0"/>
              </a:rPr>
              <a:t/>
            </a:r>
            <a:br>
              <a:rPr lang="en-US" sz="4800" i="1" dirty="0">
                <a:solidFill>
                  <a:schemeClr val="bg1"/>
                </a:solidFill>
                <a:latin typeface="Tahoma" pitchFamily="34" charset="0"/>
              </a:rPr>
            </a:br>
            <a:endParaRPr lang="en-US" dirty="0"/>
          </a:p>
        </p:txBody>
      </p:sp>
      <p:sp>
        <p:nvSpPr>
          <p:cNvPr id="3" name="Content Placeholder 2"/>
          <p:cNvSpPr>
            <a:spLocks noGrp="1"/>
          </p:cNvSpPr>
          <p:nvPr>
            <p:ph idx="1"/>
          </p:nvPr>
        </p:nvSpPr>
        <p:spPr/>
        <p:txBody>
          <a:bodyPr/>
          <a:lstStyle/>
          <a:p>
            <a:r>
              <a:rPr lang="en-US" dirty="0" smtClean="0"/>
              <a:t>DSIREUSA.org website shows the status of 3</a:t>
            </a:r>
            <a:r>
              <a:rPr lang="en-US" baseline="30000" dirty="0" smtClean="0"/>
              <a:t>rd</a:t>
            </a:r>
            <a:r>
              <a:rPr lang="en-US" dirty="0" smtClean="0"/>
              <a:t>-Party Solar PV Purchase Power Agreements (PPAs) across the United States.</a:t>
            </a:r>
          </a:p>
          <a:p>
            <a:r>
              <a:rPr lang="en-US" dirty="0" smtClean="0"/>
              <a:t>They indicate the status of 3</a:t>
            </a:r>
            <a:r>
              <a:rPr lang="en-US" baseline="30000" dirty="0" smtClean="0"/>
              <a:t>rd</a:t>
            </a:r>
            <a:r>
              <a:rPr lang="en-US" dirty="0" smtClean="0"/>
              <a:t>-party PPAs in Indiana is unclear or uncertain.</a:t>
            </a:r>
          </a:p>
          <a:p>
            <a:endParaRPr lang="en-US" dirty="0" smtClean="0"/>
          </a:p>
          <a:p>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1" y="0"/>
            <a:ext cx="1511300" cy="1365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Text Box"/>
          <p:cNvSpPr txBox="1">
            <a:spLocks noChangeArrowheads="1"/>
          </p:cNvSpPr>
          <p:nvPr/>
        </p:nvSpPr>
        <p:spPr bwMode="auto">
          <a:xfrm>
            <a:off x="533400" y="10668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i="1" dirty="0">
                <a:solidFill>
                  <a:prstClr val="black"/>
                </a:solidFill>
                <a:latin typeface="Tahoma" pitchFamily="34" charset="0"/>
              </a:rPr>
              <a:t>3</a:t>
            </a:r>
            <a:r>
              <a:rPr lang="en-US" sz="2000" b="1" i="1" baseline="30000" dirty="0">
                <a:solidFill>
                  <a:prstClr val="black"/>
                </a:solidFill>
                <a:latin typeface="Tahoma" pitchFamily="34" charset="0"/>
              </a:rPr>
              <a:t>rd</a:t>
            </a:r>
            <a:r>
              <a:rPr lang="en-US" sz="2000" b="1" i="1" dirty="0">
                <a:solidFill>
                  <a:prstClr val="black"/>
                </a:solidFill>
                <a:latin typeface="Tahoma" pitchFamily="34" charset="0"/>
              </a:rPr>
              <a:t>-Party Solar PV Power Purchase Agreements (PPAs</a:t>
            </a:r>
            <a:r>
              <a:rPr lang="en-US" sz="2000" b="1" i="1" dirty="0" smtClean="0">
                <a:solidFill>
                  <a:prstClr val="black"/>
                </a:solidFill>
                <a:latin typeface="Tahoma" pitchFamily="34" charset="0"/>
              </a:rPr>
              <a:t>)</a:t>
            </a:r>
            <a:r>
              <a:rPr lang="en-US" sz="2000" b="1" i="1" dirty="0" smtClean="0">
                <a:solidFill>
                  <a:prstClr val="white"/>
                </a:solidFill>
                <a:latin typeface="Tahoma" pitchFamily="34" charset="0"/>
              </a:rPr>
              <a:t>.</a:t>
            </a:r>
            <a:endParaRPr lang="en-US" sz="2000" b="1" i="1" dirty="0">
              <a:solidFill>
                <a:prstClr val="white"/>
              </a:solidFill>
              <a:latin typeface="Tahoma" pitchFamily="34" charset="0"/>
            </a:endParaRPr>
          </a:p>
        </p:txBody>
      </p:sp>
      <p:sp>
        <p:nvSpPr>
          <p:cNvPr id="98" name="DSIRE Review Date Text Box"/>
          <p:cNvSpPr txBox="1">
            <a:spLocks noChangeArrowheads="1"/>
          </p:cNvSpPr>
          <p:nvPr/>
        </p:nvSpPr>
        <p:spPr bwMode="auto">
          <a:xfrm>
            <a:off x="2971800" y="1536700"/>
            <a:ext cx="39624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dirty="0">
                <a:solidFill>
                  <a:prstClr val="black"/>
                </a:solidFill>
                <a:latin typeface="Tahoma" pitchFamily="34" charset="0"/>
              </a:rPr>
              <a:t>www.dsireusa.org / </a:t>
            </a:r>
            <a:r>
              <a:rPr lang="en-US" sz="1300" b="1" dirty="0" smtClean="0">
                <a:solidFill>
                  <a:prstClr val="black"/>
                </a:solidFill>
                <a:latin typeface="Tahoma" pitchFamily="34" charset="0"/>
              </a:rPr>
              <a:t>February 2013</a:t>
            </a:r>
            <a:r>
              <a:rPr lang="en-US" sz="1300" b="1" dirty="0" smtClean="0">
                <a:solidFill>
                  <a:prstClr val="white"/>
                </a:solidFill>
                <a:latin typeface="Tahoma" pitchFamily="34" charset="0"/>
              </a:rPr>
              <a:t>.</a:t>
            </a:r>
            <a:endParaRPr lang="en-US" sz="1300" b="1" dirty="0">
              <a:solidFill>
                <a:prstClr val="white"/>
              </a:solidFill>
              <a:latin typeface="Tahoma" pitchFamily="34" charset="0"/>
            </a:endParaRPr>
          </a:p>
        </p:txBody>
      </p:sp>
      <p:sp>
        <p:nvSpPr>
          <p:cNvPr id="100" name="Summary Text Box"/>
          <p:cNvSpPr txBox="1">
            <a:spLocks noChangeArrowheads="1"/>
          </p:cNvSpPr>
          <p:nvPr/>
        </p:nvSpPr>
        <p:spPr bwMode="auto">
          <a:xfrm>
            <a:off x="6992939" y="4114801"/>
            <a:ext cx="2057400" cy="1384995"/>
          </a:xfrm>
          <a:prstGeom prst="rect">
            <a:avLst/>
          </a:prstGeom>
          <a:solidFill>
            <a:schemeClr val="accent6"/>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1300" b="1" dirty="0">
                <a:solidFill>
                  <a:prstClr val="black"/>
                </a:solidFill>
                <a:latin typeface="Tahoma" pitchFamily="1" charset="0"/>
              </a:rPr>
              <a:t>At </a:t>
            </a:r>
            <a:r>
              <a:rPr lang="en-US" sz="1300" b="1" dirty="0" smtClean="0">
                <a:solidFill>
                  <a:prstClr val="black"/>
                </a:solidFill>
                <a:latin typeface="Tahoma" pitchFamily="1" charset="0"/>
              </a:rPr>
              <a:t>Least </a:t>
            </a:r>
            <a:r>
              <a:rPr lang="en-US" b="1" dirty="0" smtClean="0">
                <a:solidFill>
                  <a:prstClr val="black"/>
                </a:solidFill>
                <a:latin typeface="Tahoma" pitchFamily="1" charset="0"/>
              </a:rPr>
              <a:t>22 states</a:t>
            </a:r>
            <a:r>
              <a:rPr lang="en-US" b="1" dirty="0" smtClean="0">
                <a:solidFill>
                  <a:srgbClr val="7F7F7F"/>
                </a:solidFill>
                <a:latin typeface="Tahoma" pitchFamily="1" charset="0"/>
              </a:rPr>
              <a:t>,</a:t>
            </a:r>
            <a:r>
              <a:rPr lang="en-US" b="1" dirty="0" smtClean="0">
                <a:solidFill>
                  <a:prstClr val="black"/>
                </a:solidFill>
                <a:latin typeface="Tahoma" pitchFamily="1" charset="0"/>
              </a:rPr>
              <a:t> </a:t>
            </a:r>
          </a:p>
          <a:p>
            <a:pPr algn="ctr" fontAlgn="auto">
              <a:spcBef>
                <a:spcPts val="0"/>
              </a:spcBef>
              <a:spcAft>
                <a:spcPts val="0"/>
              </a:spcAft>
              <a:defRPr/>
            </a:pPr>
            <a:r>
              <a:rPr lang="en-US" sz="1300" b="1" dirty="0" smtClean="0">
                <a:solidFill>
                  <a:prstClr val="black"/>
                </a:solidFill>
                <a:latin typeface="Tahoma" pitchFamily="1" charset="0"/>
              </a:rPr>
              <a:t>+ Washington DC and Puerto </a:t>
            </a:r>
            <a:r>
              <a:rPr lang="en-US" sz="1300" b="1" dirty="0" err="1" smtClean="0">
                <a:solidFill>
                  <a:prstClr val="black"/>
                </a:solidFill>
                <a:latin typeface="Tahoma" pitchFamily="1" charset="0"/>
              </a:rPr>
              <a:t>Rico</a:t>
            </a:r>
            <a:r>
              <a:rPr lang="en-US" sz="1300" b="1" dirty="0" err="1" smtClean="0">
                <a:solidFill>
                  <a:srgbClr val="7F7F7F"/>
                </a:solidFill>
                <a:latin typeface="Tahoma" pitchFamily="1" charset="0"/>
              </a:rPr>
              <a:t>,</a:t>
            </a:r>
            <a:r>
              <a:rPr lang="en-US" sz="1300" b="1" dirty="0" err="1">
                <a:solidFill>
                  <a:prstClr val="black"/>
                </a:solidFill>
                <a:latin typeface="Tahoma" pitchFamily="1" charset="0"/>
              </a:rPr>
              <a:t>A</a:t>
            </a:r>
            <a:r>
              <a:rPr lang="en-US" sz="1300" b="1" dirty="0" err="1" smtClean="0">
                <a:solidFill>
                  <a:prstClr val="black"/>
                </a:solidFill>
                <a:latin typeface="Tahoma" pitchFamily="1" charset="0"/>
              </a:rPr>
              <a:t>uthorize</a:t>
            </a:r>
            <a:r>
              <a:rPr lang="en-US" sz="1300" b="1" dirty="0" smtClean="0">
                <a:solidFill>
                  <a:prstClr val="black"/>
                </a:solidFill>
                <a:latin typeface="Tahoma" pitchFamily="1" charset="0"/>
              </a:rPr>
              <a:t> </a:t>
            </a:r>
            <a:r>
              <a:rPr lang="en-US" sz="1300" b="1" dirty="0">
                <a:solidFill>
                  <a:prstClr val="black"/>
                </a:solidFill>
                <a:latin typeface="Tahoma" pitchFamily="1" charset="0"/>
              </a:rPr>
              <a:t>or </a:t>
            </a:r>
            <a:r>
              <a:rPr lang="en-US" sz="1300" b="1" dirty="0" smtClean="0">
                <a:solidFill>
                  <a:prstClr val="black"/>
                </a:solidFill>
                <a:latin typeface="Tahoma" pitchFamily="1" charset="0"/>
              </a:rPr>
              <a:t>Allow 3</a:t>
            </a:r>
            <a:r>
              <a:rPr lang="en-US" sz="1300" b="1" baseline="30000" dirty="0" smtClean="0">
                <a:solidFill>
                  <a:prstClr val="black"/>
                </a:solidFill>
                <a:latin typeface="Tahoma" pitchFamily="1" charset="0"/>
              </a:rPr>
              <a:t>rd</a:t>
            </a:r>
            <a:r>
              <a:rPr lang="en-US" sz="1300" b="1" dirty="0" smtClean="0">
                <a:solidFill>
                  <a:prstClr val="black"/>
                </a:solidFill>
                <a:latin typeface="Tahoma" pitchFamily="1" charset="0"/>
              </a:rPr>
              <a:t>-Party Solar </a:t>
            </a:r>
            <a:r>
              <a:rPr lang="en-US" sz="1300" b="1" dirty="0">
                <a:solidFill>
                  <a:prstClr val="black"/>
                </a:solidFill>
                <a:latin typeface="Tahoma" pitchFamily="1" charset="0"/>
              </a:rPr>
              <a:t>PV </a:t>
            </a:r>
            <a:r>
              <a:rPr lang="en-US" sz="1300" b="1" dirty="0" smtClean="0">
                <a:solidFill>
                  <a:prstClr val="black"/>
                </a:solidFill>
                <a:latin typeface="Tahoma" pitchFamily="1" charset="0"/>
              </a:rPr>
              <a:t>Purchase Power Agreements</a:t>
            </a:r>
            <a:r>
              <a:rPr lang="en-US" sz="1400" b="1" dirty="0" smtClean="0">
                <a:solidFill>
                  <a:srgbClr val="7F7F7F"/>
                </a:solidFill>
                <a:latin typeface="Tahoma" pitchFamily="1" charset="0"/>
              </a:rPr>
              <a:t>.</a:t>
            </a:r>
            <a:endParaRPr lang="en-US" sz="1400" b="1" dirty="0">
              <a:solidFill>
                <a:srgbClr val="7F7F7F"/>
              </a:solidFill>
              <a:latin typeface="Tahoma" pitchFamily="1" charset="0"/>
            </a:endParaRPr>
          </a:p>
        </p:txBody>
      </p:sp>
      <p:pic>
        <p:nvPicPr>
          <p:cNvPr id="1026" name="Orange--------------------------------------" descr="The following states currently allow 3rd party solar purchase power agreements, at least in certain jurisdictions." title="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5572919"/>
            <a:ext cx="72485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5" name="Arizona" descr="Arizona, In Arizona PPA's are limited to certain sectors," title="Arizona"/>
          <p:cNvSpPr>
            <a:spLocks/>
          </p:cNvSpPr>
          <p:nvPr/>
        </p:nvSpPr>
        <p:spPr bwMode="auto">
          <a:xfrm>
            <a:off x="1744663" y="36718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2" name="California" title="California"/>
          <p:cNvGrpSpPr>
            <a:grpSpLocks/>
          </p:cNvGrpSpPr>
          <p:nvPr/>
        </p:nvGrpSpPr>
        <p:grpSpPr bwMode="auto">
          <a:xfrm>
            <a:off x="758825" y="2627314"/>
            <a:ext cx="1133475" cy="1711325"/>
            <a:chOff x="514" y="1479"/>
            <a:chExt cx="717" cy="1163"/>
          </a:xfrm>
          <a:solidFill>
            <a:schemeClr val="accent3"/>
          </a:solidFill>
        </p:grpSpPr>
        <p:sp>
          <p:nvSpPr>
            <p:cNvPr id="4184" name="freeform"/>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5" name="Freeform 245"/>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6" name="Freeform 246"/>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7" name="Freeform 247"/>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3" name="California Main" descr="California,"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a:defRPr/>
              </a:pPr>
              <a:endParaRPr lang="en-US" dirty="0">
                <a:solidFill>
                  <a:prstClr val="black"/>
                </a:solidFill>
              </a:endParaRPr>
            </a:p>
          </p:txBody>
        </p:sp>
      </p:grpSp>
      <p:sp>
        <p:nvSpPr>
          <p:cNvPr id="4098" name="Colorado" descr="Colorado," title="Colorado"/>
          <p:cNvSpPr>
            <a:spLocks/>
          </p:cNvSpPr>
          <p:nvPr/>
        </p:nvSpPr>
        <p:spPr bwMode="auto">
          <a:xfrm>
            <a:off x="2646365" y="3114676"/>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4" name="Connecticut" descr="Connecticut," title="Connecticut"/>
          <p:cNvSpPr>
            <a:spLocks/>
          </p:cNvSpPr>
          <p:nvPr/>
        </p:nvSpPr>
        <p:spPr bwMode="auto">
          <a:xfrm>
            <a:off x="7197725" y="2624139"/>
            <a:ext cx="236539"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5" name="Delaware" descr="Delaware," title="Delaware"/>
          <p:cNvSpPr>
            <a:spLocks/>
          </p:cNvSpPr>
          <p:nvPr/>
        </p:nvSpPr>
        <p:spPr bwMode="auto">
          <a:xfrm>
            <a:off x="7004051" y="3071814"/>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3" name="Hawaii" descr="Hawaii" title="Hawaii"/>
          <p:cNvGrpSpPr>
            <a:grpSpLocks/>
          </p:cNvGrpSpPr>
          <p:nvPr/>
        </p:nvGrpSpPr>
        <p:grpSpPr bwMode="auto">
          <a:xfrm>
            <a:off x="1676401" y="4813300"/>
            <a:ext cx="885825" cy="579438"/>
            <a:chOff x="1710" y="3401"/>
            <a:chExt cx="498" cy="349"/>
          </a:xfrm>
          <a:solidFill>
            <a:schemeClr val="accent3"/>
          </a:solidFill>
        </p:grpSpPr>
        <p:sp>
          <p:nvSpPr>
            <p:cNvPr id="4207" name="Honolulu" descr="Hawaii,"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08" name="Freeform 275"/>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09" name="Freeform 276"/>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0" name="Freeform 277"/>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1" name="Freeform 278"/>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2" name="Freeform 279"/>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3" name="Freeform 280"/>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4" name="Freeform 281"/>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a:defRPr/>
              </a:pPr>
              <a:endParaRPr lang="en-US" dirty="0">
                <a:solidFill>
                  <a:prstClr val="black"/>
                </a:solidFill>
              </a:endParaRPr>
            </a:p>
          </p:txBody>
        </p:sp>
      </p:grpSp>
      <p:sp>
        <p:nvSpPr>
          <p:cNvPr id="4124" name="Illinois" descr="Illinois," title="Illinois"/>
          <p:cNvSpPr>
            <a:spLocks/>
          </p:cNvSpPr>
          <p:nvPr/>
        </p:nvSpPr>
        <p:spPr bwMode="auto">
          <a:xfrm>
            <a:off x="4970463" y="2889251"/>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8" name="Maryland" descr="Maryland," title="Maryland"/>
          <p:cNvSpPr>
            <a:spLocks/>
          </p:cNvSpPr>
          <p:nvPr/>
        </p:nvSpPr>
        <p:spPr bwMode="auto">
          <a:xfrm>
            <a:off x="6530975" y="3098801"/>
            <a:ext cx="617539"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6" name="Massachusetts" descr="Massachusetts," title="Massachusetts"/>
          <p:cNvSpPr>
            <a:spLocks/>
          </p:cNvSpPr>
          <p:nvPr/>
        </p:nvSpPr>
        <p:spPr bwMode="auto">
          <a:xfrm>
            <a:off x="7189789" y="24653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22" name="Michigan" descr="Michigan" title="Michigan"/>
          <p:cNvGrpSpPr/>
          <p:nvPr/>
        </p:nvGrpSpPr>
        <p:grpSpPr>
          <a:xfrm>
            <a:off x="5033962" y="2028825"/>
            <a:ext cx="1035051" cy="965200"/>
            <a:chOff x="5033963" y="2028825"/>
            <a:chExt cx="1035050" cy="965200"/>
          </a:xfrm>
        </p:grpSpPr>
        <p:sp>
          <p:nvSpPr>
            <p:cNvPr id="4144" name="Michigan" descr="Michigan,"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5" name="Freeform 256"/>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2097" name="Freeform 257"/>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solidFill>
              <a:schemeClr val="bg1"/>
            </a:solidFill>
            <a:ln w="6350" cap="rnd">
              <a:solidFill>
                <a:schemeClr val="tx1"/>
              </a:solidFill>
              <a:round/>
              <a:headEnd/>
              <a:tailEnd/>
            </a:ln>
          </p:spPr>
          <p:txBody>
            <a:bodyPr/>
            <a:lstStyle/>
            <a:p>
              <a:endParaRPr lang="en-US">
                <a:solidFill>
                  <a:prstClr val="black"/>
                </a:solidFill>
              </a:endParaRPr>
            </a:p>
          </p:txBody>
        </p:sp>
        <p:sp>
          <p:nvSpPr>
            <p:cNvPr id="2098" name="Freeform 258"/>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solidFill>
              <a:srgbClr val="FFC000"/>
            </a:solidFill>
            <a:ln w="6350" cap="rnd">
              <a:solidFill>
                <a:schemeClr val="tx1"/>
              </a:solidFill>
              <a:round/>
              <a:headEnd/>
              <a:tailEnd/>
            </a:ln>
            <a:extLst/>
          </p:spPr>
          <p:txBody>
            <a:bodyPr/>
            <a:lstStyle/>
            <a:p>
              <a:endParaRPr lang="en-US">
                <a:solidFill>
                  <a:prstClr val="black"/>
                </a:solidFill>
              </a:endParaRPr>
            </a:p>
          </p:txBody>
        </p:sp>
      </p:grpSp>
      <p:sp>
        <p:nvSpPr>
          <p:cNvPr id="4141" name="Nevada" descr="Nevada," title="Nevada"/>
          <p:cNvSpPr>
            <a:spLocks/>
          </p:cNvSpPr>
          <p:nvPr/>
        </p:nvSpPr>
        <p:spPr bwMode="auto">
          <a:xfrm>
            <a:off x="1262065" y="27479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2061" name="New Hampshire" descr="New Hampshire," title="New Hampshire"/>
          <p:cNvSpPr>
            <a:spLocks/>
          </p:cNvSpPr>
          <p:nvPr/>
        </p:nvSpPr>
        <p:spPr bwMode="auto">
          <a:xfrm>
            <a:off x="7264401" y="2098676"/>
            <a:ext cx="223839"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4111" name="New Jersey" descr="New Jersey," title="New Jersey"/>
          <p:cNvSpPr>
            <a:spLocks/>
          </p:cNvSpPr>
          <p:nvPr/>
        </p:nvSpPr>
        <p:spPr bwMode="auto">
          <a:xfrm>
            <a:off x="7031037" y="2814639"/>
            <a:ext cx="182563"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0" name="New Mexico" descr="New Mexico," title="New Mexico"/>
          <p:cNvSpPr>
            <a:spLocks/>
          </p:cNvSpPr>
          <p:nvPr/>
        </p:nvSpPr>
        <p:spPr bwMode="auto">
          <a:xfrm>
            <a:off x="2538414" y="37576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12" name="New York" descr="New York," title="New York"/>
          <p:cNvSpPr>
            <a:spLocks/>
          </p:cNvSpPr>
          <p:nvPr/>
        </p:nvSpPr>
        <p:spPr bwMode="auto">
          <a:xfrm>
            <a:off x="6415089" y="2208214"/>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9" name="Ohio" descr="Ohio," title="Ohio"/>
          <p:cNvSpPr>
            <a:spLocks/>
          </p:cNvSpPr>
          <p:nvPr/>
        </p:nvSpPr>
        <p:spPr bwMode="auto">
          <a:xfrm>
            <a:off x="5800726" y="28495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3" name="Oregon" descr="Oregon," title="Oregon"/>
          <p:cNvSpPr>
            <a:spLocks/>
          </p:cNvSpPr>
          <p:nvPr/>
        </p:nvSpPr>
        <p:spPr bwMode="auto">
          <a:xfrm>
            <a:off x="846137" y="19875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1" name="Pennsylvania" descr="Pennsylvania," title="Pennsylvania"/>
          <p:cNvSpPr>
            <a:spLocks/>
          </p:cNvSpPr>
          <p:nvPr/>
        </p:nvSpPr>
        <p:spPr bwMode="auto">
          <a:xfrm>
            <a:off x="6327775" y="2730501"/>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4" name="Puerto Rico"/>
          <p:cNvGrpSpPr>
            <a:grpSpLocks noChangeAspect="1"/>
          </p:cNvGrpSpPr>
          <p:nvPr/>
        </p:nvGrpSpPr>
        <p:grpSpPr>
          <a:xfrm rot="21353281">
            <a:off x="5577694" y="5140396"/>
            <a:ext cx="454943" cy="219913"/>
            <a:chOff x="3429000" y="5715000"/>
            <a:chExt cx="852489" cy="412080"/>
          </a:xfrm>
          <a:solidFill>
            <a:schemeClr val="accent3"/>
          </a:solidFill>
        </p:grpSpPr>
        <p:sp>
          <p:nvSpPr>
            <p:cNvPr id="93" name="Puerto Rico" descr="Puerto Rico," title="Puerto Rico"/>
            <p:cNvSpPr/>
            <p:nvPr/>
          </p:nvSpPr>
          <p:spPr bwMode="auto">
            <a:xfrm>
              <a:off x="3657600" y="5715000"/>
              <a:ext cx="414337" cy="200025"/>
            </a:xfrm>
            <a:custGeom>
              <a:avLst/>
              <a:gdLst>
                <a:gd name="connsiteX0" fmla="*/ 9525 w 414337"/>
                <a:gd name="connsiteY0" fmla="*/ 0 h 200025"/>
                <a:gd name="connsiteX1" fmla="*/ 100012 w 414337"/>
                <a:gd name="connsiteY1" fmla="*/ 9525 h 200025"/>
                <a:gd name="connsiteX2" fmla="*/ 171450 w 414337"/>
                <a:gd name="connsiteY2" fmla="*/ 4762 h 200025"/>
                <a:gd name="connsiteX3" fmla="*/ 261937 w 414337"/>
                <a:gd name="connsiteY3" fmla="*/ 19050 h 200025"/>
                <a:gd name="connsiteX4" fmla="*/ 276225 w 414337"/>
                <a:gd name="connsiteY4" fmla="*/ 19050 h 200025"/>
                <a:gd name="connsiteX5" fmla="*/ 271462 w 414337"/>
                <a:gd name="connsiteY5" fmla="*/ 4762 h 200025"/>
                <a:gd name="connsiteX6" fmla="*/ 314325 w 414337"/>
                <a:gd name="connsiteY6" fmla="*/ 19050 h 200025"/>
                <a:gd name="connsiteX7" fmla="*/ 361950 w 414337"/>
                <a:gd name="connsiteY7" fmla="*/ 38100 h 200025"/>
                <a:gd name="connsiteX8" fmla="*/ 414337 w 414337"/>
                <a:gd name="connsiteY8" fmla="*/ 47625 h 200025"/>
                <a:gd name="connsiteX9" fmla="*/ 409575 w 414337"/>
                <a:gd name="connsiteY9" fmla="*/ 114300 h 200025"/>
                <a:gd name="connsiteX10" fmla="*/ 352425 w 414337"/>
                <a:gd name="connsiteY10" fmla="*/ 147637 h 200025"/>
                <a:gd name="connsiteX11" fmla="*/ 333375 w 414337"/>
                <a:gd name="connsiteY11" fmla="*/ 171450 h 200025"/>
                <a:gd name="connsiteX12" fmla="*/ 252412 w 414337"/>
                <a:gd name="connsiteY12" fmla="*/ 200025 h 200025"/>
                <a:gd name="connsiteX13" fmla="*/ 223837 w 414337"/>
                <a:gd name="connsiteY13" fmla="*/ 195262 h 200025"/>
                <a:gd name="connsiteX14" fmla="*/ 171450 w 414337"/>
                <a:gd name="connsiteY14" fmla="*/ 190500 h 200025"/>
                <a:gd name="connsiteX15" fmla="*/ 142875 w 414337"/>
                <a:gd name="connsiteY15" fmla="*/ 176212 h 200025"/>
                <a:gd name="connsiteX16" fmla="*/ 95250 w 414337"/>
                <a:gd name="connsiteY16" fmla="*/ 171450 h 200025"/>
                <a:gd name="connsiteX17" fmla="*/ 90487 w 414337"/>
                <a:gd name="connsiteY17" fmla="*/ 180975 h 200025"/>
                <a:gd name="connsiteX18" fmla="*/ 71437 w 414337"/>
                <a:gd name="connsiteY18" fmla="*/ 185737 h 200025"/>
                <a:gd name="connsiteX19" fmla="*/ 28575 w 414337"/>
                <a:gd name="connsiteY19" fmla="*/ 176212 h 200025"/>
                <a:gd name="connsiteX20" fmla="*/ 0 w 414337"/>
                <a:gd name="connsiteY20" fmla="*/ 138112 h 200025"/>
                <a:gd name="connsiteX21" fmla="*/ 9525 w 414337"/>
                <a:gd name="connsiteY21" fmla="*/ 104775 h 200025"/>
                <a:gd name="connsiteX22" fmla="*/ 14287 w 414337"/>
                <a:gd name="connsiteY22" fmla="*/ 76200 h 200025"/>
                <a:gd name="connsiteX23" fmla="*/ 9525 w 414337"/>
                <a:gd name="connsiteY23"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4337" h="200025">
                  <a:moveTo>
                    <a:pt x="9525" y="0"/>
                  </a:moveTo>
                  <a:lnTo>
                    <a:pt x="100012" y="9525"/>
                  </a:lnTo>
                  <a:lnTo>
                    <a:pt x="171450" y="4762"/>
                  </a:lnTo>
                  <a:lnTo>
                    <a:pt x="261937" y="19050"/>
                  </a:lnTo>
                  <a:lnTo>
                    <a:pt x="276225" y="19050"/>
                  </a:lnTo>
                  <a:lnTo>
                    <a:pt x="271462" y="4762"/>
                  </a:lnTo>
                  <a:lnTo>
                    <a:pt x="314325" y="19050"/>
                  </a:lnTo>
                  <a:lnTo>
                    <a:pt x="361950" y="38100"/>
                  </a:lnTo>
                  <a:lnTo>
                    <a:pt x="414337" y="47625"/>
                  </a:lnTo>
                  <a:lnTo>
                    <a:pt x="409575" y="114300"/>
                  </a:lnTo>
                  <a:lnTo>
                    <a:pt x="352425" y="147637"/>
                  </a:lnTo>
                  <a:lnTo>
                    <a:pt x="333375" y="171450"/>
                  </a:lnTo>
                  <a:lnTo>
                    <a:pt x="252412" y="200025"/>
                  </a:lnTo>
                  <a:lnTo>
                    <a:pt x="223837" y="195262"/>
                  </a:lnTo>
                  <a:lnTo>
                    <a:pt x="171450" y="190500"/>
                  </a:lnTo>
                  <a:lnTo>
                    <a:pt x="142875" y="176212"/>
                  </a:lnTo>
                  <a:lnTo>
                    <a:pt x="95250" y="171450"/>
                  </a:lnTo>
                  <a:lnTo>
                    <a:pt x="90487" y="180975"/>
                  </a:lnTo>
                  <a:lnTo>
                    <a:pt x="71437" y="185737"/>
                  </a:lnTo>
                  <a:lnTo>
                    <a:pt x="28575" y="176212"/>
                  </a:lnTo>
                  <a:lnTo>
                    <a:pt x="0" y="138112"/>
                  </a:lnTo>
                  <a:lnTo>
                    <a:pt x="9525" y="104775"/>
                  </a:lnTo>
                  <a:lnTo>
                    <a:pt x="14287" y="76200"/>
                  </a:lnTo>
                  <a:lnTo>
                    <a:pt x="9525" y="0"/>
                  </a:lnTo>
                  <a:close/>
                </a:path>
              </a:pathLst>
            </a:custGeom>
            <a:grpFill/>
            <a:ln w="6350" cap="flat" cmpd="sng" algn="ctr">
              <a:solidFill>
                <a:schemeClr val="tx1"/>
              </a:solidFill>
              <a:prstDash val="solid"/>
              <a:round/>
              <a:headEnd type="none" w="med" len="med"/>
              <a:tailEnd type="none" w="med" len="med"/>
            </a:ln>
            <a:effectLst/>
          </p:spPr>
          <p:txBody>
            <a:bodyPr/>
            <a:lstStyle/>
            <a:p>
              <a:pPr eaLnBrk="0" hangingPunct="0">
                <a:defRPr/>
              </a:pPr>
              <a:endParaRPr lang="en-US" dirty="0">
                <a:solidFill>
                  <a:prstClr val="black"/>
                </a:solidFill>
              </a:endParaRPr>
            </a:p>
          </p:txBody>
        </p:sp>
        <p:sp>
          <p:nvSpPr>
            <p:cNvPr id="94" name="Freeform 93"/>
            <p:cNvSpPr/>
            <p:nvPr/>
          </p:nvSpPr>
          <p:spPr bwMode="auto">
            <a:xfrm>
              <a:off x="4164208" y="6098506"/>
              <a:ext cx="66675" cy="28574"/>
            </a:xfrm>
            <a:custGeom>
              <a:avLst/>
              <a:gdLst>
                <a:gd name="connsiteX0" fmla="*/ 0 w 66675"/>
                <a:gd name="connsiteY0" fmla="*/ 0 h 28575"/>
                <a:gd name="connsiteX1" fmla="*/ 47625 w 66675"/>
                <a:gd name="connsiteY1" fmla="*/ 19050 h 28575"/>
                <a:gd name="connsiteX2" fmla="*/ 66675 w 66675"/>
                <a:gd name="connsiteY2" fmla="*/ 28575 h 28575"/>
                <a:gd name="connsiteX3" fmla="*/ 61912 w 66675"/>
                <a:gd name="connsiteY3" fmla="*/ 14288 h 28575"/>
                <a:gd name="connsiteX4" fmla="*/ 0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0" y="0"/>
                  </a:moveTo>
                  <a:lnTo>
                    <a:pt x="47625" y="19050"/>
                  </a:lnTo>
                  <a:lnTo>
                    <a:pt x="66675" y="28575"/>
                  </a:lnTo>
                  <a:lnTo>
                    <a:pt x="61912" y="14288"/>
                  </a:lnTo>
                  <a:lnTo>
                    <a:pt x="0" y="0"/>
                  </a:lnTo>
                  <a:close/>
                </a:path>
              </a:pathLst>
            </a:custGeom>
            <a:grpFill/>
            <a:ln w="6350" cap="flat" cmpd="sng" algn="ctr">
              <a:solidFill>
                <a:schemeClr val="tx1"/>
              </a:solidFill>
              <a:prstDash val="solid"/>
              <a:round/>
              <a:headEnd type="none" w="med" len="med"/>
              <a:tailEnd type="none" w="med" len="med"/>
            </a:ln>
            <a:effectLst/>
          </p:spPr>
          <p:txBody>
            <a:bodyPr/>
            <a:lstStyle/>
            <a:p>
              <a:pPr eaLnBrk="0" hangingPunct="0">
                <a:defRPr/>
              </a:pPr>
              <a:endParaRPr lang="en-US" dirty="0">
                <a:solidFill>
                  <a:prstClr val="black"/>
                </a:solidFill>
              </a:endParaRPr>
            </a:p>
          </p:txBody>
        </p:sp>
        <p:sp>
          <p:nvSpPr>
            <p:cNvPr id="95" name="Freeform 279"/>
            <p:cNvSpPr>
              <a:spLocks/>
            </p:cNvSpPr>
            <p:nvPr/>
          </p:nvSpPr>
          <p:spPr bwMode="auto">
            <a:xfrm>
              <a:off x="4242286" y="5780594"/>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96" name="Freeform 279"/>
            <p:cNvSpPr>
              <a:spLocks/>
            </p:cNvSpPr>
            <p:nvPr/>
          </p:nvSpPr>
          <p:spPr bwMode="auto">
            <a:xfrm>
              <a:off x="3429000" y="5791200"/>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grpSp>
      <p:grpSp>
        <p:nvGrpSpPr>
          <p:cNvPr id="6" name="Rhode Island" descr="Rhode Island" title="Rhode Island"/>
          <p:cNvGrpSpPr/>
          <p:nvPr/>
        </p:nvGrpSpPr>
        <p:grpSpPr>
          <a:xfrm>
            <a:off x="7407275" y="2616201"/>
            <a:ext cx="190500" cy="127000"/>
            <a:chOff x="7407275" y="2616200"/>
            <a:chExt cx="190500" cy="127000"/>
          </a:xfrm>
        </p:grpSpPr>
        <p:sp>
          <p:nvSpPr>
            <p:cNvPr id="2058" name="Rhode Island 2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4" name="Rhode Island 1" descr="Rhode Island, In Rhode Island PPA's may be limited to certain sectors,"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chemeClr val="accent3"/>
            </a:solidFill>
            <a:ln w="6350" cap="rnd">
              <a:solidFill>
                <a:schemeClr val="tx1"/>
              </a:solidFill>
              <a:round/>
              <a:headEnd/>
              <a:tailEnd/>
            </a:ln>
          </p:spPr>
          <p:txBody>
            <a:bodyPr/>
            <a:lstStyle/>
            <a:p>
              <a:endParaRPr lang="en-US">
                <a:solidFill>
                  <a:prstClr val="black"/>
                </a:solidFill>
              </a:endParaRPr>
            </a:p>
          </p:txBody>
        </p:sp>
      </p:grpSp>
      <p:sp>
        <p:nvSpPr>
          <p:cNvPr id="2086" name="Texas" descr="Texas," title="Texas"/>
          <p:cNvSpPr>
            <a:spLocks/>
          </p:cNvSpPr>
          <p:nvPr/>
        </p:nvSpPr>
        <p:spPr bwMode="auto">
          <a:xfrm>
            <a:off x="2889251" y="3898901"/>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2065" name="Vermont" descr="Vermont," title="Vermont"/>
          <p:cNvSpPr>
            <a:spLocks/>
          </p:cNvSpPr>
          <p:nvPr/>
        </p:nvSpPr>
        <p:spPr bwMode="auto">
          <a:xfrm>
            <a:off x="7091365" y="2159001"/>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4118" name="Utah" descr="Utah, In Utah PPA's are limited to certain sectors." title="Utah"/>
          <p:cNvSpPr>
            <a:spLocks/>
          </p:cNvSpPr>
          <p:nvPr/>
        </p:nvSpPr>
        <p:spPr bwMode="auto">
          <a:xfrm>
            <a:off x="1979612" y="2874963"/>
            <a:ext cx="741363"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101" name="Washington DC"/>
          <p:cNvGrpSpPr/>
          <p:nvPr/>
        </p:nvGrpSpPr>
        <p:grpSpPr>
          <a:xfrm>
            <a:off x="6831807" y="3048000"/>
            <a:ext cx="769144" cy="255588"/>
            <a:chOff x="6514510" y="3106513"/>
            <a:chExt cx="769144" cy="255588"/>
          </a:xfrm>
        </p:grpSpPr>
        <p:sp>
          <p:nvSpPr>
            <p:cNvPr id="102" name="Washington DC" descr="Washington D C," title="Washington DC"/>
            <p:cNvSpPr>
              <a:spLocks noChangeArrowheads="1"/>
            </p:cNvSpPr>
            <p:nvPr/>
          </p:nvSpPr>
          <p:spPr bwMode="auto">
            <a:xfrm>
              <a:off x="6950279" y="3106513"/>
              <a:ext cx="228600" cy="228600"/>
            </a:xfrm>
            <a:prstGeom prst="ellipse">
              <a:avLst/>
            </a:prstGeom>
            <a:solidFill>
              <a:schemeClr val="accent3"/>
            </a:solidFill>
            <a:ln w="6350" algn="ctr">
              <a:solidFill>
                <a:schemeClr val="tx1"/>
              </a:solidFill>
              <a:round/>
              <a:headEnd/>
              <a:tailEnd/>
            </a:ln>
          </p:spPr>
          <p:txBody>
            <a:bodyPr/>
            <a:lstStyle/>
            <a:p>
              <a:pPr algn="ctr" eaLnBrk="0" fontAlgn="auto" hangingPunct="0">
                <a:spcBef>
                  <a:spcPts val="0"/>
                </a:spcBef>
                <a:spcAft>
                  <a:spcPts val="0"/>
                </a:spcAft>
                <a:defRPr/>
              </a:pPr>
              <a:endParaRPr lang="en-US">
                <a:solidFill>
                  <a:prstClr val="black"/>
                </a:solidFill>
                <a:latin typeface="Calibri"/>
              </a:endParaRPr>
            </a:p>
          </p:txBody>
        </p:sp>
        <p:cxnSp>
          <p:nvCxnSpPr>
            <p:cNvPr id="103" name="Straight Connector 100 (no alt text)"/>
            <p:cNvCxnSpPr/>
            <p:nvPr/>
          </p:nvCxnSpPr>
          <p:spPr>
            <a:xfrm flipV="1">
              <a:off x="6514510" y="3234307"/>
              <a:ext cx="435769" cy="88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4" name="Picture 10 (no alt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479" y="3106513"/>
              <a:ext cx="3841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1" name="Red Map Key-----------------------------------------" descr="The following states apparently disallow or restrict 3rd party solar purchase power agreements." title="Red Map 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80" y="5819775"/>
            <a:ext cx="5200651"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56" name="Georgia" descr="Georgia," title="Georgia"/>
          <p:cNvSpPr>
            <a:spLocks/>
          </p:cNvSpPr>
          <p:nvPr/>
        </p:nvSpPr>
        <p:spPr bwMode="auto">
          <a:xfrm>
            <a:off x="5842002" y="4010026"/>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grpSp>
        <p:nvGrpSpPr>
          <p:cNvPr id="9" name="Florida" descr="Florida" title="Florida"/>
          <p:cNvGrpSpPr/>
          <p:nvPr/>
        </p:nvGrpSpPr>
        <p:grpSpPr>
          <a:xfrm>
            <a:off x="5638801" y="4651376"/>
            <a:ext cx="1235075" cy="987425"/>
            <a:chOff x="5638800" y="4651375"/>
            <a:chExt cx="1235075" cy="987425"/>
          </a:xfrm>
        </p:grpSpPr>
        <p:sp>
          <p:nvSpPr>
            <p:cNvPr id="4152" name="Florida" descr="Florida,"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sp>
          <p:nvSpPr>
            <p:cNvPr id="2103" name="Freeform 263"/>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4" name="Freeform 264"/>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5" name="Freeform 265"/>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6" name="Freeform 266"/>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7" name="Freeform 267"/>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2076" name="Iowa" descr="Iowa," title="Iowa"/>
          <p:cNvSpPr>
            <a:spLocks/>
          </p:cNvSpPr>
          <p:nvPr/>
        </p:nvSpPr>
        <p:spPr bwMode="auto">
          <a:xfrm>
            <a:off x="4303714" y="2760664"/>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C00000"/>
          </a:solidFill>
          <a:ln w="6350" cap="rnd">
            <a:solidFill>
              <a:schemeClr val="tx1"/>
            </a:solidFill>
            <a:round/>
            <a:headEnd/>
            <a:tailEnd/>
          </a:ln>
        </p:spPr>
        <p:txBody>
          <a:bodyPr/>
          <a:lstStyle/>
          <a:p>
            <a:endParaRPr lang="en-US">
              <a:solidFill>
                <a:prstClr val="black"/>
              </a:solidFill>
            </a:endParaRPr>
          </a:p>
        </p:txBody>
      </p:sp>
      <p:sp>
        <p:nvSpPr>
          <p:cNvPr id="2109" name="Kentucky" descr="Kentucky," title="Kentucky"/>
          <p:cNvSpPr>
            <a:spLocks/>
          </p:cNvSpPr>
          <p:nvPr/>
        </p:nvSpPr>
        <p:spPr bwMode="auto">
          <a:xfrm>
            <a:off x="5295901" y="3382964"/>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chemeClr val="accent5"/>
          </a:solidFill>
          <a:ln w="6350" cap="rnd">
            <a:solidFill>
              <a:schemeClr val="tx1"/>
            </a:solidFill>
            <a:round/>
            <a:headEnd/>
            <a:tailEnd/>
          </a:ln>
        </p:spPr>
        <p:txBody>
          <a:bodyPr/>
          <a:lstStyle/>
          <a:p>
            <a:pPr>
              <a:defRPr/>
            </a:pPr>
            <a:endParaRPr lang="en-US">
              <a:solidFill>
                <a:prstClr val="black"/>
              </a:solidFill>
            </a:endParaRPr>
          </a:p>
        </p:txBody>
      </p:sp>
      <p:sp>
        <p:nvSpPr>
          <p:cNvPr id="4161" name="North Carolina" descr="North Carolina," title="North Carolina"/>
          <p:cNvSpPr>
            <a:spLocks/>
          </p:cNvSpPr>
          <p:nvPr/>
        </p:nvSpPr>
        <p:spPr bwMode="auto">
          <a:xfrm>
            <a:off x="6018214" y="35988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sp>
        <p:nvSpPr>
          <p:cNvPr id="2085" name="Oklahoma" descr="Oklahoma," title="Oklahoma"/>
          <p:cNvSpPr>
            <a:spLocks/>
          </p:cNvSpPr>
          <p:nvPr/>
        </p:nvSpPr>
        <p:spPr bwMode="auto">
          <a:xfrm>
            <a:off x="3451226" y="3813175"/>
            <a:ext cx="1174751"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C00000"/>
          </a:solidFill>
          <a:ln w="6350" cap="rnd">
            <a:solidFill>
              <a:schemeClr val="tx1"/>
            </a:solidFill>
            <a:round/>
            <a:headEnd/>
            <a:tailEnd/>
          </a:ln>
          <a:extLst/>
        </p:spPr>
        <p:txBody>
          <a:bodyPr/>
          <a:lstStyle/>
          <a:p>
            <a:endParaRPr lang="en-US">
              <a:solidFill>
                <a:prstClr val="black"/>
              </a:solidFill>
            </a:endParaRPr>
          </a:p>
        </p:txBody>
      </p:sp>
      <p:pic>
        <p:nvPicPr>
          <p:cNvPr id="1032" name="White Map Key-----------------------------------" descr="The following states' status on 3rd party solar purchase power agreements is unclear or unknown." title="White Map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80" y="6076950"/>
            <a:ext cx="2219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1" name="Alabama" descr="Alabama," title="Alabama"/>
          <p:cNvSpPr>
            <a:spLocks/>
          </p:cNvSpPr>
          <p:nvPr/>
        </p:nvSpPr>
        <p:spPr bwMode="auto">
          <a:xfrm>
            <a:off x="5481639" y="4054476"/>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52" name="Alaska" descr="Alaska," title="Alaska"/>
          <p:cNvSpPr>
            <a:spLocks/>
          </p:cNvSpPr>
          <p:nvPr/>
        </p:nvSpPr>
        <p:spPr bwMode="auto">
          <a:xfrm>
            <a:off x="609600" y="4533900"/>
            <a:ext cx="1136651"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4" name="Arkansas" descr="Arkansas," title="Arkansas"/>
          <p:cNvSpPr>
            <a:spLocks/>
          </p:cNvSpPr>
          <p:nvPr/>
        </p:nvSpPr>
        <p:spPr bwMode="auto">
          <a:xfrm>
            <a:off x="4587875" y="38719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7" name="Kansas" descr="Kansas," title="Kansas"/>
          <p:cNvSpPr>
            <a:spLocks/>
          </p:cNvSpPr>
          <p:nvPr/>
        </p:nvSpPr>
        <p:spPr bwMode="auto">
          <a:xfrm>
            <a:off x="3579814" y="3335338"/>
            <a:ext cx="1008063"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9" name="Idaho" descr="Idaho," title="Idaho"/>
          <p:cNvSpPr>
            <a:spLocks/>
          </p:cNvSpPr>
          <p:nvPr/>
        </p:nvSpPr>
        <p:spPr bwMode="auto">
          <a:xfrm>
            <a:off x="1744663" y="17303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94" name="Indiana" descr="Indiana," title="Indiana"/>
          <p:cNvSpPr>
            <a:spLocks/>
          </p:cNvSpPr>
          <p:nvPr/>
        </p:nvSpPr>
        <p:spPr bwMode="auto">
          <a:xfrm>
            <a:off x="5448301" y="2963864"/>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3" name="Louisiana" descr="Louisiana," title="Louisiana"/>
          <p:cNvSpPr>
            <a:spLocks/>
          </p:cNvSpPr>
          <p:nvPr/>
        </p:nvSpPr>
        <p:spPr bwMode="auto">
          <a:xfrm>
            <a:off x="4692650" y="4443414"/>
            <a:ext cx="768351"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0" name="Maine" descr="Maine," title="Maine"/>
          <p:cNvSpPr>
            <a:spLocks/>
          </p:cNvSpPr>
          <p:nvPr/>
        </p:nvSpPr>
        <p:spPr bwMode="auto">
          <a:xfrm>
            <a:off x="7348538" y="1701800"/>
            <a:ext cx="500063"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8" name="Minnesota" descr="Minnesota," title="Minnesota"/>
          <p:cNvSpPr>
            <a:spLocks/>
          </p:cNvSpPr>
          <p:nvPr/>
        </p:nvSpPr>
        <p:spPr bwMode="auto">
          <a:xfrm>
            <a:off x="4221165" y="1854201"/>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0" name="Mississippi" descr="Mississippi," title="Mississippi"/>
          <p:cNvSpPr>
            <a:spLocks/>
          </p:cNvSpPr>
          <p:nvPr/>
        </p:nvSpPr>
        <p:spPr bwMode="auto">
          <a:xfrm>
            <a:off x="5054601" y="4092576"/>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9" name="Missouri" descr="Missouri," title="Missouri"/>
          <p:cNvSpPr>
            <a:spLocks/>
          </p:cNvSpPr>
          <p:nvPr/>
        </p:nvSpPr>
        <p:spPr bwMode="auto">
          <a:xfrm>
            <a:off x="4421189" y="3228976"/>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90" name="Montana" descr="Montana," title="Montana"/>
          <p:cNvSpPr>
            <a:spLocks/>
          </p:cNvSpPr>
          <p:nvPr/>
        </p:nvSpPr>
        <p:spPr bwMode="auto">
          <a:xfrm>
            <a:off x="2044700" y="1749426"/>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1" name="Nebraska" descr="Nebraska," title="Nebraska"/>
          <p:cNvSpPr>
            <a:spLocks/>
          </p:cNvSpPr>
          <p:nvPr/>
        </p:nvSpPr>
        <p:spPr bwMode="auto">
          <a:xfrm>
            <a:off x="3359151" y="2843214"/>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0" name="North Dakota" descr="North Dakota," title="North Dakota"/>
          <p:cNvSpPr>
            <a:spLocks/>
          </p:cNvSpPr>
          <p:nvPr/>
        </p:nvSpPr>
        <p:spPr bwMode="auto">
          <a:xfrm>
            <a:off x="3406777" y="18986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12" name="South Carolina" descr="South Carolina," title="South Carolina"/>
          <p:cNvSpPr>
            <a:spLocks/>
          </p:cNvSpPr>
          <p:nvPr/>
        </p:nvSpPr>
        <p:spPr bwMode="auto">
          <a:xfrm>
            <a:off x="6157914" y="3946526"/>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2" name="South Dakota" descr="South Dakota," title="South Dakota"/>
          <p:cNvSpPr>
            <a:spLocks/>
          </p:cNvSpPr>
          <p:nvPr/>
        </p:nvSpPr>
        <p:spPr bwMode="auto">
          <a:xfrm>
            <a:off x="3379788" y="23780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6" name="Tennessee" descr="Tennessee," title="Tennessee"/>
          <p:cNvSpPr>
            <a:spLocks/>
          </p:cNvSpPr>
          <p:nvPr/>
        </p:nvSpPr>
        <p:spPr bwMode="auto">
          <a:xfrm>
            <a:off x="5194300" y="37242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nvGrpSpPr>
          <p:cNvPr id="7" name="Virginia" descr="Virginia," title="Virginia"/>
          <p:cNvGrpSpPr/>
          <p:nvPr/>
        </p:nvGrpSpPr>
        <p:grpSpPr>
          <a:xfrm>
            <a:off x="6064250" y="3200400"/>
            <a:ext cx="1073151" cy="566738"/>
            <a:chOff x="6064250" y="3200400"/>
            <a:chExt cx="1073150" cy="566738"/>
          </a:xfrm>
        </p:grpSpPr>
        <p:sp>
          <p:nvSpPr>
            <p:cNvPr id="4116" name="Virginia 2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chemeClr val="bg1"/>
            </a:solidFill>
            <a:ln w="6350" cap="rnd">
              <a:solidFill>
                <a:schemeClr val="tx1"/>
              </a:solidFill>
              <a:round/>
              <a:headEnd/>
              <a:tailEnd/>
            </a:ln>
          </p:spPr>
          <p:txBody>
            <a:bodyPr/>
            <a:lstStyle/>
            <a:p>
              <a:pPr>
                <a:defRPr/>
              </a:pPr>
              <a:endParaRPr lang="en-US" dirty="0">
                <a:solidFill>
                  <a:prstClr val="black"/>
                </a:solidFill>
              </a:endParaRPr>
            </a:p>
          </p:txBody>
        </p:sp>
        <p:sp>
          <p:nvSpPr>
            <p:cNvPr id="4115" name="Virginia 1" descr="Virginia, There are additional notes on Virginia's status later in the presentation"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noFill/>
            <a:ln w="6350" cap="rnd">
              <a:solidFill>
                <a:schemeClr val="tx1"/>
              </a:solidFill>
              <a:round/>
              <a:headEnd/>
              <a:tailEnd/>
            </a:ln>
          </p:spPr>
          <p:txBody>
            <a:bodyPr/>
            <a:lstStyle/>
            <a:p>
              <a:pPr>
                <a:defRPr/>
              </a:pPr>
              <a:endParaRPr lang="en-US" dirty="0">
                <a:solidFill>
                  <a:prstClr val="black"/>
                </a:solidFill>
              </a:endParaRPr>
            </a:p>
          </p:txBody>
        </p:sp>
      </p:grpSp>
      <p:grpSp>
        <p:nvGrpSpPr>
          <p:cNvPr id="12" name="Washington" descr="Washington" title="Washington"/>
          <p:cNvGrpSpPr/>
          <p:nvPr/>
        </p:nvGrpSpPr>
        <p:grpSpPr>
          <a:xfrm>
            <a:off x="1055689" y="1600200"/>
            <a:ext cx="904875" cy="598488"/>
            <a:chOff x="1055688" y="1600200"/>
            <a:chExt cx="904875" cy="598488"/>
          </a:xfrm>
        </p:grpSpPr>
        <p:sp>
          <p:nvSpPr>
            <p:cNvPr id="2071" name="Washington" descr="Washington,"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2" name="Freeform 226"/>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2055" name="Washington D.C." descr="Washington D C," title="Washington D.C."/>
          <p:cNvSpPr>
            <a:spLocks/>
          </p:cNvSpPr>
          <p:nvPr/>
        </p:nvSpPr>
        <p:spPr bwMode="auto">
          <a:xfrm>
            <a:off x="6861177" y="32480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9" name="West Virgiinia" descr="West Virginia," title="West Virginia"/>
          <p:cNvSpPr>
            <a:spLocks/>
          </p:cNvSpPr>
          <p:nvPr/>
        </p:nvSpPr>
        <p:spPr bwMode="auto">
          <a:xfrm>
            <a:off x="6164263" y="3067051"/>
            <a:ext cx="603251"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4" name="Wisconsin" descr="Wisconsin," title="Wisconsin"/>
          <p:cNvSpPr>
            <a:spLocks/>
          </p:cNvSpPr>
          <p:nvPr/>
        </p:nvSpPr>
        <p:spPr bwMode="auto">
          <a:xfrm>
            <a:off x="4746626" y="2211389"/>
            <a:ext cx="717551"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3" name="Wyoming" descr="Wyoming." title="Wyoming"/>
          <p:cNvSpPr>
            <a:spLocks/>
          </p:cNvSpPr>
          <p:nvPr/>
        </p:nvSpPr>
        <p:spPr bwMode="auto">
          <a:xfrm>
            <a:off x="2466977" y="2455864"/>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pic>
        <p:nvPicPr>
          <p:cNvPr id="13" name="Virginia 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600" y="3399632"/>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Utah No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854" y="3339308"/>
            <a:ext cx="8969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Rhode Island No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0464" y="2738439"/>
            <a:ext cx="1036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Arizona No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8753" y="4087813"/>
            <a:ext cx="8969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uerto Rico Identifi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6865" y="5339321"/>
            <a:ext cx="9937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DisclaimerText Box"/>
          <p:cNvSpPr txBox="1">
            <a:spLocks noChangeArrowheads="1"/>
          </p:cNvSpPr>
          <p:nvPr/>
        </p:nvSpPr>
        <p:spPr bwMode="auto">
          <a:xfrm>
            <a:off x="588964" y="6323827"/>
            <a:ext cx="868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i="1" dirty="0">
                <a:solidFill>
                  <a:prstClr val="black"/>
                </a:solidFill>
                <a:latin typeface="Tahoma" pitchFamily="34" charset="0"/>
              </a:rPr>
              <a:t>Note: This map is intended to serve as an unofficial guide; it does not constitute legal advice. Seek qualified legal expertise before making binding</a:t>
            </a:r>
            <a:br>
              <a:rPr lang="en-US" sz="900" i="1" dirty="0">
                <a:solidFill>
                  <a:prstClr val="black"/>
                </a:solidFill>
                <a:latin typeface="Tahoma" pitchFamily="34" charset="0"/>
              </a:rPr>
            </a:br>
            <a:r>
              <a:rPr lang="en-US" sz="900" i="1" dirty="0">
                <a:solidFill>
                  <a:prstClr val="black"/>
                </a:solidFill>
                <a:latin typeface="Tahoma" pitchFamily="34" charset="0"/>
              </a:rPr>
              <a:t>         financial decisions related to a 3rd-party PPA. See following slides for additional important information and authority references.</a:t>
            </a:r>
          </a:p>
        </p:txBody>
      </p:sp>
    </p:spTree>
    <p:extLst>
      <p:ext uri="{BB962C8B-B14F-4D97-AF65-F5344CB8AC3E}">
        <p14:creationId xmlns:p14="http://schemas.microsoft.com/office/powerpoint/2010/main" val="1699928265"/>
      </p:ext>
    </p:extLst>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1753</Words>
  <Application>Microsoft Office PowerPoint</Application>
  <PresentationFormat>On-screen Show (4:3)</PresentationFormat>
  <Paragraphs>162</Paragraphs>
  <Slides>27</Slides>
  <Notes>3</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Module</vt:lpstr>
      <vt:lpstr>solar-map</vt:lpstr>
      <vt:lpstr>1_solar-map</vt:lpstr>
      <vt:lpstr>2_solar-map</vt:lpstr>
      <vt:lpstr>Comments on SR 52 (2014) &amp; electric utility service territories </vt:lpstr>
      <vt:lpstr>Our Mission Statement</vt:lpstr>
      <vt:lpstr>IndianaDG Members</vt:lpstr>
      <vt:lpstr>SR 52 (2014)</vt:lpstr>
      <vt:lpstr>Iowa Supreme Court No. 13-0642, Filed July 11, 2014</vt:lpstr>
      <vt:lpstr>Iowa Supreme Court Decision  on Eagle Point Solar </vt:lpstr>
      <vt:lpstr>Summary of Iowa Decision</vt:lpstr>
      <vt:lpstr> Status of 3rd-Party Solar PV  Power Purchase Agreements (PPAs) in U.S. </vt:lpstr>
      <vt:lpstr>PowerPoint Presentation</vt:lpstr>
      <vt:lpstr>Important Information Regarding 3rd-Party Solar PPAs</vt:lpstr>
      <vt:lpstr>PowerPoint Presentation</vt:lpstr>
      <vt:lpstr>National Renewable Energy Laboratory Technical Report on 3rd party PPAs</vt:lpstr>
      <vt:lpstr>NREL: Legislative and Regulatory Challenges  with Third-Party PPA Model</vt:lpstr>
      <vt:lpstr>Third-Party PPA model  (DOE Solar Energy Technologies Program)</vt:lpstr>
      <vt:lpstr>Solar Lease Structure  (aka solar services agreement) </vt:lpstr>
      <vt:lpstr>8 Factor Test from  Natural Gas Service Co. v. Serv-Yu Cooperative Inc.</vt:lpstr>
      <vt:lpstr>8 Factor Test from  Natural Gas Service Co. v. Serv-Yu Cooperative</vt:lpstr>
      <vt:lpstr>Iowa Supreme Court, p. 22</vt:lpstr>
      <vt:lpstr>Iowa Supreme Court, p. 23</vt:lpstr>
      <vt:lpstr>Iowa Supreme Court, p. 42</vt:lpstr>
      <vt:lpstr>Iowa Supreme Court, p. 47</vt:lpstr>
      <vt:lpstr>Q: Do we have 3rd party solar  PPAs in Indiana?</vt:lpstr>
      <vt:lpstr>SEIA: Impact of 3rd Party Solar Financing</vt:lpstr>
      <vt:lpstr>3rd party Financing is $3.34 billion dollar business in US</vt:lpstr>
      <vt:lpstr>Peter Kelly-Detwiler  in Forbes 2/10/14</vt:lpstr>
      <vt:lpstr>References and resources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2014-08-28T18:34:37Z</dcterms:created>
  <dcterms:modified xsi:type="dcterms:W3CDTF">2014-08-28T21:25:25Z</dcterms:modified>
</cp:coreProperties>
</file>