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2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9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9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9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7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8E9B-1B41-415F-BD0C-CF12811D36D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ED95-C368-4E70-BD56-035F13CE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41307" y="6430971"/>
            <a:ext cx="3116730" cy="246090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809" y="1483134"/>
            <a:ext cx="3116729" cy="2307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657" y="1524940"/>
            <a:ext cx="261257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GAI History</a:t>
            </a:r>
            <a:endParaRPr lang="en-US" sz="900" b="1" u="sng" dirty="0"/>
          </a:p>
          <a:p>
            <a:endParaRPr lang="en-US" sz="900" b="1" u="sng" dirty="0"/>
          </a:p>
          <a:p>
            <a:r>
              <a:rPr lang="en-US" sz="1400" dirty="0"/>
              <a:t>Based in Kokomo, IN since 2009</a:t>
            </a:r>
          </a:p>
          <a:p>
            <a:r>
              <a:rPr lang="en-US" sz="1400" dirty="0"/>
              <a:t>4 Full-time employees</a:t>
            </a:r>
          </a:p>
          <a:p>
            <a:r>
              <a:rPr lang="en-US" sz="1400" dirty="0"/>
              <a:t>Seasonal Staff</a:t>
            </a:r>
          </a:p>
          <a:p>
            <a:r>
              <a:rPr lang="en-US" sz="1400" dirty="0"/>
              <a:t>~ 65 Systems, 0.53 Megawatts</a:t>
            </a:r>
            <a:endParaRPr lang="en-US" sz="800" dirty="0"/>
          </a:p>
          <a:p>
            <a:endParaRPr lang="en-US" sz="800" dirty="0"/>
          </a:p>
          <a:p>
            <a:r>
              <a:rPr lang="en-US" sz="1400" dirty="0"/>
              <a:t>Historical CAGR: 30-50% annual</a:t>
            </a:r>
          </a:p>
          <a:p>
            <a:r>
              <a:rPr lang="en-US" sz="1400" dirty="0"/>
              <a:t>Debt-free</a:t>
            </a:r>
            <a:endParaRPr lang="en-US" sz="800" dirty="0"/>
          </a:p>
          <a:p>
            <a:endParaRPr lang="en-US" sz="800" dirty="0"/>
          </a:p>
          <a:p>
            <a:r>
              <a:rPr lang="en-US" sz="1400" b="1" dirty="0"/>
              <a:t>2017 EDGE Award Winners!</a:t>
            </a:r>
          </a:p>
        </p:txBody>
      </p:sp>
      <p:pic>
        <p:nvPicPr>
          <p:cNvPr id="1026" name="Picture 2" descr="Image may contain: one or more people, tree and outdo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r="7041"/>
          <a:stretch/>
        </p:blipFill>
        <p:spPr bwMode="auto">
          <a:xfrm>
            <a:off x="293911" y="3913616"/>
            <a:ext cx="3031898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34545" y="3901259"/>
            <a:ext cx="292531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GAI President Chris Rohaly </a:t>
            </a:r>
          </a:p>
          <a:p>
            <a:r>
              <a:rPr lang="en-US" sz="1400" dirty="0"/>
              <a:t>- BSEE from Valparaiso University</a:t>
            </a:r>
          </a:p>
          <a:p>
            <a:r>
              <a:rPr lang="en-US" sz="1400" dirty="0"/>
              <a:t>- 30+ years design experience</a:t>
            </a:r>
          </a:p>
          <a:p>
            <a:r>
              <a:rPr lang="en-US" sz="1400" dirty="0"/>
              <a:t>- On the advisory board at Ivy   Tech Lafayette Energy Program *</a:t>
            </a:r>
          </a:p>
          <a:p>
            <a:endParaRPr lang="en-US" sz="1400" b="1" u="sng" dirty="0"/>
          </a:p>
          <a:p>
            <a:r>
              <a:rPr lang="en-US" sz="1400" b="1" dirty="0"/>
              <a:t>Co-Founder Neal Rhodes </a:t>
            </a:r>
          </a:p>
          <a:p>
            <a:r>
              <a:rPr lang="en-US" sz="1400" dirty="0"/>
              <a:t>- Kokomo Native</a:t>
            </a:r>
          </a:p>
          <a:p>
            <a:r>
              <a:rPr lang="en-US" sz="1400" dirty="0"/>
              <a:t>- NABCEP certified</a:t>
            </a:r>
          </a:p>
          <a:p>
            <a:r>
              <a:rPr lang="en-US" sz="1400" dirty="0"/>
              <a:t>- 30+ years Electrical Technician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51" y="6500968"/>
            <a:ext cx="1957476" cy="233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0691" y="6500968"/>
            <a:ext cx="2822235" cy="2323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GAI </a:t>
            </a:r>
            <a:r>
              <a:rPr lang="en-US" sz="1400" dirty="0"/>
              <a:t>serves most of northern IN.</a:t>
            </a:r>
          </a:p>
          <a:p>
            <a:r>
              <a:rPr lang="en-US" sz="1400" dirty="0"/>
              <a:t>- Our employees are products of Hoosier schools &amp; communities </a:t>
            </a:r>
          </a:p>
          <a:p>
            <a:r>
              <a:rPr lang="en-US" sz="1400" i="1" dirty="0"/>
              <a:t>* Including Ivy Tech Energy program</a:t>
            </a:r>
          </a:p>
          <a:p>
            <a:r>
              <a:rPr lang="en-US" sz="1400" dirty="0"/>
              <a:t>- Over half our customers are 50+, preparing for low-cost retirements</a:t>
            </a:r>
          </a:p>
          <a:p>
            <a:endParaRPr lang="en-US" sz="500" i="1" dirty="0"/>
          </a:p>
          <a:p>
            <a:r>
              <a:rPr lang="en-US" sz="1400" i="1" dirty="0"/>
              <a:t>For more information, contact  </a:t>
            </a:r>
            <a:endParaRPr lang="en-US" sz="1050" i="1" dirty="0"/>
          </a:p>
          <a:p>
            <a:endParaRPr lang="en-US" sz="1050" b="1" i="1" dirty="0"/>
          </a:p>
          <a:p>
            <a:r>
              <a:rPr lang="en-US" sz="1400" b="1" i="1" dirty="0"/>
              <a:t>Chris Rohaly              </a:t>
            </a:r>
            <a:r>
              <a:rPr lang="en-US" sz="1400" b="1" dirty="0"/>
              <a:t>765-480-4138</a:t>
            </a:r>
          </a:p>
          <a:p>
            <a:r>
              <a:rPr lang="en-US" sz="1400" b="1" dirty="0"/>
              <a:t>         		</a:t>
            </a:r>
            <a:r>
              <a:rPr lang="en-US" sz="1400" b="1" dirty="0" err="1"/>
              <a:t>chris</a:t>
            </a:r>
            <a:r>
              <a:rPr lang="en-US" sz="1400" b="1" dirty="0"/>
              <a:t> @ solarGAI.com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1" y="179785"/>
            <a:ext cx="5493529" cy="11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34" y="741290"/>
            <a:ext cx="5915025" cy="7587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Why we oppose SB309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• SB309 will </a:t>
            </a:r>
            <a:r>
              <a:rPr lang="en-US" sz="1200" b="1" dirty="0"/>
              <a:t>limit policy mechanisms commonly used to promote solar</a:t>
            </a:r>
            <a:r>
              <a:rPr lang="en-US" sz="1200" dirty="0"/>
              <a:t>, such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as power purchase agreements and virtual net metering. In other states, these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are used to expand solar access multiple customer classes. [Chapter 40,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Section 3]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• SB309 puts </a:t>
            </a:r>
            <a:r>
              <a:rPr lang="en-US" sz="1200" b="1" dirty="0"/>
              <a:t>a kill date on net metering of July 1, 2022</a:t>
            </a:r>
            <a:r>
              <a:rPr lang="en-US" sz="1200" dirty="0"/>
              <a:t>. We have set the goal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of 1.5% of peak summer load. Let's allow Indiana's solar industry to get there.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[</a:t>
            </a:r>
            <a:r>
              <a:rPr lang="fr-FR" sz="1200" dirty="0" err="1"/>
              <a:t>Chapter</a:t>
            </a:r>
            <a:r>
              <a:rPr lang="fr-FR" sz="1200" dirty="0"/>
              <a:t> 40, Section 10 - (2)]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• SB309 includes a </a:t>
            </a:r>
            <a:r>
              <a:rPr lang="en-US" sz="1200" b="1" u="sng" dirty="0"/>
              <a:t>statutory prohibition of net metering</a:t>
            </a:r>
            <a:r>
              <a:rPr lang="en-US" sz="1200" dirty="0"/>
              <a:t>, a simple and fair way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to value excess solar being put onto the grid. Even if utilities want to use net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metering, they cannot if SB309 passes. [Chapter 40, Section 11 – (b)(1)]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• As the bill stands, systems installed after 2017 </a:t>
            </a:r>
            <a:r>
              <a:rPr lang="en-US" sz="1200" b="1" dirty="0"/>
              <a:t>will only get grandfathering for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half of its usable life </a:t>
            </a:r>
            <a:r>
              <a:rPr lang="en-US" sz="1200" dirty="0"/>
              <a:t>(30 years or more). [Chapter 40, Section 13 – (b)(2)]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• The bill includes a provision allowing utilities to </a:t>
            </a:r>
            <a:r>
              <a:rPr lang="en-US" sz="1200" b="1" dirty="0"/>
              <a:t>increase rates on all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customers </a:t>
            </a:r>
            <a:r>
              <a:rPr lang="en-US" sz="1200" dirty="0"/>
              <a:t>and attributes the increase to net metering. This is “double dipping”, &amp; will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affect low and middle income Hoosiers the most. [Chapter 40, Section 15]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• By </a:t>
            </a:r>
            <a:r>
              <a:rPr lang="en-US" sz="1200" b="1" dirty="0"/>
              <a:t>arbitrarily setting rates </a:t>
            </a:r>
            <a:r>
              <a:rPr lang="en-US" sz="1200" dirty="0"/>
              <a:t>for excess solar generation, the bill denies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benefit and transparency of a study at the Indiana Utility Regulatory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Commission, a prudent next step done in about a dozen other states.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[Chapter 40, Section 17]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• SB309 would allow utilities to </a:t>
            </a:r>
            <a:r>
              <a:rPr lang="en-US" sz="1200" b="1" dirty="0"/>
              <a:t>increase to monthly service charge for solar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customers </a:t>
            </a:r>
            <a:r>
              <a:rPr lang="en-US" sz="1200" dirty="0"/>
              <a:t>to be connected to the grid, changing the rules for a small portion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their customers. [Chapter 40, Section 19]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• SB309 effectively ends the conversation about net metering and solar 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Indiana. This bill is a job killer, limiting customer choice, and stifling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entrepreneurship in the long term. </a:t>
            </a:r>
            <a:r>
              <a:rPr lang="en-US" sz="1200" b="1" dirty="0"/>
              <a:t>It is a step backward, not forward, in solar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policy in Indiana.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As a Solar Company in Indiana, GAI urges you to </a:t>
            </a:r>
            <a:r>
              <a:rPr lang="en-US" sz="1200" u="sng" dirty="0">
                <a:solidFill>
                  <a:srgbClr val="C00000"/>
                </a:solidFill>
              </a:rPr>
              <a:t>vote </a:t>
            </a:r>
            <a:r>
              <a:rPr lang="en-US" sz="1200" b="1" u="sng" dirty="0">
                <a:solidFill>
                  <a:srgbClr val="C00000"/>
                </a:solidFill>
              </a:rPr>
              <a:t>NO </a:t>
            </a:r>
            <a:r>
              <a:rPr lang="en-US" sz="1200" u="sng" dirty="0">
                <a:solidFill>
                  <a:srgbClr val="C00000"/>
                </a:solidFill>
              </a:rPr>
              <a:t>on </a:t>
            </a:r>
            <a:r>
              <a:rPr lang="en-US" sz="1200" b="1" u="sng" dirty="0">
                <a:solidFill>
                  <a:srgbClr val="C00000"/>
                </a:solidFill>
              </a:rPr>
              <a:t>SB309</a:t>
            </a:r>
            <a:r>
              <a:rPr lang="en-US" sz="1200" u="sng" dirty="0">
                <a:solidFill>
                  <a:srgbClr val="C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280544" y="7426969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NO   on  3</a:t>
            </a:r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0 9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49" y="7600773"/>
            <a:ext cx="570022" cy="575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30" y="7600773"/>
            <a:ext cx="570022" cy="575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60" y="7722877"/>
            <a:ext cx="449127" cy="4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0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503</Words>
  <Application>Microsoft Office PowerPoint</Application>
  <PresentationFormat>Letter Paper (8.5x11 in)</PresentationFormat>
  <Paragraphs>68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Rohaly</dc:creator>
  <cp:lastModifiedBy>Owner</cp:lastModifiedBy>
  <cp:revision>11</cp:revision>
  <dcterms:created xsi:type="dcterms:W3CDTF">2017-04-04T01:08:02Z</dcterms:created>
  <dcterms:modified xsi:type="dcterms:W3CDTF">2017-04-13T16:52:02Z</dcterms:modified>
</cp:coreProperties>
</file>