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35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99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2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9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9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9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8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7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8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9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88E9B-1B41-415F-BD0C-CF12811D36DB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FED95-C368-4E70-BD56-035F13C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1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/url?sa=i&amp;rct=j&amp;q=&amp;esrc=s&amp;source=images&amp;cd=&amp;cad=rja&amp;uact=8&amp;ved=0ahUKEwjKmKWBn6LTAhVC34MKHf-jAAQQjRwIBw&amp;url=http://www.cidedance.org/support/our-sponsors/&amp;psig=AFQjCNFruEkOfdk5-VgjYcAcJTF2ncFLsw&amp;ust=149220071008209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6197" y="6009456"/>
            <a:ext cx="3194440" cy="28931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What We Do </a:t>
            </a:r>
            <a:endParaRPr lang="en-US" sz="1400" b="1" dirty="0"/>
          </a:p>
          <a:p>
            <a:pPr marL="408194" indent="-408194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408194" indent="-408194">
              <a:buFont typeface="Arial" panose="020B0604020202020204" pitchFamily="34" charset="0"/>
              <a:buChar char="•"/>
            </a:pPr>
            <a:r>
              <a:rPr lang="en-US" sz="1400" dirty="0" smtClean="0"/>
              <a:t>Financial </a:t>
            </a:r>
            <a:r>
              <a:rPr lang="en-US" sz="1400" dirty="0"/>
              <a:t>Feasibility Analysis</a:t>
            </a:r>
          </a:p>
          <a:p>
            <a:pPr marL="408194" indent="-408194">
              <a:buFont typeface="Arial" panose="020B0604020202020204" pitchFamily="34" charset="0"/>
              <a:buChar char="•"/>
            </a:pPr>
            <a:r>
              <a:rPr lang="en-US" sz="1400" dirty="0"/>
              <a:t>Finance options via 3</a:t>
            </a:r>
            <a:r>
              <a:rPr lang="en-US" sz="1400" baseline="30000" dirty="0"/>
              <a:t>rd</a:t>
            </a:r>
            <a:r>
              <a:rPr lang="en-US" sz="1400" dirty="0"/>
              <a:t> Party PPAs</a:t>
            </a:r>
          </a:p>
          <a:p>
            <a:pPr marL="408194" indent="-408194">
              <a:buFont typeface="Arial" panose="020B0604020202020204" pitchFamily="34" charset="0"/>
              <a:buChar char="•"/>
            </a:pPr>
            <a:r>
              <a:rPr lang="en-US" sz="1400" dirty="0"/>
              <a:t>Design and Engineering</a:t>
            </a:r>
          </a:p>
          <a:p>
            <a:pPr marL="408194" indent="-408194">
              <a:buFont typeface="Arial" panose="020B0604020202020204" pitchFamily="34" charset="0"/>
              <a:buChar char="•"/>
            </a:pPr>
            <a:r>
              <a:rPr lang="en-US" sz="1400" dirty="0"/>
              <a:t>RFP Creation and EPC Selection </a:t>
            </a:r>
          </a:p>
          <a:p>
            <a:pPr marL="408194" indent="-408194">
              <a:buFont typeface="Arial" panose="020B0604020202020204" pitchFamily="34" charset="0"/>
              <a:buChar char="•"/>
            </a:pPr>
            <a:r>
              <a:rPr lang="en-US" sz="1400" dirty="0"/>
              <a:t>Construction Project Management</a:t>
            </a:r>
          </a:p>
          <a:p>
            <a:pPr marL="408194" indent="-408194">
              <a:buFont typeface="Arial" panose="020B0604020202020204" pitchFamily="34" charset="0"/>
              <a:buChar char="•"/>
            </a:pPr>
            <a:r>
              <a:rPr lang="en-US" sz="1400" dirty="0"/>
              <a:t>Liaison to Electrical Utility for Connectivity</a:t>
            </a:r>
          </a:p>
          <a:p>
            <a:pPr marL="408194" indent="-408194">
              <a:buFont typeface="Arial" panose="020B0604020202020204" pitchFamily="34" charset="0"/>
              <a:buChar char="•"/>
            </a:pPr>
            <a:r>
              <a:rPr lang="en-US" sz="1400" dirty="0"/>
              <a:t>Project </a:t>
            </a:r>
            <a:r>
              <a:rPr lang="en-US" sz="1400" dirty="0" smtClean="0"/>
              <a:t>Signoff</a:t>
            </a:r>
          </a:p>
          <a:p>
            <a:pPr marL="408194" indent="-408194">
              <a:buFont typeface="Arial" panose="020B0604020202020204" pitchFamily="34" charset="0"/>
              <a:buChar char="•"/>
            </a:pPr>
            <a:endParaRPr lang="en-US" sz="1000" dirty="0"/>
          </a:p>
          <a:p>
            <a:pPr algn="ctr"/>
            <a:r>
              <a:rPr lang="en-US" sz="1100" b="1" dirty="0"/>
              <a:t>Reggie Henderson  317-818-6654</a:t>
            </a:r>
          </a:p>
          <a:p>
            <a:pPr algn="ctr"/>
            <a:r>
              <a:rPr lang="en-US" sz="1100" b="1" dirty="0"/>
              <a:t>         	reggie.henderson@telamon.com</a:t>
            </a:r>
            <a:endParaRPr lang="en-US" sz="1100" dirty="0"/>
          </a:p>
          <a:p>
            <a:pPr marL="408194" indent="-408194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541176" y="3360371"/>
            <a:ext cx="3194440" cy="25160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Who Are We?</a:t>
            </a:r>
          </a:p>
          <a:p>
            <a:pPr algn="ctr"/>
            <a:endParaRPr lang="en-US" sz="1200" dirty="0"/>
          </a:p>
          <a:p>
            <a:pPr algn="ctr"/>
            <a:r>
              <a:rPr lang="en-US" sz="1100" dirty="0" smtClean="0"/>
              <a:t>Telamon </a:t>
            </a:r>
            <a:r>
              <a:rPr lang="en-US" sz="1100" dirty="0"/>
              <a:t>is your Midwestern solar partner with the expertise to design and develop solar arrays in any configuration. Having designed and financed the world’s largest airport-based solar farm at the Indianapolis International Airport and large roof top installations such as the IndyGo Bus Barn, Telamon is a respected leader in solar design, engineering, RFP and construction management. Telamon specializes in mid to large, photovoltaic installations and possesses local understanding, national capabilities and global experience. </a:t>
            </a:r>
          </a:p>
          <a:p>
            <a:endParaRPr lang="en-US" sz="1050" b="1" i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76" y="6009457"/>
            <a:ext cx="3183229" cy="2787742"/>
          </a:xfrm>
          <a:prstGeom prst="rect">
            <a:avLst/>
          </a:prstGeom>
          <a:noFill/>
          <a:ln w="28575">
            <a:solidFill>
              <a:srgbClr val="189D4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07"/>
          <a:stretch/>
        </p:blipFill>
        <p:spPr>
          <a:xfrm>
            <a:off x="176197" y="3394861"/>
            <a:ext cx="3194440" cy="2481583"/>
          </a:xfrm>
          <a:prstGeom prst="rect">
            <a:avLst/>
          </a:prstGeom>
          <a:ln w="28575">
            <a:solidFill>
              <a:srgbClr val="189D49"/>
            </a:solidFill>
          </a:ln>
        </p:spPr>
      </p:pic>
      <p:pic>
        <p:nvPicPr>
          <p:cNvPr id="4" name="Picture 2" descr="Image result for telamon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9" y="0"/>
            <a:ext cx="6696607" cy="133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261616" y="1263908"/>
            <a:ext cx="6303014" cy="1898764"/>
            <a:chOff x="756089" y="1360951"/>
            <a:chExt cx="5874048" cy="2258786"/>
          </a:xfrm>
        </p:grpSpPr>
        <p:sp>
          <p:nvSpPr>
            <p:cNvPr id="14" name="TextBox 13"/>
            <p:cNvSpPr txBox="1"/>
            <p:nvPr/>
          </p:nvSpPr>
          <p:spPr>
            <a:xfrm>
              <a:off x="762000" y="1360951"/>
              <a:ext cx="5868137" cy="509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Key Company Statistics</a:t>
              </a:r>
              <a:endParaRPr lang="en-US" b="1" dirty="0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756089" y="1904320"/>
              <a:ext cx="5868021" cy="1715417"/>
              <a:chOff x="176037" y="1825058"/>
              <a:chExt cx="4429745" cy="1335210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180499" y="1825058"/>
                <a:ext cx="4425283" cy="1002971"/>
                <a:chOff x="4570286" y="1439351"/>
                <a:chExt cx="4425283" cy="1002971"/>
              </a:xfrm>
            </p:grpSpPr>
            <p:sp>
              <p:nvSpPr>
                <p:cNvPr id="18" name="TextBox 17"/>
                <p:cNvSpPr txBox="1"/>
                <p:nvPr/>
              </p:nvSpPr>
              <p:spPr>
                <a:xfrm>
                  <a:off x="4570286" y="1439351"/>
                  <a:ext cx="2209800" cy="284984"/>
                </a:xfrm>
                <a:prstGeom prst="rect">
                  <a:avLst/>
                </a:prstGeom>
                <a:solidFill>
                  <a:srgbClr val="124BAE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chemeClr val="bg1"/>
                      </a:solidFill>
                    </a:rPr>
                    <a:t>Year Established</a:t>
                  </a:r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6920059" y="1474108"/>
                  <a:ext cx="2066499" cy="284984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/>
                    <a:t>2016</a:t>
                  </a:r>
                  <a:endParaRPr lang="en-US" sz="1400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4570286" y="1809589"/>
                  <a:ext cx="2209800" cy="284984"/>
                </a:xfrm>
                <a:prstGeom prst="rect">
                  <a:avLst/>
                </a:prstGeom>
                <a:solidFill>
                  <a:srgbClr val="124BAE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chemeClr val="bg1"/>
                      </a:solidFill>
                    </a:rPr>
                    <a:t>Associates</a:t>
                  </a:r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6929070" y="1809589"/>
                  <a:ext cx="2066499" cy="284984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/>
                    <a:t>6</a:t>
                  </a:r>
                  <a:endParaRPr lang="en-US" sz="1400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920059" y="2157337"/>
                  <a:ext cx="2066499" cy="284984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/>
                    <a:t>25</a:t>
                  </a:r>
                  <a:endParaRPr lang="en-US" sz="1400" dirty="0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4570286" y="2157338"/>
                  <a:ext cx="2209800" cy="284984"/>
                </a:xfrm>
                <a:prstGeom prst="rect">
                  <a:avLst/>
                </a:prstGeom>
                <a:solidFill>
                  <a:srgbClr val="124BAE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chemeClr val="bg1"/>
                      </a:solidFill>
                    </a:rPr>
                    <a:t>Total Megawatts Produced</a:t>
                  </a:r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176037" y="2903783"/>
                <a:ext cx="4420735" cy="256485"/>
              </a:xfrm>
              <a:prstGeom prst="rect">
                <a:avLst/>
              </a:prstGeom>
              <a:solidFill>
                <a:srgbClr val="124BAE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Certified Minority Business Enterprise (MBE)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08996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140</Words>
  <Application>Microsoft Office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Rohaly</dc:creator>
  <cp:lastModifiedBy>Owner</cp:lastModifiedBy>
  <cp:revision>16</cp:revision>
  <dcterms:created xsi:type="dcterms:W3CDTF">2017-04-04T01:08:02Z</dcterms:created>
  <dcterms:modified xsi:type="dcterms:W3CDTF">2017-04-14T19:07:30Z</dcterms:modified>
</cp:coreProperties>
</file>