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5" r:id="rId2"/>
  </p:sldMasterIdLst>
  <p:notesMasterIdLst>
    <p:notesMasterId r:id="rId59"/>
  </p:notesMasterIdLst>
  <p:handoutMasterIdLst>
    <p:handoutMasterId r:id="rId60"/>
  </p:handoutMasterIdLst>
  <p:sldIdLst>
    <p:sldId id="256" r:id="rId3"/>
    <p:sldId id="359" r:id="rId4"/>
    <p:sldId id="390" r:id="rId5"/>
    <p:sldId id="387" r:id="rId6"/>
    <p:sldId id="389" r:id="rId7"/>
    <p:sldId id="376" r:id="rId8"/>
    <p:sldId id="350" r:id="rId9"/>
    <p:sldId id="335" r:id="rId10"/>
    <p:sldId id="334" r:id="rId11"/>
    <p:sldId id="377" r:id="rId12"/>
    <p:sldId id="325" r:id="rId13"/>
    <p:sldId id="336" r:id="rId14"/>
    <p:sldId id="384" r:id="rId15"/>
    <p:sldId id="368" r:id="rId16"/>
    <p:sldId id="361" r:id="rId17"/>
    <p:sldId id="362" r:id="rId18"/>
    <p:sldId id="364" r:id="rId19"/>
    <p:sldId id="372" r:id="rId20"/>
    <p:sldId id="373" r:id="rId21"/>
    <p:sldId id="374" r:id="rId22"/>
    <p:sldId id="375" r:id="rId23"/>
    <p:sldId id="338" r:id="rId24"/>
    <p:sldId id="329" r:id="rId25"/>
    <p:sldId id="330" r:id="rId26"/>
    <p:sldId id="332" r:id="rId27"/>
    <p:sldId id="333" r:id="rId28"/>
    <p:sldId id="337" r:id="rId29"/>
    <p:sldId id="328" r:id="rId30"/>
    <p:sldId id="287" r:id="rId31"/>
    <p:sldId id="283" r:id="rId32"/>
    <p:sldId id="343" r:id="rId33"/>
    <p:sldId id="394" r:id="rId34"/>
    <p:sldId id="395" r:id="rId35"/>
    <p:sldId id="393" r:id="rId36"/>
    <p:sldId id="342" r:id="rId37"/>
    <p:sldId id="341" r:id="rId38"/>
    <p:sldId id="340" r:id="rId39"/>
    <p:sldId id="339" r:id="rId40"/>
    <p:sldId id="369" r:id="rId41"/>
    <p:sldId id="370" r:id="rId42"/>
    <p:sldId id="383" r:id="rId43"/>
    <p:sldId id="392" r:id="rId44"/>
    <p:sldId id="319" r:id="rId45"/>
    <p:sldId id="381" r:id="rId46"/>
    <p:sldId id="382" r:id="rId47"/>
    <p:sldId id="385" r:id="rId48"/>
    <p:sldId id="386" r:id="rId49"/>
    <p:sldId id="391" r:id="rId50"/>
    <p:sldId id="379" r:id="rId51"/>
    <p:sldId id="378" r:id="rId52"/>
    <p:sldId id="380" r:id="rId53"/>
    <p:sldId id="371" r:id="rId54"/>
    <p:sldId id="312" r:id="rId55"/>
    <p:sldId id="281" r:id="rId56"/>
    <p:sldId id="305" r:id="rId57"/>
    <p:sldId id="272" r:id="rId5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initials="J" lastIdx="1" clrIdx="0">
    <p:extLst/>
  </p:cmAuthor>
  <p:cmAuthor id="2" name="Owner" initials="O"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sz="quarter" idx="1"/>
          </p:nvPr>
        </p:nvSpPr>
        <p:spPr>
          <a:xfrm>
            <a:off x="4008704" y="0"/>
            <a:ext cx="3066733" cy="468154"/>
          </a:xfrm>
          <a:prstGeom prst="rect">
            <a:avLst/>
          </a:prstGeom>
        </p:spPr>
        <p:txBody>
          <a:bodyPr vert="horz" lIns="93933" tIns="46967" rIns="93933" bIns="46967" rtlCol="0"/>
          <a:lstStyle>
            <a:lvl1pPr algn="r">
              <a:defRPr sz="1200"/>
            </a:lvl1pPr>
          </a:lstStyle>
          <a:p>
            <a:fld id="{80A1B528-AF94-4194-82EE-26711373FE4A}" type="datetimeFigureOut">
              <a:rPr lang="en-US" smtClean="0"/>
              <a:t>4/18/2017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3" tIns="46967" rIns="93933" bIns="46967" rtlCol="0" anchor="b"/>
          <a:lstStyle>
            <a:lvl1pPr algn="l">
              <a:defRPr sz="1200"/>
            </a:lvl1pPr>
          </a:lstStyle>
          <a:p>
            <a:endParaRPr lang="en-US"/>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3933" tIns="46967" rIns="93933" bIns="46967" rtlCol="0" anchor="b"/>
          <a:lstStyle>
            <a:lvl1pPr algn="r">
              <a:defRPr sz="1200"/>
            </a:lvl1pPr>
          </a:lstStyle>
          <a:p>
            <a:fld id="{BD48F519-0411-491D-AB57-D54473467E49}" type="slidenum">
              <a:rPr lang="en-US" smtClean="0"/>
              <a:t>‹#›</a:t>
            </a:fld>
            <a:endParaRPr lang="en-US"/>
          </a:p>
        </p:txBody>
      </p:sp>
    </p:spTree>
    <p:extLst>
      <p:ext uri="{BB962C8B-B14F-4D97-AF65-F5344CB8AC3E}">
        <p14:creationId xmlns:p14="http://schemas.microsoft.com/office/powerpoint/2010/main" val="385456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33" tIns="46967" rIns="93933" bIns="46967" rtlCol="0"/>
          <a:lstStyle>
            <a:lvl1pPr algn="r">
              <a:defRPr sz="1200"/>
            </a:lvl1pPr>
          </a:lstStyle>
          <a:p>
            <a:fld id="{68E16405-1F16-4EC4-9A16-40D1788BD133}" type="datetimeFigureOut">
              <a:rPr lang="en-US" smtClean="0"/>
              <a:t>4/18/2017</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3" tIns="46967" rIns="93933" bIns="46967"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3" tIns="46967" rIns="93933" bIns="469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3" tIns="46967" rIns="93933"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33" tIns="46967" rIns="93933" bIns="46967" rtlCol="0" anchor="b"/>
          <a:lstStyle>
            <a:lvl1pPr algn="r">
              <a:defRPr sz="1200"/>
            </a:lvl1pPr>
          </a:lstStyle>
          <a:p>
            <a:fld id="{05367E4E-CE2A-41DC-B87B-061F372312EF}" type="slidenum">
              <a:rPr lang="en-US" smtClean="0"/>
              <a:t>‹#›</a:t>
            </a:fld>
            <a:endParaRPr lang="en-US"/>
          </a:p>
        </p:txBody>
      </p:sp>
    </p:spTree>
    <p:extLst>
      <p:ext uri="{BB962C8B-B14F-4D97-AF65-F5344CB8AC3E}">
        <p14:creationId xmlns:p14="http://schemas.microsoft.com/office/powerpoint/2010/main" val="394126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http://iga.in.gov/information/archives/2015/video/committee_utilities_and_energy_2000/; Select Feb. 18, 2015 to watch committee hearing</a:t>
            </a:r>
          </a:p>
        </p:txBody>
      </p:sp>
      <p:sp>
        <p:nvSpPr>
          <p:cNvPr id="4" name="Slide Number Placeholder 3"/>
          <p:cNvSpPr>
            <a:spLocks noGrp="1"/>
          </p:cNvSpPr>
          <p:nvPr>
            <p:ph type="sldNum" sz="quarter" idx="10"/>
          </p:nvPr>
        </p:nvSpPr>
        <p:spPr/>
        <p:txBody>
          <a:bodyPr/>
          <a:lstStyle/>
          <a:p>
            <a:fld id="{05367E4E-CE2A-41DC-B87B-061F372312EF}" type="slidenum">
              <a:rPr lang="en-US" smtClean="0"/>
              <a:t>8</a:t>
            </a:fld>
            <a:endParaRPr lang="en-US"/>
          </a:p>
        </p:txBody>
      </p:sp>
    </p:spTree>
    <p:extLst>
      <p:ext uri="{BB962C8B-B14F-4D97-AF65-F5344CB8AC3E}">
        <p14:creationId xmlns:p14="http://schemas.microsoft.com/office/powerpoint/2010/main" val="73385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dirty="0"/>
              <a:t>Updated</a:t>
            </a:r>
            <a:r>
              <a:rPr lang="en-US" baseline="0" dirty="0"/>
              <a:t> now</a:t>
            </a:r>
            <a:endParaRPr lang="en-US" dirty="0"/>
          </a:p>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36</a:t>
            </a:fld>
            <a:endParaRPr lang="en-US"/>
          </a:p>
        </p:txBody>
      </p:sp>
    </p:spTree>
    <p:extLst>
      <p:ext uri="{BB962C8B-B14F-4D97-AF65-F5344CB8AC3E}">
        <p14:creationId xmlns:p14="http://schemas.microsoft.com/office/powerpoint/2010/main" val="393602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dirty="0"/>
              <a:t>Updated</a:t>
            </a:r>
            <a:r>
              <a:rPr lang="en-US" baseline="0" dirty="0"/>
              <a:t> now</a:t>
            </a:r>
            <a:endParaRPr lang="en-US" dirty="0"/>
          </a:p>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37</a:t>
            </a:fld>
            <a:endParaRPr lang="en-US"/>
          </a:p>
        </p:txBody>
      </p:sp>
    </p:spTree>
    <p:extLst>
      <p:ext uri="{BB962C8B-B14F-4D97-AF65-F5344CB8AC3E}">
        <p14:creationId xmlns:p14="http://schemas.microsoft.com/office/powerpoint/2010/main" val="997492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r>
              <a:rPr lang="en-US" dirty="0"/>
              <a:t>Updated</a:t>
            </a:r>
            <a:r>
              <a:rPr lang="en-US" baseline="0" dirty="0"/>
              <a:t> now</a:t>
            </a:r>
            <a:endParaRPr lang="en-US" dirty="0"/>
          </a:p>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38</a:t>
            </a:fld>
            <a:endParaRPr lang="en-US"/>
          </a:p>
        </p:txBody>
      </p:sp>
    </p:spTree>
    <p:extLst>
      <p:ext uri="{BB962C8B-B14F-4D97-AF65-F5344CB8AC3E}">
        <p14:creationId xmlns:p14="http://schemas.microsoft.com/office/powerpoint/2010/main" val="71524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39</a:t>
            </a:fld>
            <a:endParaRPr lang="en-US"/>
          </a:p>
        </p:txBody>
      </p:sp>
    </p:spTree>
    <p:extLst>
      <p:ext uri="{BB962C8B-B14F-4D97-AF65-F5344CB8AC3E}">
        <p14:creationId xmlns:p14="http://schemas.microsoft.com/office/powerpoint/2010/main" val="116775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40</a:t>
            </a:fld>
            <a:endParaRPr lang="en-US"/>
          </a:p>
        </p:txBody>
      </p:sp>
    </p:spTree>
    <p:extLst>
      <p:ext uri="{BB962C8B-B14F-4D97-AF65-F5344CB8AC3E}">
        <p14:creationId xmlns:p14="http://schemas.microsoft.com/office/powerpoint/2010/main" val="116775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41</a:t>
            </a:fld>
            <a:endParaRPr lang="en-US"/>
          </a:p>
        </p:txBody>
      </p:sp>
    </p:spTree>
    <p:extLst>
      <p:ext uri="{BB962C8B-B14F-4D97-AF65-F5344CB8AC3E}">
        <p14:creationId xmlns:p14="http://schemas.microsoft.com/office/powerpoint/2010/main" val="2316173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42</a:t>
            </a:fld>
            <a:endParaRPr lang="en-US"/>
          </a:p>
        </p:txBody>
      </p:sp>
    </p:spTree>
    <p:extLst>
      <p:ext uri="{BB962C8B-B14F-4D97-AF65-F5344CB8AC3E}">
        <p14:creationId xmlns:p14="http://schemas.microsoft.com/office/powerpoint/2010/main" val="402579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43</a:t>
            </a:fld>
            <a:endParaRPr lang="en-US"/>
          </a:p>
        </p:txBody>
      </p:sp>
    </p:spTree>
    <p:extLst>
      <p:ext uri="{BB962C8B-B14F-4D97-AF65-F5344CB8AC3E}">
        <p14:creationId xmlns:p14="http://schemas.microsoft.com/office/powerpoint/2010/main" val="2855956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44</a:t>
            </a:fld>
            <a:endParaRPr lang="en-US"/>
          </a:p>
        </p:txBody>
      </p:sp>
    </p:spTree>
    <p:extLst>
      <p:ext uri="{BB962C8B-B14F-4D97-AF65-F5344CB8AC3E}">
        <p14:creationId xmlns:p14="http://schemas.microsoft.com/office/powerpoint/2010/main" val="290822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45</a:t>
            </a:fld>
            <a:endParaRPr lang="en-US"/>
          </a:p>
        </p:txBody>
      </p:sp>
    </p:spTree>
    <p:extLst>
      <p:ext uri="{BB962C8B-B14F-4D97-AF65-F5344CB8AC3E}">
        <p14:creationId xmlns:p14="http://schemas.microsoft.com/office/powerpoint/2010/main" val="285628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A3931-22D5-4268-9940-3047B5E64E9C}" type="slidenum">
              <a:rPr lang="en-US" smtClean="0"/>
              <a:pPr/>
              <a:t>9</a:t>
            </a:fld>
            <a:endParaRPr lang="en-US"/>
          </a:p>
        </p:txBody>
      </p:sp>
    </p:spTree>
    <p:extLst>
      <p:ext uri="{BB962C8B-B14F-4D97-AF65-F5344CB8AC3E}">
        <p14:creationId xmlns:p14="http://schemas.microsoft.com/office/powerpoint/2010/main" val="7566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46</a:t>
            </a:fld>
            <a:endParaRPr lang="en-US"/>
          </a:p>
        </p:txBody>
      </p:sp>
    </p:spTree>
    <p:extLst>
      <p:ext uri="{BB962C8B-B14F-4D97-AF65-F5344CB8AC3E}">
        <p14:creationId xmlns:p14="http://schemas.microsoft.com/office/powerpoint/2010/main" val="186277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47</a:t>
            </a:fld>
            <a:endParaRPr lang="en-US"/>
          </a:p>
        </p:txBody>
      </p:sp>
    </p:spTree>
    <p:extLst>
      <p:ext uri="{BB962C8B-B14F-4D97-AF65-F5344CB8AC3E}">
        <p14:creationId xmlns:p14="http://schemas.microsoft.com/office/powerpoint/2010/main" val="3613937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48</a:t>
            </a:fld>
            <a:endParaRPr lang="en-US"/>
          </a:p>
        </p:txBody>
      </p:sp>
    </p:spTree>
    <p:extLst>
      <p:ext uri="{BB962C8B-B14F-4D97-AF65-F5344CB8AC3E}">
        <p14:creationId xmlns:p14="http://schemas.microsoft.com/office/powerpoint/2010/main" val="197745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49</a:t>
            </a:fld>
            <a:endParaRPr lang="en-US"/>
          </a:p>
        </p:txBody>
      </p:sp>
    </p:spTree>
    <p:extLst>
      <p:ext uri="{BB962C8B-B14F-4D97-AF65-F5344CB8AC3E}">
        <p14:creationId xmlns:p14="http://schemas.microsoft.com/office/powerpoint/2010/main" val="3139612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50</a:t>
            </a:fld>
            <a:endParaRPr lang="en-US"/>
          </a:p>
        </p:txBody>
      </p:sp>
    </p:spTree>
    <p:extLst>
      <p:ext uri="{BB962C8B-B14F-4D97-AF65-F5344CB8AC3E}">
        <p14:creationId xmlns:p14="http://schemas.microsoft.com/office/powerpoint/2010/main" val="3200981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51</a:t>
            </a:fld>
            <a:endParaRPr lang="en-US"/>
          </a:p>
        </p:txBody>
      </p:sp>
    </p:spTree>
    <p:extLst>
      <p:ext uri="{BB962C8B-B14F-4D97-AF65-F5344CB8AC3E}">
        <p14:creationId xmlns:p14="http://schemas.microsoft.com/office/powerpoint/2010/main" val="497742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52</a:t>
            </a:fld>
            <a:endParaRPr lang="en-US"/>
          </a:p>
        </p:txBody>
      </p:sp>
    </p:spTree>
    <p:extLst>
      <p:ext uri="{BB962C8B-B14F-4D97-AF65-F5344CB8AC3E}">
        <p14:creationId xmlns:p14="http://schemas.microsoft.com/office/powerpoint/2010/main" val="285595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PowerPoint on Solar PV Third party PPA’s</a:t>
            </a:r>
            <a:r>
              <a:rPr lang="en-US" baseline="0" dirty="0"/>
              <a:t> </a:t>
            </a:r>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53</a:t>
            </a:fld>
            <a:endParaRPr lang="en-US"/>
          </a:p>
        </p:txBody>
      </p:sp>
    </p:spTree>
    <p:extLst>
      <p:ext uri="{BB962C8B-B14F-4D97-AF65-F5344CB8AC3E}">
        <p14:creationId xmlns:p14="http://schemas.microsoft.com/office/powerpoint/2010/main" val="171957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5002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A3931-22D5-4268-9940-3047B5E64E9C}" type="slidenum">
              <a:rPr lang="en-US" smtClean="0"/>
              <a:pPr/>
              <a:t>10</a:t>
            </a:fld>
            <a:endParaRPr lang="en-US"/>
          </a:p>
        </p:txBody>
      </p:sp>
    </p:spTree>
    <p:extLst>
      <p:ext uri="{BB962C8B-B14F-4D97-AF65-F5344CB8AC3E}">
        <p14:creationId xmlns:p14="http://schemas.microsoft.com/office/powerpoint/2010/main" val="387831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Cause No. 44018</a:t>
            </a:r>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14</a:t>
            </a:fld>
            <a:endParaRPr lang="en-US"/>
          </a:p>
        </p:txBody>
      </p:sp>
    </p:spTree>
    <p:extLst>
      <p:ext uri="{BB962C8B-B14F-4D97-AF65-F5344CB8AC3E}">
        <p14:creationId xmlns:p14="http://schemas.microsoft.com/office/powerpoint/2010/main" val="9854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05367E4E-CE2A-41DC-B87B-061F372312EF}" type="slidenum">
              <a:rPr lang="en-US" smtClean="0"/>
              <a:t>31</a:t>
            </a:fld>
            <a:endParaRPr lang="en-US"/>
          </a:p>
        </p:txBody>
      </p:sp>
    </p:spTree>
    <p:extLst>
      <p:ext uri="{BB962C8B-B14F-4D97-AF65-F5344CB8AC3E}">
        <p14:creationId xmlns:p14="http://schemas.microsoft.com/office/powerpoint/2010/main" val="71861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05367E4E-CE2A-41DC-B87B-061F372312EF}" type="slidenum">
              <a:rPr lang="en-US" smtClean="0"/>
              <a:t>32</a:t>
            </a:fld>
            <a:endParaRPr lang="en-US"/>
          </a:p>
        </p:txBody>
      </p:sp>
    </p:spTree>
    <p:extLst>
      <p:ext uri="{BB962C8B-B14F-4D97-AF65-F5344CB8AC3E}">
        <p14:creationId xmlns:p14="http://schemas.microsoft.com/office/powerpoint/2010/main" val="14665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05367E4E-CE2A-41DC-B87B-061F372312EF}" type="slidenum">
              <a:rPr lang="en-US" smtClean="0"/>
              <a:t>33</a:t>
            </a:fld>
            <a:endParaRPr lang="en-US"/>
          </a:p>
        </p:txBody>
      </p:sp>
    </p:spTree>
    <p:extLst>
      <p:ext uri="{BB962C8B-B14F-4D97-AF65-F5344CB8AC3E}">
        <p14:creationId xmlns:p14="http://schemas.microsoft.com/office/powerpoint/2010/main" val="1522813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05367E4E-CE2A-41DC-B87B-061F372312EF}" type="slidenum">
              <a:rPr lang="en-US" smtClean="0"/>
              <a:t>34</a:t>
            </a:fld>
            <a:endParaRPr lang="en-US"/>
          </a:p>
        </p:txBody>
      </p:sp>
    </p:spTree>
    <p:extLst>
      <p:ext uri="{BB962C8B-B14F-4D97-AF65-F5344CB8AC3E}">
        <p14:creationId xmlns:p14="http://schemas.microsoft.com/office/powerpoint/2010/main" val="278791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updated</a:t>
            </a:r>
          </a:p>
        </p:txBody>
      </p:sp>
      <p:sp>
        <p:nvSpPr>
          <p:cNvPr id="4" name="Slide Number Placeholder 3"/>
          <p:cNvSpPr>
            <a:spLocks noGrp="1"/>
          </p:cNvSpPr>
          <p:nvPr>
            <p:ph type="sldNum" sz="quarter" idx="10"/>
          </p:nvPr>
        </p:nvSpPr>
        <p:spPr/>
        <p:txBody>
          <a:bodyPr/>
          <a:lstStyle/>
          <a:p>
            <a:fld id="{05367E4E-CE2A-41DC-B87B-061F372312EF}" type="slidenum">
              <a:rPr lang="en-US" smtClean="0"/>
              <a:t>35</a:t>
            </a:fld>
            <a:endParaRPr lang="en-US"/>
          </a:p>
        </p:txBody>
      </p:sp>
    </p:spTree>
    <p:extLst>
      <p:ext uri="{BB962C8B-B14F-4D97-AF65-F5344CB8AC3E}">
        <p14:creationId xmlns:p14="http://schemas.microsoft.com/office/powerpoint/2010/main" val="1606983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C30267D3-7A2A-48B3-A3D6-7662F7134718}" type="datetimeFigureOut">
              <a:rPr lang="en-US"/>
              <a:pPr>
                <a:defRPr/>
              </a:pPr>
              <a:t>4/18/2017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C65666-3E37-473A-BEB4-421938956CF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859267-2944-47EB-857E-0E480720A472}" type="datetimeFigureOut">
              <a:rPr lang="en-US"/>
              <a:pPr>
                <a:defRPr/>
              </a:pPr>
              <a:t>4/18/2017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E0BB1-F2ED-4E5B-BF1F-EA95747D2D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711BA12-0E72-4D52-8896-8FB9C923E420}" type="datetimeFigureOut">
              <a:rPr lang="en-US"/>
              <a:pPr>
                <a:defRPr/>
              </a:pPr>
              <a:t>4/18/2017</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058E88-5747-40FF-9010-04E3B4D6788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1FEB44-D72C-4030-9111-53BECF2672A5}" type="slidenum">
              <a:rPr lang="en-US"/>
              <a:pPr>
                <a:defRPr/>
              </a:pPr>
              <a:t>‹#›</a:t>
            </a:fld>
            <a:endParaRPr lang="en-US"/>
          </a:p>
        </p:txBody>
      </p:sp>
    </p:spTree>
    <p:extLst>
      <p:ext uri="{BB962C8B-B14F-4D97-AF65-F5344CB8AC3E}">
        <p14:creationId xmlns:p14="http://schemas.microsoft.com/office/powerpoint/2010/main" val="220626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C5DDA2-7EB8-4193-B61A-A5E53241AC2C}" type="datetimeFigureOut">
              <a:rPr lang="en-US">
                <a:solidFill>
                  <a:prstClr val="black">
                    <a:tint val="75000"/>
                  </a:prstClr>
                </a:solidFill>
              </a:rPr>
              <a:pPr>
                <a:defRPr/>
              </a:pPr>
              <a:t>4/18/2017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CCA8C-5575-490C-A24A-C4759E4BA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857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160B54-4FE4-40EC-A61A-26A715D65C13}" type="datetimeFigureOut">
              <a:rPr lang="en-US"/>
              <a:pPr>
                <a:defRPr/>
              </a:pPr>
              <a:t>4/18/2017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8BEC6-3FB9-48B2-A926-3BAC31AA40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7ADF96C-1DAA-4C71-9CE6-8A4A518CEAD7}" type="datetimeFigureOut">
              <a:rPr lang="en-US"/>
              <a:pPr>
                <a:defRPr/>
              </a:pPr>
              <a:t>4/18/2017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23906FD-AC73-4E47-8692-C295482896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D0CCF6D-48C2-4A7D-8A92-91317E58372D}" type="datetimeFigureOut">
              <a:rPr lang="en-US"/>
              <a:pPr>
                <a:defRPr/>
              </a:pPr>
              <a:t>4/18/2017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7466CF-B547-4EB5-BAE5-5FB0BA2106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A3DAA24-446C-48BC-A949-BA045AD5D237}" type="datetimeFigureOut">
              <a:rPr lang="en-US"/>
              <a:pPr>
                <a:defRPr/>
              </a:pPr>
              <a:t>4/18/2017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0382FA-4482-47B2-95BA-1552D87F66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963B1FA-2D54-4C34-B03E-C38A81F328FD}" type="datetimeFigureOut">
              <a:rPr lang="en-US"/>
              <a:pPr>
                <a:defRPr/>
              </a:pPr>
              <a:t>4/18/2017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D5F63F-2689-4604-9EBF-560D757490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E2D1AF-19D3-4CA7-A5F7-38C296AADC7E}" type="datetimeFigureOut">
              <a:rPr lang="en-US"/>
              <a:pPr>
                <a:defRPr/>
              </a:pPr>
              <a:t>4/18/2017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C3A1B2-B63F-47E9-A6F4-621F43BD0E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E36D4065-DE74-4BFD-9D11-8E1EA5E17616}" type="datetimeFigureOut">
              <a:rPr lang="en-US"/>
              <a:pPr>
                <a:defRPr/>
              </a:pPr>
              <a:t>4/18/2017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B8EB4FC-DD21-472F-9D92-71973E23D5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3D8927DA-1C2A-4064-9948-F2ADDC270CB0}" type="datetimeFigureOut">
              <a:rPr lang="en-US"/>
              <a:pPr>
                <a:defRPr/>
              </a:pPr>
              <a:t>4/18/2017</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29412868-8D3A-4CA7-8F8F-8ACDB78C9D6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4C9CF90-4BF8-4DB3-8817-8EEF36E9F2EE}" type="datetimeFigureOut">
              <a:rPr lang="en-US"/>
              <a:pPr>
                <a:defRPr/>
              </a:pPr>
              <a:t>4/18/2017</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B63131B6-B5D0-40F1-8EA7-B8E337CC5F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2" r:id="rId2"/>
    <p:sldLayoutId id="2147483708" r:id="rId3"/>
    <p:sldLayoutId id="2147483703" r:id="rId4"/>
    <p:sldLayoutId id="2147483704" r:id="rId5"/>
    <p:sldLayoutId id="2147483705" r:id="rId6"/>
    <p:sldLayoutId id="2147483709" r:id="rId7"/>
    <p:sldLayoutId id="2147483710" r:id="rId8"/>
    <p:sldLayoutId id="2147483711" r:id="rId9"/>
    <p:sldLayoutId id="2147483706" r:id="rId10"/>
    <p:sldLayoutId id="2147483712" r:id="rId11"/>
    <p:sldLayoutId id="2147483719" r:id="rId12"/>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4/18/2017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dianadg.net/iurc-approves-order-for-nipsco-fit-2-0-program-nipsco-first-indiana-utility-to-extend-fit/"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greentechmedia.com/articles/read/maryland-passes-tax-credit-for-residential-and-commercial-energy-storag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greentechmedia.com/articles/read/aes-acquiring-spower" TargetMode="External"/><Relationship Id="rId3" Type="http://schemas.openxmlformats.org/officeDocument/2006/relationships/image" Target="../media/image5.jpeg"/><Relationship Id="rId7" Type="http://schemas.openxmlformats.org/officeDocument/2006/relationships/hyperlink" Target="http://www.bizjournals.com/charlotte/blog/power_city/2015/02/duke-energy-buys-majority-stake-in-california.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ompanies.bizjournals.com/profile/duke-energy/131128/?mkt=charlotte" TargetMode="External"/><Relationship Id="rId5" Type="http://schemas.openxmlformats.org/officeDocument/2006/relationships/hyperlink" Target="http://www.bizjournals.com/charlotte/search/results?q=Marc%20Manly" TargetMode="External"/><Relationship Id="rId4" Type="http://schemas.openxmlformats.org/officeDocument/2006/relationships/hyperlink" Target="http://www.bizjournals.com/charlotte/blog/energy/2015/02/duke-energy-exec-talks-about-thethinking-that-led.html" TargetMode="External"/><Relationship Id="rId9" Type="http://schemas.openxmlformats.org/officeDocument/2006/relationships/hyperlink" Target="http://www.businesswire.com/news/home/20170224005323/en/AES-AIMCo-Agree-Acquire-sPower-Largest-Independen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environmentamerica.org/sites/environment/files/reports/EA_shiningrewards_print.pdf" TargetMode="External"/><Relationship Id="rId4" Type="http://schemas.openxmlformats.org/officeDocument/2006/relationships/hyperlink" Target="http://www.brookings.edu/research/papers/2016/05/23-rooftop-solar-net-metering-muro-sah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rmi.org/elab_empower" TargetMode="External"/><Relationship Id="rId4" Type="http://schemas.openxmlformats.org/officeDocument/2006/relationships/hyperlink" Target="http://www.irecusa.org/2013/10/experts-propose-standard-valuation-method-to-determine-benefits-and-costs-of-distributed-solar-generatio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pos.org/about-u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hyperlink" Target="mailto:Laura.Arnold@thearnoldgroup.biz" TargetMode="External"/><Relationship Id="rId2" Type="http://schemas.openxmlformats.org/officeDocument/2006/relationships/hyperlink" Target="mailto:Laura.Arnold@IndianaDG.n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ga.in.gov/static-documents/d/b/7/e/db7e8a3a/HB1320.01.INTR.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a:solidFill>
                  <a:schemeClr val="accent1">
                    <a:satMod val="150000"/>
                  </a:schemeClr>
                </a:solidFill>
              </a:rPr>
              <a:t>Impact of SEA 309 on customer-owned solar, wind and DG</a:t>
            </a:r>
          </a:p>
        </p:txBody>
      </p:sp>
      <p:sp>
        <p:nvSpPr>
          <p:cNvPr id="8195" name="Subtitle 2"/>
          <p:cNvSpPr>
            <a:spLocks noGrp="1"/>
          </p:cNvSpPr>
          <p:nvPr>
            <p:ph type="subTitle" idx="1"/>
          </p:nvPr>
        </p:nvSpPr>
        <p:spPr>
          <a:xfrm>
            <a:off x="685800" y="381000"/>
            <a:ext cx="8077200" cy="2438400"/>
          </a:xfrm>
        </p:spPr>
        <p:txBody>
          <a:bodyPr/>
          <a:lstStyle/>
          <a:p>
            <a:r>
              <a:rPr lang="en-US" dirty="0"/>
              <a:t>Presentation for</a:t>
            </a:r>
          </a:p>
          <a:p>
            <a:r>
              <a:rPr lang="en-US" dirty="0"/>
              <a:t>Governor Eric Holcomb</a:t>
            </a:r>
          </a:p>
          <a:p>
            <a:r>
              <a:rPr lang="en-US" dirty="0"/>
              <a:t>April 17, 2017                                                                          </a:t>
            </a:r>
          </a:p>
          <a:p>
            <a:endParaRPr lang="en-US" dirty="0"/>
          </a:p>
          <a:p>
            <a:endParaRPr lang="en-US" dirty="0"/>
          </a:p>
          <a:p>
            <a:endParaRPr lang="en-US" dirty="0"/>
          </a:p>
          <a:p>
            <a:r>
              <a:rPr lang="en-US" dirty="0"/>
              <a:t> </a:t>
            </a:r>
            <a:r>
              <a:rPr lang="en-US" dirty="0">
                <a:solidFill>
                  <a:schemeClr val="tx1"/>
                </a:solidFill>
              </a:rPr>
              <a:t>by</a:t>
            </a:r>
            <a:r>
              <a:rPr lang="en-US" dirty="0">
                <a:solidFill>
                  <a:srgbClr val="FF0000"/>
                </a:solidFill>
              </a:rPr>
              <a:t>  </a:t>
            </a:r>
            <a:r>
              <a:rPr lang="en-US" dirty="0"/>
              <a:t>Indiana Distributed Energy  Alliance </a:t>
            </a:r>
          </a:p>
          <a:p>
            <a:r>
              <a:rPr lang="en-US" dirty="0"/>
              <a:t>(IndianaDG.net)</a:t>
            </a:r>
          </a:p>
        </p:txBody>
      </p:sp>
      <p:pic>
        <p:nvPicPr>
          <p:cNvPr id="8196" name="Picture 3" descr="solar-eclipse_2 (2).jpg"/>
          <p:cNvPicPr>
            <a:picLocks noChangeAspect="1"/>
          </p:cNvPicPr>
          <p:nvPr/>
        </p:nvPicPr>
        <p:blipFill>
          <a:blip r:embed="rId2" cstate="print"/>
          <a:srcRect/>
          <a:stretch>
            <a:fillRect/>
          </a:stretch>
        </p:blipFill>
        <p:spPr bwMode="auto">
          <a:xfrm>
            <a:off x="5791200" y="152400"/>
            <a:ext cx="3200400" cy="2890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467600" cy="1252728"/>
          </a:xfrm>
        </p:spPr>
        <p:txBody>
          <a:bodyPr/>
          <a:lstStyle/>
          <a:p>
            <a:pPr eaLnBrk="1" fontAlgn="auto" hangingPunct="1">
              <a:spcAft>
                <a:spcPts val="0"/>
              </a:spcAft>
              <a:defRPr/>
            </a:pPr>
            <a:r>
              <a:rPr lang="en-US" dirty="0"/>
              <a:t>Net Metering Diagram</a:t>
            </a:r>
          </a:p>
        </p:txBody>
      </p:sp>
      <p:pic>
        <p:nvPicPr>
          <p:cNvPr id="1026" name="Picture 2" descr="Image result for solar net metering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1435" y="1786398"/>
            <a:ext cx="6884765" cy="5071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lar-eclipse_2 (2).jpg"/>
          <p:cNvPicPr>
            <a:picLocks noChangeAspect="1"/>
          </p:cNvPicPr>
          <p:nvPr/>
        </p:nvPicPr>
        <p:blipFill>
          <a:blip r:embed="rId4"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393504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000" dirty="0"/>
              <a:t>How Does Net Metering Work?</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pPr marL="365760" indent="-256032" eaLnBrk="1" fontAlgn="auto" hangingPunct="1">
              <a:spcAft>
                <a:spcPts val="0"/>
              </a:spcAft>
              <a:buFont typeface="Wingdings 3"/>
              <a:buChar char=""/>
              <a:defRPr/>
            </a:pPr>
            <a:r>
              <a:rPr lang="en-US" sz="2800" dirty="0"/>
              <a:t>If an energy customer with a renewable energy system that is tied into the grid doesn’t produce as much as they need, they can still buy the rest of the energy they need as usual.</a:t>
            </a:r>
          </a:p>
          <a:p>
            <a:pPr marL="365760" indent="-256032" eaLnBrk="1" fontAlgn="auto" hangingPunct="1">
              <a:spcAft>
                <a:spcPts val="0"/>
              </a:spcAft>
              <a:buFont typeface="Wingdings 3"/>
              <a:buChar char=""/>
              <a:defRPr/>
            </a:pPr>
            <a:r>
              <a:rPr lang="en-US" sz="2800" dirty="0"/>
              <a:t>If a customer produces more energy than they use at any given time, that electricity leaves their system and goes to another location. This excess electricity is metered by the customers electricity provider and they are given credit for each unit of electricity they do not use. </a:t>
            </a:r>
          </a:p>
          <a:p>
            <a:endParaRPr lang="en-US" dirty="0"/>
          </a:p>
        </p:txBody>
      </p:sp>
    </p:spTree>
    <p:extLst>
      <p:ext uri="{BB962C8B-B14F-4D97-AF65-F5344CB8AC3E}">
        <p14:creationId xmlns:p14="http://schemas.microsoft.com/office/powerpoint/2010/main" val="24718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Feed-in tariffs (FITs)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5" name="Content Placeholder 4"/>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a:t>Feed-in tariffs allow for the purchase of all renewable energy generated from an eligible renewable energy facility by the utility.</a:t>
            </a:r>
          </a:p>
          <a:p>
            <a:pPr marL="365760" indent="-256032" eaLnBrk="1" fontAlgn="auto" hangingPunct="1">
              <a:spcAft>
                <a:spcPts val="0"/>
              </a:spcAft>
              <a:buFont typeface="Wingdings 3"/>
              <a:buChar char=""/>
              <a:defRPr/>
            </a:pPr>
            <a:r>
              <a:rPr lang="en-US" dirty="0"/>
              <a:t>This is usually for a longer contracted time period and at a designated payment rate.</a:t>
            </a:r>
          </a:p>
          <a:p>
            <a:pPr marL="365760" indent="-256032" eaLnBrk="1" fontAlgn="auto" hangingPunct="1">
              <a:spcAft>
                <a:spcPts val="0"/>
              </a:spcAft>
              <a:buFont typeface="Wingdings 3"/>
              <a:buChar char=""/>
              <a:defRPr/>
            </a:pPr>
            <a:r>
              <a:rPr lang="en-US" dirty="0"/>
              <a:t>Both IPL and NIPSCO have offered voluntary feed-in tariffs (VFITs)</a:t>
            </a:r>
          </a:p>
          <a:p>
            <a:pPr marL="657860" lvl="1" indent="-256032" fontAlgn="auto">
              <a:spcAft>
                <a:spcPts val="0"/>
              </a:spcAft>
              <a:buFont typeface="Wingdings 3"/>
              <a:buChar char=""/>
              <a:defRPr/>
            </a:pPr>
            <a:r>
              <a:rPr lang="en-US" dirty="0"/>
              <a:t>IPL Rate REP</a:t>
            </a:r>
          </a:p>
          <a:p>
            <a:pPr marL="657860" lvl="1" indent="-256032" fontAlgn="auto">
              <a:spcAft>
                <a:spcPts val="0"/>
              </a:spcAft>
              <a:buFont typeface="Wingdings 3"/>
              <a:buChar char=""/>
              <a:defRPr/>
            </a:pPr>
            <a:r>
              <a:rPr lang="en-US" dirty="0">
                <a:hlinkClick r:id="rId3"/>
              </a:rPr>
              <a:t>NIPSCO FIT Phase II just approved </a:t>
            </a:r>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110401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Status of Feed-in tariffs (FITs) </a:t>
            </a:r>
            <a:br>
              <a:rPr lang="en-US" dirty="0"/>
            </a:br>
            <a:r>
              <a:rPr lang="en-US" dirty="0"/>
              <a:t>vs. Net Metering</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5" name="Content Placeholder 4"/>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a:t>There is more than 100 MWs of voluntary FIT contracts with IPL and NIPSCO</a:t>
            </a:r>
          </a:p>
          <a:p>
            <a:pPr marL="657860" lvl="1" indent="-256032" fontAlgn="auto">
              <a:spcAft>
                <a:spcPts val="0"/>
              </a:spcAft>
              <a:buFont typeface="Wingdings 3"/>
              <a:buChar char=""/>
              <a:defRPr/>
            </a:pPr>
            <a:r>
              <a:rPr lang="en-US" dirty="0"/>
              <a:t>IPL has 97 MWs of solar PV FIT 15 year contracts ranging from $.20 to $.24/kWh</a:t>
            </a:r>
          </a:p>
          <a:p>
            <a:pPr marL="657860" lvl="1" indent="-256032" fontAlgn="auto">
              <a:spcAft>
                <a:spcPts val="0"/>
              </a:spcAft>
              <a:buFont typeface="Wingdings 3"/>
              <a:buChar char=""/>
              <a:defRPr/>
            </a:pPr>
            <a:r>
              <a:rPr lang="en-US" dirty="0"/>
              <a:t>NIPSCO has 15 MWs of solar PV FIT 15 year contracts from FIT 1.0 ranging from $.26 to $.30/kWh with 2% per year price escalators</a:t>
            </a:r>
          </a:p>
          <a:p>
            <a:pPr marL="365760" indent="-256032" eaLnBrk="1" fontAlgn="auto" hangingPunct="1">
              <a:spcAft>
                <a:spcPts val="0"/>
              </a:spcAft>
              <a:buFont typeface="Wingdings 3"/>
              <a:buChar char=""/>
              <a:defRPr/>
            </a:pPr>
            <a:r>
              <a:rPr lang="en-US" dirty="0"/>
              <a:t>As of the end of 2016, there was just under 20 MWs of net metering at retail rates.</a:t>
            </a:r>
          </a:p>
        </p:txBody>
      </p:sp>
    </p:spTree>
    <p:extLst>
      <p:ext uri="{BB962C8B-B14F-4D97-AF65-F5344CB8AC3E}">
        <p14:creationId xmlns:p14="http://schemas.microsoft.com/office/powerpoint/2010/main" val="366549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IPL Rate REP (Expired FIT)</a:t>
            </a:r>
          </a:p>
        </p:txBody>
      </p:sp>
      <p:pic>
        <p:nvPicPr>
          <p:cNvPr id="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
        <p:nvSpPr>
          <p:cNvPr id="5" name="Content Placeholder 4"/>
          <p:cNvSpPr>
            <a:spLocks noGrp="1"/>
          </p:cNvSpPr>
          <p:nvPr>
            <p:ph idx="1"/>
          </p:nvPr>
        </p:nvSpPr>
        <p:spPr/>
        <p:txBody>
          <a:bodyPr>
            <a:normAutofit/>
          </a:bodyPr>
          <a:lstStyle/>
          <a:p>
            <a:pPr marL="119062" indent="0">
              <a:buNone/>
            </a:pPr>
            <a:endParaRPr lang="en-US" dirty="0"/>
          </a:p>
          <a:p>
            <a:endParaRPr lang="en-US" dirty="0"/>
          </a:p>
          <a:p>
            <a:endParaRPr lang="en-US" dirty="0"/>
          </a:p>
          <a:p>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72162528"/>
              </p:ext>
            </p:extLst>
          </p:nvPr>
        </p:nvGraphicFramePr>
        <p:xfrm>
          <a:off x="609599" y="1752601"/>
          <a:ext cx="7391401" cy="2996553"/>
        </p:xfrm>
        <a:graphic>
          <a:graphicData uri="http://schemas.openxmlformats.org/drawingml/2006/table">
            <a:tbl>
              <a:tblPr firstRow="1" firstCol="1" bandRow="1">
                <a:tableStyleId>{5C22544A-7EE6-4342-B048-85BDC9FD1C3A}</a:tableStyleId>
              </a:tblPr>
              <a:tblGrid>
                <a:gridCol w="2324185">
                  <a:extLst>
                    <a:ext uri="{9D8B030D-6E8A-4147-A177-3AD203B41FA5}">
                      <a16:colId xmlns="" xmlns:a16="http://schemas.microsoft.com/office/drawing/2014/main" val="20000"/>
                    </a:ext>
                  </a:extLst>
                </a:gridCol>
                <a:gridCol w="2324185">
                  <a:extLst>
                    <a:ext uri="{9D8B030D-6E8A-4147-A177-3AD203B41FA5}">
                      <a16:colId xmlns="" xmlns:a16="http://schemas.microsoft.com/office/drawing/2014/main" val="20001"/>
                    </a:ext>
                  </a:extLst>
                </a:gridCol>
                <a:gridCol w="2743031">
                  <a:extLst>
                    <a:ext uri="{9D8B030D-6E8A-4147-A177-3AD203B41FA5}">
                      <a16:colId xmlns="" xmlns:a16="http://schemas.microsoft.com/office/drawing/2014/main" val="20002"/>
                    </a:ext>
                  </a:extLst>
                </a:gridCol>
              </a:tblGrid>
              <a:tr h="473636">
                <a:tc>
                  <a:txBody>
                    <a:bodyPr/>
                    <a:lstStyle/>
                    <a:p>
                      <a:pPr marL="0" marR="0">
                        <a:lnSpc>
                          <a:spcPct val="115000"/>
                        </a:lnSpc>
                        <a:spcBef>
                          <a:spcPts val="0"/>
                        </a:spcBef>
                        <a:spcAft>
                          <a:spcPts val="0"/>
                        </a:spcAft>
                      </a:pPr>
                      <a:r>
                        <a:rPr lang="en-US" sz="1800" dirty="0">
                          <a:effectLst/>
                        </a:rPr>
                        <a:t>Technology &amp; size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Energy payment</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Capacity payment</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73636">
                <a:tc>
                  <a:txBody>
                    <a:bodyPr/>
                    <a:lstStyle/>
                    <a:p>
                      <a:pPr marL="0" marR="0">
                        <a:lnSpc>
                          <a:spcPct val="115000"/>
                        </a:lnSpc>
                        <a:spcBef>
                          <a:spcPts val="0"/>
                        </a:spcBef>
                        <a:spcAft>
                          <a:spcPts val="0"/>
                        </a:spcAft>
                      </a:pPr>
                      <a:r>
                        <a:rPr lang="en-US" sz="1800" dirty="0">
                          <a:effectLst/>
                        </a:rPr>
                        <a:t>Solar: 20-100 kW</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$0.24/kWh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Capacity: None</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73636">
                <a:tc>
                  <a:txBody>
                    <a:bodyPr/>
                    <a:lstStyle/>
                    <a:p>
                      <a:pPr marL="0" marR="0">
                        <a:lnSpc>
                          <a:spcPct val="115000"/>
                        </a:lnSpc>
                        <a:spcBef>
                          <a:spcPts val="0"/>
                        </a:spcBef>
                        <a:spcAft>
                          <a:spcPts val="0"/>
                        </a:spcAft>
                      </a:pPr>
                      <a:r>
                        <a:rPr lang="en-US" sz="1800">
                          <a:effectLst/>
                        </a:rPr>
                        <a:t>Solar: &gt;100 kW</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$0.20/kWh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Capacity: None</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73636">
                <a:tc>
                  <a:txBody>
                    <a:bodyPr/>
                    <a:lstStyle/>
                    <a:p>
                      <a:pPr marL="0" marR="0">
                        <a:lnSpc>
                          <a:spcPct val="115000"/>
                        </a:lnSpc>
                        <a:spcBef>
                          <a:spcPts val="0"/>
                        </a:spcBef>
                        <a:spcAft>
                          <a:spcPts val="0"/>
                        </a:spcAft>
                      </a:pPr>
                      <a:r>
                        <a:rPr lang="en-US" sz="1800">
                          <a:effectLst/>
                        </a:rPr>
                        <a:t>Wind: 50-100 kW</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$0.14/kWh</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Capacity: None</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628373">
                <a:tc>
                  <a:txBody>
                    <a:bodyPr/>
                    <a:lstStyle/>
                    <a:p>
                      <a:pPr marL="0" marR="0">
                        <a:lnSpc>
                          <a:spcPct val="115000"/>
                        </a:lnSpc>
                        <a:spcBef>
                          <a:spcPts val="0"/>
                        </a:spcBef>
                        <a:spcAft>
                          <a:spcPts val="0"/>
                        </a:spcAft>
                      </a:pPr>
                      <a:r>
                        <a:rPr lang="en-US" sz="1800">
                          <a:effectLst/>
                        </a:rPr>
                        <a:t>Wind: 100 kW- 1 MW</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$0.105/kWh</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Capacity: None</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73636">
                <a:tc>
                  <a:txBody>
                    <a:bodyPr/>
                    <a:lstStyle/>
                    <a:p>
                      <a:pPr marL="0" marR="0">
                        <a:lnSpc>
                          <a:spcPct val="115000"/>
                        </a:lnSpc>
                        <a:spcBef>
                          <a:spcPts val="0"/>
                        </a:spcBef>
                        <a:spcAft>
                          <a:spcPts val="0"/>
                        </a:spcAft>
                      </a:pPr>
                      <a:r>
                        <a:rPr lang="en-US" sz="1800">
                          <a:effectLst/>
                        </a:rPr>
                        <a:t>Biomass</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$0.085/kWh</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Capacity: $6.18/kW/mo</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28156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NIPSCO Feed-in tariff (FIT)</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5" name="Content Placeholder 4"/>
          <p:cNvSpPr>
            <a:spLocks noGrp="1"/>
          </p:cNvSpPr>
          <p:nvPr>
            <p:ph idx="1"/>
          </p:nvPr>
        </p:nvSpPr>
        <p:spPr/>
        <p:txBody>
          <a:bodyPr>
            <a:normAutofit/>
          </a:bodyPr>
          <a:lstStyle/>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0088139"/>
              </p:ext>
            </p:extLst>
          </p:nvPr>
        </p:nvGraphicFramePr>
        <p:xfrm>
          <a:off x="1295400" y="1752599"/>
          <a:ext cx="5396865" cy="3311414"/>
        </p:xfrm>
        <a:graphic>
          <a:graphicData uri="http://schemas.openxmlformats.org/drawingml/2006/table">
            <a:tbl>
              <a:tblPr firstRow="1" firstCol="1" bandRow="1">
                <a:tableStyleId>{5C22544A-7EE6-4342-B048-85BDC9FD1C3A}</a:tableStyleId>
              </a:tblPr>
              <a:tblGrid>
                <a:gridCol w="3352800">
                  <a:extLst>
                    <a:ext uri="{9D8B030D-6E8A-4147-A177-3AD203B41FA5}">
                      <a16:colId xmlns="" xmlns:a16="http://schemas.microsoft.com/office/drawing/2014/main" val="20000"/>
                    </a:ext>
                  </a:extLst>
                </a:gridCol>
                <a:gridCol w="2044065">
                  <a:extLst>
                    <a:ext uri="{9D8B030D-6E8A-4147-A177-3AD203B41FA5}">
                      <a16:colId xmlns="" xmlns:a16="http://schemas.microsoft.com/office/drawing/2014/main" val="20001"/>
                    </a:ext>
                  </a:extLst>
                </a:gridCol>
              </a:tblGrid>
              <a:tr h="656259">
                <a:tc>
                  <a:txBody>
                    <a:bodyPr/>
                    <a:lstStyle/>
                    <a:p>
                      <a:pPr marL="0" marR="0">
                        <a:spcBef>
                          <a:spcPts val="0"/>
                        </a:spcBef>
                        <a:spcAft>
                          <a:spcPts val="0"/>
                        </a:spcAft>
                      </a:pPr>
                      <a:r>
                        <a:rPr lang="en-US" sz="2400" dirty="0">
                          <a:effectLst/>
                        </a:rPr>
                        <a:t>Cause No. 44393 Technology</a:t>
                      </a:r>
                      <a:endParaRPr lang="en-US" sz="2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400">
                          <a:effectLst/>
                        </a:rPr>
                        <a:t>Phase II MW Available</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28130">
                <a:tc>
                  <a:txBody>
                    <a:bodyPr/>
                    <a:lstStyle/>
                    <a:p>
                      <a:pPr marL="0" marR="0">
                        <a:spcBef>
                          <a:spcPts val="0"/>
                        </a:spcBef>
                        <a:spcAft>
                          <a:spcPts val="0"/>
                        </a:spcAft>
                      </a:pPr>
                      <a:r>
                        <a:rPr lang="en-US" sz="2400" dirty="0">
                          <a:effectLst/>
                        </a:rPr>
                        <a:t>Micro Solar</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a:effectLst/>
                        </a:rPr>
                        <a:t>2</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28130">
                <a:tc>
                  <a:txBody>
                    <a:bodyPr/>
                    <a:lstStyle/>
                    <a:p>
                      <a:pPr marL="0" marR="0">
                        <a:spcBef>
                          <a:spcPts val="0"/>
                        </a:spcBef>
                        <a:spcAft>
                          <a:spcPts val="0"/>
                        </a:spcAft>
                      </a:pPr>
                      <a:r>
                        <a:rPr lang="en-US" sz="2400" dirty="0">
                          <a:effectLst/>
                        </a:rPr>
                        <a:t>Intermediate Solar</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a:effectLst/>
                        </a:rPr>
                        <a:t>8</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28130">
                <a:tc>
                  <a:txBody>
                    <a:bodyPr/>
                    <a:lstStyle/>
                    <a:p>
                      <a:pPr marL="0" marR="0">
                        <a:spcBef>
                          <a:spcPts val="0"/>
                        </a:spcBef>
                        <a:spcAft>
                          <a:spcPts val="0"/>
                        </a:spcAft>
                      </a:pPr>
                      <a:r>
                        <a:rPr lang="en-US" sz="2400" dirty="0">
                          <a:effectLst/>
                        </a:rPr>
                        <a:t>Micro Wind</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a:effectLst/>
                        </a:rPr>
                        <a:t>1</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28130">
                <a:tc>
                  <a:txBody>
                    <a:bodyPr/>
                    <a:lstStyle/>
                    <a:p>
                      <a:pPr marL="0" marR="0">
                        <a:spcBef>
                          <a:spcPts val="0"/>
                        </a:spcBef>
                        <a:spcAft>
                          <a:spcPts val="0"/>
                        </a:spcAft>
                      </a:pPr>
                      <a:r>
                        <a:rPr lang="en-US" sz="2400" dirty="0">
                          <a:effectLst/>
                        </a:rPr>
                        <a:t>Intermediate Wind</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a:effectLst/>
                        </a:rPr>
                        <a:t>1</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28130">
                <a:tc>
                  <a:txBody>
                    <a:bodyPr/>
                    <a:lstStyle/>
                    <a:p>
                      <a:pPr marL="0" marR="0">
                        <a:spcBef>
                          <a:spcPts val="0"/>
                        </a:spcBef>
                        <a:spcAft>
                          <a:spcPts val="0"/>
                        </a:spcAft>
                      </a:pPr>
                      <a:r>
                        <a:rPr lang="en-US" sz="2400" dirty="0">
                          <a:effectLst/>
                        </a:rPr>
                        <a:t>Phase II Biomass</a:t>
                      </a:r>
                      <a:endParaRPr lang="en-US" sz="24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rPr>
                        <a:t>4</a:t>
                      </a:r>
                      <a:endParaRPr lang="en-US" sz="2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751094">
                <a:tc>
                  <a:txBody>
                    <a:bodyPr/>
                    <a:lstStyle/>
                    <a:p>
                      <a:pPr marL="0" marR="0">
                        <a:spcBef>
                          <a:spcPts val="0"/>
                        </a:spcBef>
                        <a:spcAft>
                          <a:spcPts val="0"/>
                        </a:spcAft>
                      </a:pPr>
                      <a:r>
                        <a:rPr lang="en-US" sz="2400">
                          <a:effectLst/>
                        </a:rPr>
                        <a:t>Total</a:t>
                      </a:r>
                      <a:endParaRPr lang="en-US" sz="24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effectLst/>
                        </a:rPr>
                        <a:t>16</a:t>
                      </a:r>
                      <a:endParaRPr lang="en-US" sz="2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6" name="Rectangle 1"/>
          <p:cNvSpPr>
            <a:spLocks noChangeArrowheads="1"/>
          </p:cNvSpPr>
          <p:nvPr/>
        </p:nvSpPr>
        <p:spPr bwMode="auto">
          <a:xfrm>
            <a:off x="2451100" y="3500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634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NIPSCO Feed-in tariff (FIT)</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5" name="Content Placeholder 4"/>
          <p:cNvSpPr>
            <a:spLocks noGrp="1"/>
          </p:cNvSpPr>
          <p:nvPr>
            <p:ph idx="1"/>
          </p:nvPr>
        </p:nvSpPr>
        <p:spPr/>
        <p:txBody>
          <a:bodyPr>
            <a:normAutofit/>
          </a:bodyPr>
          <a:lstStyle/>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n-US" dirty="0"/>
          </a:p>
        </p:txBody>
      </p:sp>
      <p:sp>
        <p:nvSpPr>
          <p:cNvPr id="6" name="Rectangle 1"/>
          <p:cNvSpPr>
            <a:spLocks noChangeArrowheads="1"/>
          </p:cNvSpPr>
          <p:nvPr/>
        </p:nvSpPr>
        <p:spPr bwMode="auto">
          <a:xfrm>
            <a:off x="2451100" y="3500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63136006"/>
              </p:ext>
            </p:extLst>
          </p:nvPr>
        </p:nvGraphicFramePr>
        <p:xfrm>
          <a:off x="762000" y="1676400"/>
          <a:ext cx="7924802" cy="4754437"/>
        </p:xfrm>
        <a:graphic>
          <a:graphicData uri="http://schemas.openxmlformats.org/drawingml/2006/table">
            <a:tbl>
              <a:tblPr firstRow="1" firstCol="1" bandRow="1">
                <a:tableStyleId>{5C22544A-7EE6-4342-B048-85BDC9FD1C3A}</a:tableStyleId>
              </a:tblPr>
              <a:tblGrid>
                <a:gridCol w="1378071">
                  <a:extLst>
                    <a:ext uri="{9D8B030D-6E8A-4147-A177-3AD203B41FA5}">
                      <a16:colId xmlns="" xmlns:a16="http://schemas.microsoft.com/office/drawing/2014/main" val="20000"/>
                    </a:ext>
                  </a:extLst>
                </a:gridCol>
                <a:gridCol w="2181647">
                  <a:extLst>
                    <a:ext uri="{9D8B030D-6E8A-4147-A177-3AD203B41FA5}">
                      <a16:colId xmlns="" xmlns:a16="http://schemas.microsoft.com/office/drawing/2014/main" val="20001"/>
                    </a:ext>
                  </a:extLst>
                </a:gridCol>
                <a:gridCol w="241610">
                  <a:extLst>
                    <a:ext uri="{9D8B030D-6E8A-4147-A177-3AD203B41FA5}">
                      <a16:colId xmlns="" xmlns:a16="http://schemas.microsoft.com/office/drawing/2014/main" val="20002"/>
                    </a:ext>
                  </a:extLst>
                </a:gridCol>
                <a:gridCol w="1852342">
                  <a:extLst>
                    <a:ext uri="{9D8B030D-6E8A-4147-A177-3AD203B41FA5}">
                      <a16:colId xmlns="" xmlns:a16="http://schemas.microsoft.com/office/drawing/2014/main" val="20003"/>
                    </a:ext>
                  </a:extLst>
                </a:gridCol>
                <a:gridCol w="2271132">
                  <a:extLst>
                    <a:ext uri="{9D8B030D-6E8A-4147-A177-3AD203B41FA5}">
                      <a16:colId xmlns="" xmlns:a16="http://schemas.microsoft.com/office/drawing/2014/main" val="20004"/>
                    </a:ext>
                  </a:extLst>
                </a:gridCol>
              </a:tblGrid>
              <a:tr h="1037206">
                <a:tc>
                  <a:txBody>
                    <a:bodyPr/>
                    <a:lstStyle/>
                    <a:p>
                      <a:pPr marL="0" marR="0" algn="ctr">
                        <a:spcBef>
                          <a:spcPts val="0"/>
                        </a:spcBef>
                        <a:spcAft>
                          <a:spcPts val="0"/>
                        </a:spcAft>
                      </a:pPr>
                      <a:r>
                        <a:rPr lang="en-US" sz="1800" dirty="0">
                          <a:effectLst/>
                        </a:rPr>
                        <a:t>Phase I Technology</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Phase I Size Limit</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Phase II Technology</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rPr>
                        <a:t>Phase II Size Limit</a:t>
                      </a:r>
                      <a:endParaRPr lang="en-US" sz="180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518604">
                <a:tc>
                  <a:txBody>
                    <a:bodyPr/>
                    <a:lstStyle/>
                    <a:p>
                      <a:pPr marL="0" marR="0">
                        <a:spcBef>
                          <a:spcPts val="0"/>
                        </a:spcBef>
                        <a:spcAft>
                          <a:spcPts val="0"/>
                        </a:spcAft>
                      </a:pPr>
                      <a:r>
                        <a:rPr lang="en-US" sz="1800">
                          <a:effectLst/>
                        </a:rPr>
                        <a:t>Wind 1</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100 kW</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Micro Wind</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3 kW and ≤ 10 kW</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1094175">
                <a:tc>
                  <a:txBody>
                    <a:bodyPr/>
                    <a:lstStyle/>
                    <a:p>
                      <a:pPr marL="0" marR="0">
                        <a:spcBef>
                          <a:spcPts val="0"/>
                        </a:spcBef>
                        <a:spcAft>
                          <a:spcPts val="0"/>
                        </a:spcAft>
                      </a:pPr>
                      <a:r>
                        <a:rPr lang="en-US" sz="1800">
                          <a:effectLst/>
                        </a:rPr>
                        <a:t>Wind 2</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&gt; 100 kW and ≤ 2 MW</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Intermediate Wind</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&gt; 10 kW and ≤ 200 kW</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518604">
                <a:tc>
                  <a:txBody>
                    <a:bodyPr/>
                    <a:lstStyle/>
                    <a:p>
                      <a:pPr marL="0" marR="0">
                        <a:spcBef>
                          <a:spcPts val="0"/>
                        </a:spcBef>
                        <a:spcAft>
                          <a:spcPts val="0"/>
                        </a:spcAft>
                      </a:pPr>
                      <a:r>
                        <a:rPr lang="en-US" sz="1800">
                          <a:effectLst/>
                        </a:rPr>
                        <a:t>Solar 1</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10 kW</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Micro Solar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5 kW and ≤ 10kW</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18604">
                <a:tc>
                  <a:txBody>
                    <a:bodyPr/>
                    <a:lstStyle/>
                    <a:p>
                      <a:pPr marL="0" marR="0">
                        <a:spcBef>
                          <a:spcPts val="0"/>
                        </a:spcBef>
                        <a:spcAft>
                          <a:spcPts val="0"/>
                        </a:spcAft>
                      </a:pPr>
                      <a:r>
                        <a:rPr lang="en-US" sz="1800">
                          <a:effectLst/>
                        </a:rPr>
                        <a:t>Solar 2</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&gt; 10 kW and ≤ 2 MW</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Intermediate Solar</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&gt; 10 kW and ≤ 200kW</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518604">
                <a:tc>
                  <a:txBody>
                    <a:bodyPr/>
                    <a:lstStyle/>
                    <a:p>
                      <a:pPr marL="0" marR="0">
                        <a:spcBef>
                          <a:spcPts val="0"/>
                        </a:spcBef>
                        <a:spcAft>
                          <a:spcPts val="0"/>
                        </a:spcAft>
                      </a:pPr>
                      <a:r>
                        <a:rPr lang="en-US" sz="1800">
                          <a:effectLst/>
                        </a:rPr>
                        <a:t>Biomass</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5 MW</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Phase II Biomass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100 kW and ≤ 1 MW</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518604">
                <a:tc>
                  <a:txBody>
                    <a:bodyPr/>
                    <a:lstStyle/>
                    <a:p>
                      <a:pPr marL="0" marR="0">
                        <a:spcBef>
                          <a:spcPts val="0"/>
                        </a:spcBef>
                        <a:spcAft>
                          <a:spcPts val="0"/>
                        </a:spcAft>
                      </a:pPr>
                      <a:r>
                        <a:rPr lang="en-US" sz="1800">
                          <a:effectLst/>
                        </a:rPr>
                        <a:t>New Hydro</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 1 MW</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1800" dirty="0">
                          <a:effectLst/>
                        </a:rPr>
                        <a:t>No longer available</a:t>
                      </a:r>
                      <a:endParaRPr lang="en-US" sz="1800" dirty="0">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 xmlns:a16="http://schemas.microsoft.com/office/drawing/2014/main" val="10006"/>
                  </a:ext>
                </a:extLst>
              </a:tr>
            </a:tbl>
          </a:graphicData>
        </a:graphic>
      </p:graphicFrame>
      <p:sp>
        <p:nvSpPr>
          <p:cNvPr id="8" name="Rectangle 1"/>
          <p:cNvSpPr>
            <a:spLocks noChangeArrowheads="1"/>
          </p:cNvSpPr>
          <p:nvPr/>
        </p:nvSpPr>
        <p:spPr bwMode="auto">
          <a:xfrm>
            <a:off x="1760538" y="3324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0648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NIPSCO Feed-in tariff (FIT)</a:t>
            </a:r>
          </a:p>
        </p:txBody>
      </p:sp>
      <p:pic>
        <p:nvPicPr>
          <p:cNvPr id="4" name="Picture 3" descr="solar-eclipse_2 (2).jpg"/>
          <p:cNvPicPr>
            <a:picLocks noChangeAspect="1"/>
          </p:cNvPicPr>
          <p:nvPr/>
        </p:nvPicPr>
        <p:blipFill>
          <a:blip r:embed="rId2" cstate="print"/>
          <a:srcRect/>
          <a:stretch>
            <a:fillRect/>
          </a:stretch>
        </p:blipFill>
        <p:spPr bwMode="auto">
          <a:xfrm>
            <a:off x="7632700" y="76200"/>
            <a:ext cx="1511300" cy="136525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69951132"/>
              </p:ext>
            </p:extLst>
          </p:nvPr>
        </p:nvGraphicFramePr>
        <p:xfrm>
          <a:off x="457200" y="1676400"/>
          <a:ext cx="7391400" cy="4800599"/>
        </p:xfrm>
        <a:graphic>
          <a:graphicData uri="http://schemas.openxmlformats.org/drawingml/2006/table">
            <a:tbl>
              <a:tblPr firstRow="1" firstCol="1" bandRow="1">
                <a:tableStyleId>{5C22544A-7EE6-4342-B048-85BDC9FD1C3A}</a:tableStyleId>
              </a:tblPr>
              <a:tblGrid>
                <a:gridCol w="1295400">
                  <a:extLst>
                    <a:ext uri="{9D8B030D-6E8A-4147-A177-3AD203B41FA5}">
                      <a16:colId xmlns="" xmlns:a16="http://schemas.microsoft.com/office/drawing/2014/main" val="20000"/>
                    </a:ext>
                  </a:extLst>
                </a:gridCol>
                <a:gridCol w="1124414">
                  <a:extLst>
                    <a:ext uri="{9D8B030D-6E8A-4147-A177-3AD203B41FA5}">
                      <a16:colId xmlns="" xmlns:a16="http://schemas.microsoft.com/office/drawing/2014/main" val="20001"/>
                    </a:ext>
                  </a:extLst>
                </a:gridCol>
                <a:gridCol w="1561171">
                  <a:extLst>
                    <a:ext uri="{9D8B030D-6E8A-4147-A177-3AD203B41FA5}">
                      <a16:colId xmlns="" xmlns:a16="http://schemas.microsoft.com/office/drawing/2014/main" val="20002"/>
                    </a:ext>
                  </a:extLst>
                </a:gridCol>
                <a:gridCol w="1347233">
                  <a:extLst>
                    <a:ext uri="{9D8B030D-6E8A-4147-A177-3AD203B41FA5}">
                      <a16:colId xmlns="" xmlns:a16="http://schemas.microsoft.com/office/drawing/2014/main" val="20003"/>
                    </a:ext>
                  </a:extLst>
                </a:gridCol>
                <a:gridCol w="2063182">
                  <a:extLst>
                    <a:ext uri="{9D8B030D-6E8A-4147-A177-3AD203B41FA5}">
                      <a16:colId xmlns="" xmlns:a16="http://schemas.microsoft.com/office/drawing/2014/main" val="20004"/>
                    </a:ext>
                  </a:extLst>
                </a:gridCol>
              </a:tblGrid>
              <a:tr h="1800225">
                <a:tc>
                  <a:txBody>
                    <a:bodyPr/>
                    <a:lstStyle/>
                    <a:p>
                      <a:pPr marL="0" marR="0" algn="ctr">
                        <a:spcBef>
                          <a:spcPts val="0"/>
                        </a:spcBef>
                        <a:spcAft>
                          <a:spcPts val="0"/>
                        </a:spcAft>
                      </a:pPr>
                      <a:r>
                        <a:rPr lang="en-US" sz="1800" dirty="0">
                          <a:effectLst/>
                        </a:rPr>
                        <a:t>Phase I Technology</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Phase I Purchase Rate per kWh</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Phase II Technology</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rPr>
                        <a:t>Purchase Rate per kWh-Years 1 and 2</a:t>
                      </a:r>
                      <a:endParaRPr lang="en-US" sz="180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rPr>
                        <a:t>Purchase Rate per kWh After Year 2</a:t>
                      </a:r>
                      <a:endParaRPr lang="en-US" sz="180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0"/>
                  </a:ext>
                </a:extLst>
              </a:tr>
              <a:tr h="300037">
                <a:tc>
                  <a:txBody>
                    <a:bodyPr/>
                    <a:lstStyle/>
                    <a:p>
                      <a:pPr marL="0" marR="0">
                        <a:spcBef>
                          <a:spcPts val="0"/>
                        </a:spcBef>
                        <a:spcAft>
                          <a:spcPts val="0"/>
                        </a:spcAft>
                      </a:pPr>
                      <a:r>
                        <a:rPr lang="en-US" sz="1800">
                          <a:effectLst/>
                        </a:rPr>
                        <a:t>Wind 1</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$0.1700</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Micro Wind</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$0.2500</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$0.2300</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600075">
                <a:tc>
                  <a:txBody>
                    <a:bodyPr/>
                    <a:lstStyle/>
                    <a:p>
                      <a:pPr marL="0" marR="0">
                        <a:spcBef>
                          <a:spcPts val="0"/>
                        </a:spcBef>
                        <a:spcAft>
                          <a:spcPts val="0"/>
                        </a:spcAft>
                      </a:pPr>
                      <a:r>
                        <a:rPr lang="en-US" sz="1800">
                          <a:effectLst/>
                        </a:rPr>
                        <a:t>Wind 2</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$0.1000</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Intermediate Wind</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$0.1500</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$0.1380</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00037">
                <a:tc>
                  <a:txBody>
                    <a:bodyPr/>
                    <a:lstStyle/>
                    <a:p>
                      <a:pPr marL="0" marR="0">
                        <a:spcBef>
                          <a:spcPts val="0"/>
                        </a:spcBef>
                        <a:spcAft>
                          <a:spcPts val="0"/>
                        </a:spcAft>
                      </a:pPr>
                      <a:r>
                        <a:rPr lang="en-US" sz="1800">
                          <a:effectLst/>
                        </a:rPr>
                        <a:t>Solar 1</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$0.3000</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Micro Solar</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$0.1700</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$0.1564</a:t>
                      </a:r>
                      <a:endParaRPr lang="en-US" sz="18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600075">
                <a:tc>
                  <a:txBody>
                    <a:bodyPr/>
                    <a:lstStyle/>
                    <a:p>
                      <a:pPr marL="0" marR="0">
                        <a:spcBef>
                          <a:spcPts val="0"/>
                        </a:spcBef>
                        <a:spcAft>
                          <a:spcPts val="0"/>
                        </a:spcAft>
                      </a:pPr>
                      <a:r>
                        <a:rPr lang="en-US" sz="1800">
                          <a:effectLst/>
                        </a:rPr>
                        <a:t>Solar 2</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$0.2600</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Intermediate Solar</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$0.1500</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$0.1380</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600075">
                <a:tc>
                  <a:txBody>
                    <a:bodyPr/>
                    <a:lstStyle/>
                    <a:p>
                      <a:pPr marL="0" marR="0">
                        <a:spcBef>
                          <a:spcPts val="0"/>
                        </a:spcBef>
                        <a:spcAft>
                          <a:spcPts val="0"/>
                        </a:spcAft>
                      </a:pPr>
                      <a:r>
                        <a:rPr lang="en-US" sz="1800">
                          <a:effectLst/>
                        </a:rPr>
                        <a:t>Biomass</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$0.1060</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Phase II Biomass</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$0.0918</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 $0.0918</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600075">
                <a:tc>
                  <a:txBody>
                    <a:bodyPr/>
                    <a:lstStyle/>
                    <a:p>
                      <a:pPr marL="0" marR="0">
                        <a:spcBef>
                          <a:spcPts val="0"/>
                        </a:spcBef>
                        <a:spcAft>
                          <a:spcPts val="0"/>
                        </a:spcAft>
                      </a:pPr>
                      <a:r>
                        <a:rPr lang="en-US" sz="1800">
                          <a:effectLst/>
                        </a:rPr>
                        <a:t>New Hydro</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$0.1200</a:t>
                      </a:r>
                      <a:endParaRPr lang="en-US" sz="1800">
                        <a:effectLst/>
                        <a:latin typeface="Calibri"/>
                        <a:ea typeface="Calibri"/>
                        <a:cs typeface="Times New Roman"/>
                      </a:endParaRPr>
                    </a:p>
                  </a:txBody>
                  <a:tcPr marL="68580" marR="68580" marT="0" marB="0"/>
                </a:tc>
                <a:tc gridSpan="3">
                  <a:txBody>
                    <a:bodyPr/>
                    <a:lstStyle/>
                    <a:p>
                      <a:pPr marL="0" marR="0" algn="ctr">
                        <a:spcBef>
                          <a:spcPts val="0"/>
                        </a:spcBef>
                        <a:spcAft>
                          <a:spcPts val="0"/>
                        </a:spcAft>
                      </a:pPr>
                      <a:r>
                        <a:rPr lang="en-US" sz="1800" dirty="0">
                          <a:effectLst/>
                        </a:rPr>
                        <a:t>No longer available</a:t>
                      </a:r>
                      <a:endParaRPr lang="en-US" sz="18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3237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Indiana net metering </a:t>
            </a:r>
            <a:br>
              <a:rPr lang="en-US" dirty="0"/>
            </a:br>
            <a:r>
              <a:rPr lang="en-US" dirty="0"/>
              <a:t>compares to other states?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pic>
        <p:nvPicPr>
          <p:cNvPr id="1027" name="Picture 1" descr="Bar chart showing residential solar net metering capacity per residential customer through the end of 2016. Hawaii, not pictured, has the most at 783 watts per customer, followed by California at almost 250 watts per customer. The figure illustrates that about a dozen states have a significant amount, with the rest having small or very small amounts of capacity per cust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826929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15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Indiana net metering vs.</a:t>
            </a:r>
            <a:br>
              <a:rPr lang="en-US" dirty="0"/>
            </a:br>
            <a:r>
              <a:rPr lang="en-US" dirty="0"/>
              <a:t> other Midwest States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pic>
        <p:nvPicPr>
          <p:cNvPr id="2050" name="Picture 3" descr="Line graph showing Midwest state residential solar net metering adopting in terms of megawatts installed for 2014 through 2016. Indiana has the least amount installed out of seven states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5943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83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IndianaDG members ask Gov. Holcomb to veto SEA 309</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b="1" dirty="0"/>
              <a:t>IndianaDG members ask Gov. Holcomb </a:t>
            </a:r>
          </a:p>
          <a:p>
            <a:pPr lvl="1"/>
            <a:r>
              <a:rPr lang="en-US" sz="3200" b="1" dirty="0"/>
              <a:t>to </a:t>
            </a:r>
            <a:r>
              <a:rPr lang="en-US" sz="3200" b="1" i="1" u="sng" dirty="0">
                <a:solidFill>
                  <a:srgbClr val="FF0000"/>
                </a:solidFill>
              </a:rPr>
              <a:t>veto SEA 309</a:t>
            </a:r>
            <a:r>
              <a:rPr lang="en-US" sz="3200" b="1" dirty="0"/>
              <a:t>; and</a:t>
            </a:r>
          </a:p>
          <a:p>
            <a:pPr lvl="1"/>
            <a:r>
              <a:rPr lang="en-US" sz="3200" b="1" dirty="0"/>
              <a:t>to request the Indiana Utility Regulatory Commission (IURC) to do a study on the costs </a:t>
            </a:r>
            <a:r>
              <a:rPr lang="en-US" sz="3200" b="1" i="1" u="sng" dirty="0">
                <a:solidFill>
                  <a:srgbClr val="00B050"/>
                </a:solidFill>
              </a:rPr>
              <a:t>and benefits </a:t>
            </a:r>
            <a:r>
              <a:rPr lang="en-US" sz="3200" b="1" dirty="0"/>
              <a:t>of net metering for customer-owned and operated solar, wind and other DG systems.</a:t>
            </a:r>
          </a:p>
          <a:p>
            <a:pPr marL="766763" lvl="2" indent="0">
              <a:buNone/>
            </a:pPr>
            <a:endParaRPr lang="en-US" b="1" dirty="0"/>
          </a:p>
          <a:p>
            <a:pPr marL="766763" lvl="2" indent="0">
              <a:buNone/>
            </a:pPr>
            <a:r>
              <a:rPr lang="en-US" sz="2000" b="1" dirty="0"/>
              <a:t> </a:t>
            </a:r>
          </a:p>
          <a:p>
            <a:pPr marL="766763" lvl="2" indent="0">
              <a:buNone/>
            </a:pPr>
            <a:r>
              <a:rPr lang="en-US" sz="2000" b="1" dirty="0"/>
              <a:t>																</a:t>
            </a:r>
          </a:p>
          <a:p>
            <a:pPr lvl="1"/>
            <a:endParaRPr lang="en-US" sz="2400" b="1" dirty="0"/>
          </a:p>
          <a:p>
            <a:pPr lvl="1"/>
            <a:endParaRPr lang="en-US" sz="2400" b="1" dirty="0"/>
          </a:p>
          <a:p>
            <a:pPr lvl="1"/>
            <a:endParaRPr lang="en-US" sz="2400" b="1" dirty="0"/>
          </a:p>
          <a:p>
            <a:pPr lvl="1"/>
            <a:endParaRPr lang="en-US" sz="2400" b="1" dirty="0"/>
          </a:p>
        </p:txBody>
      </p:sp>
    </p:spTree>
    <p:extLst>
      <p:ext uri="{BB962C8B-B14F-4D97-AF65-F5344CB8AC3E}">
        <p14:creationId xmlns:p14="http://schemas.microsoft.com/office/powerpoint/2010/main" val="253415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2016 Solar Job Growth in </a:t>
            </a:r>
            <a:br>
              <a:rPr lang="en-US" dirty="0"/>
            </a:br>
            <a:r>
              <a:rPr lang="en-US" dirty="0"/>
              <a:t>Midwest States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pic>
        <p:nvPicPr>
          <p:cNvPr id="3074" name="Picture 2" descr="Figure showing job growth in seven midwestern states in 2016. Indiana leads with 72% job growth, followed by Iowa and Michigan. Illinois had the lowest growth, at 7%. No Midwest state lost solar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6845"/>
            <a:ext cx="3810001" cy="503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02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GTM- SEIA</a:t>
            </a:r>
            <a:br>
              <a:rPr lang="en-US" sz="2800" dirty="0"/>
            </a:br>
            <a:r>
              <a:rPr lang="en-US" sz="2800" dirty="0"/>
              <a:t>U.S. Solar Market Insight Q4 2016--State Solar PV Installation Rankings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996970609"/>
              </p:ext>
            </p:extLst>
          </p:nvPr>
        </p:nvGraphicFramePr>
        <p:xfrm>
          <a:off x="990600" y="1676405"/>
          <a:ext cx="6934200" cy="4876794"/>
        </p:xfrm>
        <a:graphic>
          <a:graphicData uri="http://schemas.openxmlformats.org/drawingml/2006/table">
            <a:tbl>
              <a:tblPr>
                <a:tableStyleId>{5C22544A-7EE6-4342-B048-85BDC9FD1C3A}</a:tableStyleId>
              </a:tblPr>
              <a:tblGrid>
                <a:gridCol w="1291723">
                  <a:extLst>
                    <a:ext uri="{9D8B030D-6E8A-4147-A177-3AD203B41FA5}">
                      <a16:colId xmlns="" xmlns:a16="http://schemas.microsoft.com/office/drawing/2014/main" val="20000"/>
                    </a:ext>
                  </a:extLst>
                </a:gridCol>
                <a:gridCol w="1321080">
                  <a:extLst>
                    <a:ext uri="{9D8B030D-6E8A-4147-A177-3AD203B41FA5}">
                      <a16:colId xmlns="" xmlns:a16="http://schemas.microsoft.com/office/drawing/2014/main" val="20001"/>
                    </a:ext>
                  </a:extLst>
                </a:gridCol>
                <a:gridCol w="1338693">
                  <a:extLst>
                    <a:ext uri="{9D8B030D-6E8A-4147-A177-3AD203B41FA5}">
                      <a16:colId xmlns="" xmlns:a16="http://schemas.microsoft.com/office/drawing/2014/main" val="20002"/>
                    </a:ext>
                  </a:extLst>
                </a:gridCol>
                <a:gridCol w="1291723">
                  <a:extLst>
                    <a:ext uri="{9D8B030D-6E8A-4147-A177-3AD203B41FA5}">
                      <a16:colId xmlns="" xmlns:a16="http://schemas.microsoft.com/office/drawing/2014/main" val="20003"/>
                    </a:ext>
                  </a:extLst>
                </a:gridCol>
                <a:gridCol w="1690981">
                  <a:extLst>
                    <a:ext uri="{9D8B030D-6E8A-4147-A177-3AD203B41FA5}">
                      <a16:colId xmlns="" xmlns:a16="http://schemas.microsoft.com/office/drawing/2014/main" val="20004"/>
                    </a:ext>
                  </a:extLst>
                </a:gridCol>
              </a:tblGrid>
              <a:tr h="541866">
                <a:tc>
                  <a:txBody>
                    <a:bodyPr/>
                    <a:lstStyle/>
                    <a:p>
                      <a:pPr algn="l" fontAlgn="b"/>
                      <a:r>
                        <a:rPr lang="en-US" sz="1100" u="none" strike="noStrike" dirty="0">
                          <a:effectLst/>
                        </a:rPr>
                        <a:t>State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Cumulative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2015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Q3 2016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Midwest Rank</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0"/>
                  </a:ext>
                </a:extLst>
              </a:tr>
              <a:tr h="541866">
                <a:tc>
                  <a:txBody>
                    <a:bodyPr/>
                    <a:lstStyle/>
                    <a:p>
                      <a:pPr algn="l" fontAlgn="b"/>
                      <a:r>
                        <a:rPr lang="en-US" sz="1100" b="1" u="none" strike="noStrike">
                          <a:solidFill>
                            <a:srgbClr val="00B050"/>
                          </a:solidFill>
                          <a:effectLst/>
                        </a:rPr>
                        <a:t>INDIANA</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solidFill>
                            <a:srgbClr val="00B050"/>
                          </a:solidFill>
                          <a:effectLst/>
                        </a:rPr>
                        <a:t>20</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solidFill>
                            <a:srgbClr val="00B050"/>
                          </a:solidFill>
                          <a:effectLst/>
                        </a:rPr>
                        <a:t>23</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a:solidFill>
                            <a:srgbClr val="00B050"/>
                          </a:solidFill>
                          <a:effectLst/>
                        </a:rPr>
                        <a:t>17</a:t>
                      </a:r>
                      <a:endParaRPr lang="en-US" sz="1100" b="1" i="0" u="none" strike="noStrike">
                        <a:solidFill>
                          <a:srgbClr val="00B05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solidFill>
                            <a:srgbClr val="00B050"/>
                          </a:solidFill>
                          <a:effectLst/>
                        </a:rPr>
                        <a:t>1</a:t>
                      </a:r>
                      <a:endParaRPr lang="en-US" sz="1100" b="1" i="0" u="none" strike="noStrike" dirty="0">
                        <a:solidFill>
                          <a:srgbClr val="00B05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1"/>
                  </a:ext>
                </a:extLst>
              </a:tr>
              <a:tr h="541866">
                <a:tc>
                  <a:txBody>
                    <a:bodyPr/>
                    <a:lstStyle/>
                    <a:p>
                      <a:pPr algn="l" fontAlgn="b"/>
                      <a:r>
                        <a:rPr lang="en-US" sz="1100" u="none" strike="noStrike">
                          <a:effectLst/>
                        </a:rPr>
                        <a:t>Missouri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2"/>
                  </a:ext>
                </a:extLst>
              </a:tr>
              <a:tr h="541866">
                <a:tc>
                  <a:txBody>
                    <a:bodyPr/>
                    <a:lstStyle/>
                    <a:p>
                      <a:pPr algn="l" fontAlgn="b"/>
                      <a:r>
                        <a:rPr lang="en-US" sz="1100" u="none" strike="noStrike">
                          <a:effectLst/>
                        </a:rPr>
                        <a:t>Minnesota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3"/>
                  </a:ext>
                </a:extLst>
              </a:tr>
              <a:tr h="541866">
                <a:tc>
                  <a:txBody>
                    <a:bodyPr/>
                    <a:lstStyle/>
                    <a:p>
                      <a:pPr algn="l" fontAlgn="b"/>
                      <a:r>
                        <a:rPr lang="en-US" sz="1100" u="none" strike="noStrike">
                          <a:effectLst/>
                        </a:rPr>
                        <a:t>Michigan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4"/>
                  </a:ext>
                </a:extLst>
              </a:tr>
              <a:tr h="541866">
                <a:tc>
                  <a:txBody>
                    <a:bodyPr/>
                    <a:lstStyle/>
                    <a:p>
                      <a:pPr algn="l" fontAlgn="b"/>
                      <a:r>
                        <a:rPr lang="en-US" sz="1100" u="none" strike="noStrike">
                          <a:effectLst/>
                        </a:rPr>
                        <a:t>Illinois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5"/>
                  </a:ext>
                </a:extLst>
              </a:tr>
              <a:tr h="541866">
                <a:tc>
                  <a:txBody>
                    <a:bodyPr/>
                    <a:lstStyle/>
                    <a:p>
                      <a:pPr algn="l" fontAlgn="b"/>
                      <a:r>
                        <a:rPr lang="en-US" sz="1100" u="none" strike="noStrike">
                          <a:effectLst/>
                        </a:rPr>
                        <a:t>Iowa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6"/>
                  </a:ext>
                </a:extLst>
              </a:tr>
              <a:tr h="541866">
                <a:tc>
                  <a:txBody>
                    <a:bodyPr/>
                    <a:lstStyle/>
                    <a:p>
                      <a:pPr algn="l" fontAlgn="b"/>
                      <a:r>
                        <a:rPr lang="en-US" sz="1100" u="none" strike="noStrike">
                          <a:effectLst/>
                        </a:rPr>
                        <a:t>Wisconsin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7"/>
                  </a:ext>
                </a:extLst>
              </a:tr>
              <a:tr h="541866">
                <a:tc>
                  <a:txBody>
                    <a:bodyPr/>
                    <a:lstStyle/>
                    <a:p>
                      <a:pPr algn="l" fontAlgn="b"/>
                      <a:r>
                        <a:rPr lang="en-US" sz="1100" u="none" strike="noStrike" dirty="0">
                          <a:effectLst/>
                        </a:rPr>
                        <a:t>Ohio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917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of net metering </a:t>
            </a:r>
            <a:br>
              <a:rPr lang="en-US" dirty="0"/>
            </a:br>
            <a:r>
              <a:rPr lang="en-US" dirty="0"/>
              <a:t>in Indiana</a:t>
            </a:r>
          </a:p>
        </p:txBody>
      </p:sp>
      <p:sp>
        <p:nvSpPr>
          <p:cNvPr id="3" name="Content Placeholder 2"/>
          <p:cNvSpPr>
            <a:spLocks noGrp="1"/>
          </p:cNvSpPr>
          <p:nvPr>
            <p:ph idx="1"/>
          </p:nvPr>
        </p:nvSpPr>
        <p:spPr/>
        <p:txBody>
          <a:bodyPr/>
          <a:lstStyle/>
          <a:p>
            <a:r>
              <a:rPr lang="en-US" dirty="0"/>
              <a:t>Before the current net metering rule was adopted by the IURC, Indiana’s net metering received a grade of “F” from Freeing the Grid in 2007, 2008 and 2009.</a:t>
            </a:r>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56000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06"/>
          <p:cNvSpPr>
            <a:spLocks/>
          </p:cNvSpPr>
          <p:nvPr/>
        </p:nvSpPr>
        <p:spPr bwMode="auto">
          <a:xfrm>
            <a:off x="152400" y="43815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1" name="Freeform 207"/>
          <p:cNvSpPr>
            <a:spLocks/>
          </p:cNvSpPr>
          <p:nvPr/>
        </p:nvSpPr>
        <p:spPr bwMode="auto">
          <a:xfrm>
            <a:off x="5870575" y="25781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006600"/>
          </a:solidFill>
          <a:ln w="6350" cap="rnd">
            <a:solidFill>
              <a:srgbClr val="990000"/>
            </a:solidFill>
            <a:round/>
            <a:headEnd/>
            <a:tailEnd/>
          </a:ln>
        </p:spPr>
        <p:txBody>
          <a:bodyPr/>
          <a:lstStyle/>
          <a:p>
            <a:endParaRPr lang="en-US"/>
          </a:p>
        </p:txBody>
      </p:sp>
      <p:sp>
        <p:nvSpPr>
          <p:cNvPr id="22532" name="Freeform 208"/>
          <p:cNvSpPr>
            <a:spLocks/>
          </p:cNvSpPr>
          <p:nvPr/>
        </p:nvSpPr>
        <p:spPr bwMode="auto">
          <a:xfrm>
            <a:off x="6740525" y="24717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CFF66"/>
          </a:solidFill>
          <a:ln w="6350" cap="rnd">
            <a:solidFill>
              <a:srgbClr val="990000"/>
            </a:solidFill>
            <a:round/>
            <a:headEnd/>
            <a:tailEnd/>
          </a:ln>
        </p:spPr>
        <p:txBody>
          <a:bodyPr/>
          <a:lstStyle/>
          <a:p>
            <a:endParaRPr lang="en-US"/>
          </a:p>
        </p:txBody>
      </p:sp>
      <p:sp>
        <p:nvSpPr>
          <p:cNvPr id="22533" name="Freeform 209"/>
          <p:cNvSpPr>
            <a:spLocks/>
          </p:cNvSpPr>
          <p:nvPr/>
        </p:nvSpPr>
        <p:spPr bwMode="auto">
          <a:xfrm>
            <a:off x="6403975" y="30956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bg1"/>
          </a:solidFill>
          <a:ln w="6350" cap="rnd">
            <a:solidFill>
              <a:srgbClr val="993300"/>
            </a:solidFill>
            <a:round/>
            <a:headEnd/>
            <a:tailEnd/>
          </a:ln>
        </p:spPr>
        <p:txBody>
          <a:bodyPr/>
          <a:lstStyle/>
          <a:p>
            <a:endParaRPr lang="en-US"/>
          </a:p>
        </p:txBody>
      </p:sp>
      <p:sp>
        <p:nvSpPr>
          <p:cNvPr id="22534" name="Freeform 210"/>
          <p:cNvSpPr>
            <a:spLocks/>
          </p:cNvSpPr>
          <p:nvPr/>
        </p:nvSpPr>
        <p:spPr bwMode="auto">
          <a:xfrm>
            <a:off x="6546850" y="29194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rgbClr val="CCFF66"/>
          </a:solidFill>
          <a:ln w="6350" cap="rnd">
            <a:solidFill>
              <a:srgbClr val="990000"/>
            </a:solidFill>
            <a:round/>
            <a:headEnd/>
            <a:tailEnd/>
          </a:ln>
        </p:spPr>
        <p:txBody>
          <a:bodyPr/>
          <a:lstStyle/>
          <a:p>
            <a:endParaRPr lang="en-US"/>
          </a:p>
        </p:txBody>
      </p:sp>
      <p:sp>
        <p:nvSpPr>
          <p:cNvPr id="22535" name="Freeform 211"/>
          <p:cNvSpPr>
            <a:spLocks/>
          </p:cNvSpPr>
          <p:nvPr/>
        </p:nvSpPr>
        <p:spPr bwMode="auto">
          <a:xfrm>
            <a:off x="6732588" y="23129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FFFF00"/>
          </a:solidFill>
          <a:ln w="6350" cap="rnd">
            <a:solidFill>
              <a:srgbClr val="990000"/>
            </a:solidFill>
            <a:round/>
            <a:headEnd/>
            <a:tailEnd/>
          </a:ln>
        </p:spPr>
        <p:txBody>
          <a:bodyPr/>
          <a:lstStyle/>
          <a:p>
            <a:endParaRPr lang="en-US"/>
          </a:p>
        </p:txBody>
      </p:sp>
      <p:sp>
        <p:nvSpPr>
          <p:cNvPr id="22536" name="Freeform 212"/>
          <p:cNvSpPr>
            <a:spLocks/>
          </p:cNvSpPr>
          <p:nvPr/>
        </p:nvSpPr>
        <p:spPr bwMode="auto">
          <a:xfrm>
            <a:off x="7092950" y="25225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solidFill>
            <a:schemeClr val="bg1"/>
          </a:solidFill>
          <a:ln w="6350" cap="rnd">
            <a:solidFill>
              <a:srgbClr val="993300"/>
            </a:solidFill>
            <a:round/>
            <a:headEnd/>
            <a:tailEnd/>
          </a:ln>
        </p:spPr>
        <p:txBody>
          <a:bodyPr/>
          <a:lstStyle/>
          <a:p>
            <a:endParaRPr lang="en-US"/>
          </a:p>
        </p:txBody>
      </p:sp>
      <p:sp>
        <p:nvSpPr>
          <p:cNvPr id="22537" name="Freeform 213"/>
          <p:cNvSpPr>
            <a:spLocks/>
          </p:cNvSpPr>
          <p:nvPr/>
        </p:nvSpPr>
        <p:spPr bwMode="auto">
          <a:xfrm>
            <a:off x="6073775" y="29464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006600"/>
          </a:solidFill>
          <a:ln w="6350" cap="rnd">
            <a:solidFill>
              <a:srgbClr val="990000"/>
            </a:solidFill>
            <a:round/>
            <a:headEnd/>
            <a:tailEnd/>
          </a:ln>
        </p:spPr>
        <p:txBody>
          <a:bodyPr/>
          <a:lstStyle/>
          <a:p>
            <a:endParaRPr lang="en-US"/>
          </a:p>
        </p:txBody>
      </p:sp>
      <p:sp>
        <p:nvSpPr>
          <p:cNvPr id="22538" name="Freeform 214"/>
          <p:cNvSpPr>
            <a:spLocks/>
          </p:cNvSpPr>
          <p:nvPr/>
        </p:nvSpPr>
        <p:spPr bwMode="auto">
          <a:xfrm>
            <a:off x="6891338" y="15494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FFFF00"/>
          </a:solidFill>
          <a:ln w="6350" cap="rnd">
            <a:solidFill>
              <a:srgbClr val="990000"/>
            </a:solidFill>
            <a:round/>
            <a:headEnd/>
            <a:tailEnd/>
          </a:ln>
        </p:spPr>
        <p:txBody>
          <a:bodyPr/>
          <a:lstStyle/>
          <a:p>
            <a:endParaRPr lang="en-US"/>
          </a:p>
        </p:txBody>
      </p:sp>
      <p:sp>
        <p:nvSpPr>
          <p:cNvPr id="22539" name="Freeform 215"/>
          <p:cNvSpPr>
            <a:spLocks/>
          </p:cNvSpPr>
          <p:nvPr/>
        </p:nvSpPr>
        <p:spPr bwMode="auto">
          <a:xfrm>
            <a:off x="6807200" y="19462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FFFF00"/>
          </a:solidFill>
          <a:ln w="6350" cap="rnd">
            <a:solidFill>
              <a:srgbClr val="990000"/>
            </a:solidFill>
            <a:round/>
            <a:headEnd/>
            <a:tailEnd/>
          </a:ln>
        </p:spPr>
        <p:txBody>
          <a:bodyPr/>
          <a:lstStyle/>
          <a:p>
            <a:endParaRPr lang="en-US"/>
          </a:p>
        </p:txBody>
      </p:sp>
      <p:sp>
        <p:nvSpPr>
          <p:cNvPr id="22540" name="Freeform 216"/>
          <p:cNvSpPr>
            <a:spLocks/>
          </p:cNvSpPr>
          <p:nvPr/>
        </p:nvSpPr>
        <p:spPr bwMode="auto">
          <a:xfrm>
            <a:off x="6599238" y="2667000"/>
            <a:ext cx="182562" cy="388938"/>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006600"/>
          </a:solidFill>
          <a:ln w="6350" cap="rnd">
            <a:solidFill>
              <a:srgbClr val="990000"/>
            </a:solidFill>
            <a:round/>
            <a:headEnd/>
            <a:tailEnd/>
          </a:ln>
        </p:spPr>
        <p:txBody>
          <a:bodyPr/>
          <a:lstStyle/>
          <a:p>
            <a:endParaRPr lang="en-US"/>
          </a:p>
        </p:txBody>
      </p:sp>
      <p:sp>
        <p:nvSpPr>
          <p:cNvPr id="22541" name="Freeform 217"/>
          <p:cNvSpPr>
            <a:spLocks/>
          </p:cNvSpPr>
          <p:nvPr/>
        </p:nvSpPr>
        <p:spPr bwMode="auto">
          <a:xfrm>
            <a:off x="5957888" y="20558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FF9933"/>
          </a:solidFill>
          <a:ln w="6350" cap="rnd">
            <a:solidFill>
              <a:srgbClr val="990000"/>
            </a:solidFill>
            <a:round/>
            <a:headEnd/>
            <a:tailEnd/>
          </a:ln>
        </p:spPr>
        <p:txBody>
          <a:bodyPr/>
          <a:lstStyle/>
          <a:p>
            <a:endParaRPr lang="en-US"/>
          </a:p>
        </p:txBody>
      </p:sp>
      <p:sp>
        <p:nvSpPr>
          <p:cNvPr id="22542" name="Freeform 218"/>
          <p:cNvSpPr>
            <a:spLocks/>
          </p:cNvSpPr>
          <p:nvPr/>
        </p:nvSpPr>
        <p:spPr bwMode="auto">
          <a:xfrm>
            <a:off x="6950075" y="24638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rgbClr val="FFFF00"/>
          </a:solidFill>
          <a:ln w="6350" cap="rnd">
            <a:solidFill>
              <a:srgbClr val="990000"/>
            </a:solidFill>
            <a:round/>
            <a:headEnd/>
            <a:tailEnd/>
          </a:ln>
        </p:spPr>
        <p:txBody>
          <a:bodyPr/>
          <a:lstStyle/>
          <a:p>
            <a:endParaRPr lang="en-US"/>
          </a:p>
        </p:txBody>
      </p:sp>
      <p:sp>
        <p:nvSpPr>
          <p:cNvPr id="22543" name="Freeform 219"/>
          <p:cNvSpPr>
            <a:spLocks/>
          </p:cNvSpPr>
          <p:nvPr/>
        </p:nvSpPr>
        <p:spPr bwMode="auto">
          <a:xfrm>
            <a:off x="6634163" y="20066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FFFF00"/>
          </a:solidFill>
          <a:ln w="6350" cap="rnd">
            <a:solidFill>
              <a:srgbClr val="990000"/>
            </a:solidFill>
            <a:round/>
            <a:headEnd/>
            <a:tailEnd/>
          </a:ln>
        </p:spPr>
        <p:txBody>
          <a:bodyPr/>
          <a:lstStyle/>
          <a:p>
            <a:endParaRPr lang="en-US"/>
          </a:p>
        </p:txBody>
      </p:sp>
      <p:sp>
        <p:nvSpPr>
          <p:cNvPr id="22544" name="Freeform 220"/>
          <p:cNvSpPr>
            <a:spLocks/>
          </p:cNvSpPr>
          <p:nvPr/>
        </p:nvSpPr>
        <p:spPr bwMode="auto">
          <a:xfrm>
            <a:off x="4737100" y="35718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221"/>
          <p:cNvSpPr>
            <a:spLocks/>
          </p:cNvSpPr>
          <p:nvPr/>
        </p:nvSpPr>
        <p:spPr bwMode="auto">
          <a:xfrm>
            <a:off x="5607050" y="30480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solidFill>
            <a:srgbClr val="FFFF00"/>
          </a:solidFill>
          <a:ln w="6350" cap="rnd">
            <a:solidFill>
              <a:srgbClr val="990000"/>
            </a:solidFill>
            <a:round/>
            <a:headEnd/>
            <a:tailEnd/>
          </a:ln>
        </p:spPr>
        <p:txBody>
          <a:bodyPr/>
          <a:lstStyle/>
          <a:p>
            <a:endParaRPr lang="en-US"/>
          </a:p>
        </p:txBody>
      </p:sp>
      <p:sp>
        <p:nvSpPr>
          <p:cNvPr id="22546" name="Freeform 222"/>
          <p:cNvSpPr>
            <a:spLocks/>
          </p:cNvSpPr>
          <p:nvPr/>
        </p:nvSpPr>
        <p:spPr bwMode="auto">
          <a:xfrm>
            <a:off x="6605588" y="31988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rgbClr val="FFFF00"/>
          </a:solidFill>
          <a:ln w="6350" cap="rnd">
            <a:solidFill>
              <a:srgbClr val="993300"/>
            </a:solidFill>
            <a:round/>
            <a:headEnd/>
            <a:tailEnd/>
          </a:ln>
        </p:spPr>
        <p:txBody>
          <a:bodyPr/>
          <a:lstStyle/>
          <a:p>
            <a:endParaRPr lang="en-US"/>
          </a:p>
        </p:txBody>
      </p:sp>
      <p:sp>
        <p:nvSpPr>
          <p:cNvPr id="22547" name="Freeform 223"/>
          <p:cNvSpPr>
            <a:spLocks/>
          </p:cNvSpPr>
          <p:nvPr/>
        </p:nvSpPr>
        <p:spPr bwMode="auto">
          <a:xfrm>
            <a:off x="5707063" y="29146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CC3300"/>
          </a:solidFill>
          <a:ln w="6350" cap="rnd">
            <a:solidFill>
              <a:srgbClr val="990000"/>
            </a:solidFill>
            <a:round/>
            <a:headEnd/>
            <a:tailEnd/>
          </a:ln>
        </p:spPr>
        <p:txBody>
          <a:bodyPr/>
          <a:lstStyle/>
          <a:p>
            <a:endParaRPr lang="en-US"/>
          </a:p>
        </p:txBody>
      </p:sp>
      <p:sp>
        <p:nvSpPr>
          <p:cNvPr id="22548" name="Freeform 224"/>
          <p:cNvSpPr>
            <a:spLocks/>
          </p:cNvSpPr>
          <p:nvPr/>
        </p:nvSpPr>
        <p:spPr bwMode="auto">
          <a:xfrm>
            <a:off x="1522413" y="27225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CC3300"/>
          </a:solidFill>
          <a:ln w="6350" cap="rnd">
            <a:solidFill>
              <a:srgbClr val="990000"/>
            </a:solidFill>
            <a:round/>
            <a:headEnd/>
            <a:tailEnd/>
          </a:ln>
        </p:spPr>
        <p:txBody>
          <a:bodyPr/>
          <a:lstStyle/>
          <a:p>
            <a:endParaRPr lang="en-US"/>
          </a:p>
        </p:txBody>
      </p:sp>
      <p:sp>
        <p:nvSpPr>
          <p:cNvPr id="22549" name="Freeform 225"/>
          <p:cNvSpPr>
            <a:spLocks/>
          </p:cNvSpPr>
          <p:nvPr/>
        </p:nvSpPr>
        <p:spPr bwMode="auto">
          <a:xfrm>
            <a:off x="598488" y="14478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solidFill>
            <a:srgbClr val="FF9933"/>
          </a:solidFill>
          <a:ln w="6350" cap="rnd">
            <a:solidFill>
              <a:srgbClr val="990000"/>
            </a:solidFill>
            <a:round/>
            <a:headEnd/>
            <a:tailEnd/>
          </a:ln>
        </p:spPr>
        <p:txBody>
          <a:bodyPr/>
          <a:lstStyle/>
          <a:p>
            <a:endParaRPr lang="en-US"/>
          </a:p>
        </p:txBody>
      </p:sp>
      <p:sp>
        <p:nvSpPr>
          <p:cNvPr id="22550" name="Freeform 226"/>
          <p:cNvSpPr>
            <a:spLocks/>
          </p:cNvSpPr>
          <p:nvPr/>
        </p:nvSpPr>
        <p:spPr bwMode="auto">
          <a:xfrm>
            <a:off x="804863" y="14859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solidFill>
            <a:schemeClr val="bg1"/>
          </a:solidFill>
          <a:ln w="6350" cap="rnd">
            <a:solidFill>
              <a:srgbClr val="993300"/>
            </a:solidFill>
            <a:round/>
            <a:headEnd/>
            <a:tailEnd/>
          </a:ln>
        </p:spPr>
        <p:txBody>
          <a:bodyPr/>
          <a:lstStyle/>
          <a:p>
            <a:endParaRPr lang="en-US"/>
          </a:p>
        </p:txBody>
      </p:sp>
      <p:sp>
        <p:nvSpPr>
          <p:cNvPr id="22551" name="Freeform 227"/>
          <p:cNvSpPr>
            <a:spLocks/>
          </p:cNvSpPr>
          <p:nvPr/>
        </p:nvSpPr>
        <p:spPr bwMode="auto">
          <a:xfrm>
            <a:off x="2009775" y="23034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rgbClr val="CCFF66"/>
          </a:solidFill>
          <a:ln w="6350" cap="rnd">
            <a:solidFill>
              <a:srgbClr val="990000"/>
            </a:solidFill>
            <a:round/>
            <a:headEnd/>
            <a:tailEnd/>
          </a:ln>
        </p:spPr>
        <p:txBody>
          <a:bodyPr/>
          <a:lstStyle/>
          <a:p>
            <a:endParaRPr lang="en-US"/>
          </a:p>
        </p:txBody>
      </p:sp>
      <p:sp>
        <p:nvSpPr>
          <p:cNvPr id="22552" name="Freeform 228"/>
          <p:cNvSpPr>
            <a:spLocks/>
          </p:cNvSpPr>
          <p:nvPr/>
        </p:nvSpPr>
        <p:spPr bwMode="auto">
          <a:xfrm>
            <a:off x="4289425" y="20589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CC3300"/>
          </a:solidFill>
          <a:ln w="6350" cap="rnd">
            <a:solidFill>
              <a:srgbClr val="990000"/>
            </a:solidFill>
            <a:round/>
            <a:headEnd/>
            <a:tailEnd/>
          </a:ln>
        </p:spPr>
        <p:txBody>
          <a:bodyPr/>
          <a:lstStyle/>
          <a:p>
            <a:endParaRPr lang="en-US"/>
          </a:p>
        </p:txBody>
      </p:sp>
      <p:sp>
        <p:nvSpPr>
          <p:cNvPr id="22553" name="Freeform 229"/>
          <p:cNvSpPr>
            <a:spLocks/>
          </p:cNvSpPr>
          <p:nvPr/>
        </p:nvSpPr>
        <p:spPr bwMode="auto">
          <a:xfrm>
            <a:off x="4513263" y="27368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bg1"/>
          </a:solidFill>
          <a:ln w="6350" cap="rnd">
            <a:solidFill>
              <a:srgbClr val="990000"/>
            </a:solidFill>
            <a:round/>
            <a:headEnd/>
            <a:tailEnd/>
          </a:ln>
        </p:spPr>
        <p:txBody>
          <a:bodyPr/>
          <a:lstStyle/>
          <a:p>
            <a:endParaRPr lang="en-US"/>
          </a:p>
        </p:txBody>
      </p:sp>
      <p:sp>
        <p:nvSpPr>
          <p:cNvPr id="22554" name="Freeform 230"/>
          <p:cNvSpPr>
            <a:spLocks/>
          </p:cNvSpPr>
          <p:nvPr/>
        </p:nvSpPr>
        <p:spPr bwMode="auto">
          <a:xfrm>
            <a:off x="3758406" y="2946400"/>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FFFF00"/>
          </a:solidFill>
          <a:ln w="6350" cap="rnd">
            <a:solidFill>
              <a:srgbClr val="993300"/>
            </a:solidFill>
            <a:round/>
            <a:headEnd/>
            <a:tailEnd/>
          </a:ln>
        </p:spPr>
        <p:txBody>
          <a:bodyPr/>
          <a:lstStyle/>
          <a:p>
            <a:endParaRPr lang="en-US"/>
          </a:p>
        </p:txBody>
      </p:sp>
      <p:sp>
        <p:nvSpPr>
          <p:cNvPr id="22555" name="Freeform 231"/>
          <p:cNvSpPr>
            <a:spLocks/>
          </p:cNvSpPr>
          <p:nvPr/>
        </p:nvSpPr>
        <p:spPr bwMode="auto">
          <a:xfrm>
            <a:off x="3122613" y="31829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bg1"/>
          </a:solidFill>
          <a:ln w="6350" cap="rnd">
            <a:solidFill>
              <a:srgbClr val="990000"/>
            </a:solidFill>
            <a:round/>
            <a:headEnd/>
            <a:tailEnd/>
          </a:ln>
        </p:spPr>
        <p:txBody>
          <a:bodyPr/>
          <a:lstStyle/>
          <a:p>
            <a:endParaRPr lang="en-US"/>
          </a:p>
        </p:txBody>
      </p:sp>
      <p:sp>
        <p:nvSpPr>
          <p:cNvPr id="22556" name="Freeform 232"/>
          <p:cNvSpPr>
            <a:spLocks/>
          </p:cNvSpPr>
          <p:nvPr/>
        </p:nvSpPr>
        <p:spPr bwMode="auto">
          <a:xfrm>
            <a:off x="3807280" y="18415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FFFF00"/>
          </a:solidFill>
          <a:ln w="6350" cap="rnd">
            <a:solidFill>
              <a:srgbClr val="990000"/>
            </a:solidFill>
            <a:round/>
            <a:headEnd/>
            <a:tailEnd/>
          </a:ln>
        </p:spPr>
        <p:txBody>
          <a:bodyPr/>
          <a:lstStyle/>
          <a:p>
            <a:endParaRPr lang="en-US"/>
          </a:p>
        </p:txBody>
      </p:sp>
      <p:sp>
        <p:nvSpPr>
          <p:cNvPr id="22557" name="Freeform 233"/>
          <p:cNvSpPr>
            <a:spLocks/>
          </p:cNvSpPr>
          <p:nvPr/>
        </p:nvSpPr>
        <p:spPr bwMode="auto">
          <a:xfrm>
            <a:off x="3963988" y="30765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rgbClr val="FFFF00"/>
          </a:solidFill>
          <a:ln w="6350" cap="rnd">
            <a:solidFill>
              <a:srgbClr val="990000"/>
            </a:solidFill>
            <a:round/>
            <a:headEnd/>
            <a:tailEnd/>
          </a:ln>
        </p:spPr>
        <p:txBody>
          <a:bodyPr/>
          <a:lstStyle/>
          <a:p>
            <a:endParaRPr lang="en-US"/>
          </a:p>
        </p:txBody>
      </p:sp>
      <p:sp>
        <p:nvSpPr>
          <p:cNvPr id="22558" name="Freeform 234"/>
          <p:cNvSpPr>
            <a:spLocks/>
          </p:cNvSpPr>
          <p:nvPr/>
        </p:nvSpPr>
        <p:spPr bwMode="auto">
          <a:xfrm>
            <a:off x="2949575" y="17462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rgbClr val="FF9933"/>
          </a:solidFill>
          <a:ln w="6350" cap="rnd">
            <a:solidFill>
              <a:srgbClr val="990000"/>
            </a:solidFill>
            <a:round/>
            <a:headEnd/>
            <a:tailEnd/>
          </a:ln>
        </p:spPr>
        <p:txBody>
          <a:bodyPr/>
          <a:lstStyle/>
          <a:p>
            <a:endParaRPr lang="en-US"/>
          </a:p>
        </p:txBody>
      </p:sp>
      <p:sp>
        <p:nvSpPr>
          <p:cNvPr id="22559" name="Freeform 235" descr="25%"/>
          <p:cNvSpPr>
            <a:spLocks/>
          </p:cNvSpPr>
          <p:nvPr/>
        </p:nvSpPr>
        <p:spPr bwMode="auto">
          <a:xfrm>
            <a:off x="2906713" y="2692400"/>
            <a:ext cx="1122362"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bg1"/>
          </a:solidFill>
          <a:ln w="6350" cap="rnd">
            <a:solidFill>
              <a:srgbClr val="990000"/>
            </a:solidFill>
            <a:round/>
            <a:headEnd/>
            <a:tailEnd/>
          </a:ln>
        </p:spPr>
        <p:txBody>
          <a:bodyPr/>
          <a:lstStyle/>
          <a:p>
            <a:endParaRPr lang="en-US"/>
          </a:p>
        </p:txBody>
      </p:sp>
      <p:sp>
        <p:nvSpPr>
          <p:cNvPr id="22560" name="Freeform 236"/>
          <p:cNvSpPr>
            <a:spLocks/>
          </p:cNvSpPr>
          <p:nvPr/>
        </p:nvSpPr>
        <p:spPr bwMode="auto">
          <a:xfrm>
            <a:off x="2922588" y="22256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rgbClr val="990000"/>
            </a:solidFill>
            <a:round/>
            <a:headEnd/>
            <a:tailEnd/>
          </a:ln>
        </p:spPr>
        <p:txBody>
          <a:bodyPr/>
          <a:lstStyle/>
          <a:p>
            <a:endParaRPr lang="en-US"/>
          </a:p>
        </p:txBody>
      </p:sp>
      <p:sp>
        <p:nvSpPr>
          <p:cNvPr id="22561" name="Freeform 237"/>
          <p:cNvSpPr>
            <a:spLocks/>
          </p:cNvSpPr>
          <p:nvPr/>
        </p:nvSpPr>
        <p:spPr bwMode="auto">
          <a:xfrm>
            <a:off x="4235450" y="42910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rgbClr val="CCFF66"/>
          </a:solidFill>
          <a:ln w="6350" cap="rnd">
            <a:solidFill>
              <a:schemeClr val="tx1"/>
            </a:solidFill>
            <a:round/>
            <a:headEnd/>
            <a:tailEnd/>
          </a:ln>
        </p:spPr>
        <p:txBody>
          <a:bodyPr/>
          <a:lstStyle/>
          <a:p>
            <a:endParaRPr lang="en-US"/>
          </a:p>
        </p:txBody>
      </p:sp>
      <p:sp>
        <p:nvSpPr>
          <p:cNvPr id="22562" name="Freeform 238"/>
          <p:cNvSpPr>
            <a:spLocks/>
          </p:cNvSpPr>
          <p:nvPr/>
        </p:nvSpPr>
        <p:spPr bwMode="auto">
          <a:xfrm>
            <a:off x="4130675" y="37195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rgbClr val="FFFF00"/>
          </a:solidFill>
          <a:ln w="6350" cap="rnd">
            <a:solidFill>
              <a:srgbClr val="990000"/>
            </a:solidFill>
            <a:round/>
            <a:headEnd/>
            <a:tailEnd/>
          </a:ln>
        </p:spPr>
        <p:txBody>
          <a:bodyPr/>
          <a:lstStyle/>
          <a:p>
            <a:endParaRPr lang="en-US"/>
          </a:p>
        </p:txBody>
      </p:sp>
      <p:sp>
        <p:nvSpPr>
          <p:cNvPr id="22563" name="Freeform 239"/>
          <p:cNvSpPr>
            <a:spLocks/>
          </p:cNvSpPr>
          <p:nvPr/>
        </p:nvSpPr>
        <p:spPr bwMode="auto">
          <a:xfrm>
            <a:off x="2994025" y="36607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FF9933"/>
          </a:solidFill>
          <a:ln w="6350" cap="rnd">
            <a:solidFill>
              <a:srgbClr val="990000"/>
            </a:solidFill>
            <a:round/>
            <a:headEnd/>
            <a:tailEnd/>
          </a:ln>
        </p:spPr>
        <p:txBody>
          <a:bodyPr/>
          <a:lstStyle/>
          <a:p>
            <a:endParaRPr lang="en-US"/>
          </a:p>
        </p:txBody>
      </p:sp>
      <p:sp>
        <p:nvSpPr>
          <p:cNvPr id="22564" name="Freeform 240" descr="70%"/>
          <p:cNvSpPr>
            <a:spLocks/>
          </p:cNvSpPr>
          <p:nvPr/>
        </p:nvSpPr>
        <p:spPr bwMode="auto">
          <a:xfrm>
            <a:off x="2432050" y="37465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FF9933"/>
          </a:solidFill>
          <a:ln w="6350" cap="rnd">
            <a:solidFill>
              <a:srgbClr val="990000"/>
            </a:solidFill>
            <a:round/>
            <a:headEnd/>
            <a:tailEnd/>
          </a:ln>
        </p:spPr>
        <p:txBody>
          <a:bodyPr/>
          <a:lstStyle/>
          <a:p>
            <a:endParaRPr lang="en-US"/>
          </a:p>
        </p:txBody>
      </p:sp>
      <p:sp>
        <p:nvSpPr>
          <p:cNvPr id="22565" name="Freeform 241"/>
          <p:cNvSpPr>
            <a:spLocks/>
          </p:cNvSpPr>
          <p:nvPr/>
        </p:nvSpPr>
        <p:spPr bwMode="auto">
          <a:xfrm>
            <a:off x="1287463" y="35194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bg1"/>
          </a:solidFill>
          <a:ln w="6350" cap="rnd">
            <a:solidFill>
              <a:srgbClr val="990000"/>
            </a:solidFill>
            <a:round/>
            <a:headEnd/>
            <a:tailEnd/>
          </a:ln>
        </p:spPr>
        <p:txBody>
          <a:bodyPr/>
          <a:lstStyle/>
          <a:p>
            <a:endParaRPr lang="en-US"/>
          </a:p>
        </p:txBody>
      </p:sp>
      <p:grpSp>
        <p:nvGrpSpPr>
          <p:cNvPr id="22566" name="Group 242"/>
          <p:cNvGrpSpPr>
            <a:grpSpLocks/>
          </p:cNvGrpSpPr>
          <p:nvPr/>
        </p:nvGrpSpPr>
        <p:grpSpPr bwMode="auto">
          <a:xfrm>
            <a:off x="301625" y="2474913"/>
            <a:ext cx="1133475" cy="1711325"/>
            <a:chOff x="514" y="1479"/>
            <a:chExt cx="717" cy="1163"/>
          </a:xfrm>
        </p:grpSpPr>
        <p:sp>
          <p:nvSpPr>
            <p:cNvPr id="22616" name="Freeform 243"/>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solidFill>
              <a:srgbClr val="006600"/>
            </a:solidFill>
            <a:ln w="6350" cap="rnd">
              <a:solidFill>
                <a:srgbClr val="990000"/>
              </a:solidFill>
              <a:round/>
              <a:headEnd/>
              <a:tailEnd/>
            </a:ln>
          </p:spPr>
          <p:txBody>
            <a:bodyPr/>
            <a:lstStyle/>
            <a:p>
              <a:endParaRPr lang="en-US"/>
            </a:p>
          </p:txBody>
        </p:sp>
        <p:sp>
          <p:nvSpPr>
            <p:cNvPr id="22617" name="Freeform 244"/>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solidFill>
              <a:srgbClr val="006600"/>
            </a:solidFill>
            <a:ln w="6350" cap="rnd">
              <a:solidFill>
                <a:srgbClr val="993300"/>
              </a:solidFill>
              <a:round/>
              <a:headEnd/>
              <a:tailEnd/>
            </a:ln>
          </p:spPr>
          <p:txBody>
            <a:bodyPr/>
            <a:lstStyle/>
            <a:p>
              <a:endParaRPr lang="en-US"/>
            </a:p>
          </p:txBody>
        </p:sp>
        <p:sp>
          <p:nvSpPr>
            <p:cNvPr id="22618"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solidFill>
              <a:srgbClr val="006600"/>
            </a:solidFill>
            <a:ln w="6350" cap="rnd">
              <a:solidFill>
                <a:srgbClr val="993300"/>
              </a:solidFill>
              <a:round/>
              <a:headEnd/>
              <a:tailEnd/>
            </a:ln>
          </p:spPr>
          <p:txBody>
            <a:bodyPr/>
            <a:lstStyle/>
            <a:p>
              <a:endParaRPr lang="en-US"/>
            </a:p>
          </p:txBody>
        </p:sp>
        <p:sp>
          <p:nvSpPr>
            <p:cNvPr id="22619"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solidFill>
              <a:srgbClr val="006600"/>
            </a:solidFill>
            <a:ln w="6350" cap="rnd">
              <a:solidFill>
                <a:srgbClr val="993300"/>
              </a:solidFill>
              <a:round/>
              <a:headEnd/>
              <a:tailEnd/>
            </a:ln>
          </p:spPr>
          <p:txBody>
            <a:bodyPr/>
            <a:lstStyle/>
            <a:p>
              <a:endParaRPr lang="en-US"/>
            </a:p>
          </p:txBody>
        </p:sp>
        <p:sp>
          <p:nvSpPr>
            <p:cNvPr id="22620"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solidFill>
              <a:srgbClr val="006600"/>
            </a:solidFill>
            <a:ln w="6350" cap="rnd">
              <a:solidFill>
                <a:srgbClr val="993300"/>
              </a:solidFill>
              <a:round/>
              <a:headEnd/>
              <a:tailEnd/>
            </a:ln>
          </p:spPr>
          <p:txBody>
            <a:bodyPr/>
            <a:lstStyle/>
            <a:p>
              <a:endParaRPr lang="en-US"/>
            </a:p>
          </p:txBody>
        </p:sp>
      </p:grpSp>
      <p:sp>
        <p:nvSpPr>
          <p:cNvPr id="22567" name="Freeform 248"/>
          <p:cNvSpPr>
            <a:spLocks/>
          </p:cNvSpPr>
          <p:nvPr/>
        </p:nvSpPr>
        <p:spPr bwMode="auto">
          <a:xfrm>
            <a:off x="2189163" y="29622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006600"/>
          </a:solidFill>
          <a:ln w="6350" cap="rnd">
            <a:solidFill>
              <a:srgbClr val="990000"/>
            </a:solidFill>
            <a:round/>
            <a:headEnd/>
            <a:tailEnd/>
          </a:ln>
        </p:spPr>
        <p:txBody>
          <a:bodyPr/>
          <a:lstStyle/>
          <a:p>
            <a:endParaRPr lang="en-US"/>
          </a:p>
        </p:txBody>
      </p:sp>
      <p:sp>
        <p:nvSpPr>
          <p:cNvPr id="22568" name="Freeform 249" descr="70%"/>
          <p:cNvSpPr>
            <a:spLocks/>
          </p:cNvSpPr>
          <p:nvPr/>
        </p:nvSpPr>
        <p:spPr bwMode="auto">
          <a:xfrm>
            <a:off x="1287463" y="15779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9" name="Freeform 250"/>
          <p:cNvSpPr>
            <a:spLocks/>
          </p:cNvSpPr>
          <p:nvPr/>
        </p:nvSpPr>
        <p:spPr bwMode="auto">
          <a:xfrm>
            <a:off x="1587500" y="15970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FFFF00"/>
          </a:solidFill>
          <a:ln w="6350" cap="rnd">
            <a:solidFill>
              <a:srgbClr val="990000"/>
            </a:solidFill>
            <a:round/>
            <a:headEnd/>
            <a:tailEnd/>
          </a:ln>
        </p:spPr>
        <p:txBody>
          <a:bodyPr/>
          <a:lstStyle/>
          <a:p>
            <a:endParaRPr lang="en-US"/>
          </a:p>
        </p:txBody>
      </p:sp>
      <p:sp>
        <p:nvSpPr>
          <p:cNvPr id="22570" name="Freeform 251"/>
          <p:cNvSpPr>
            <a:spLocks/>
          </p:cNvSpPr>
          <p:nvPr/>
        </p:nvSpPr>
        <p:spPr bwMode="auto">
          <a:xfrm>
            <a:off x="2081213" y="36052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CFF66"/>
          </a:solidFill>
          <a:ln w="6350" cap="rnd">
            <a:solidFill>
              <a:srgbClr val="990000"/>
            </a:solidFill>
            <a:round/>
            <a:headEnd/>
            <a:tailEnd/>
          </a:ln>
        </p:spPr>
        <p:txBody>
          <a:bodyPr/>
          <a:lstStyle/>
          <a:p>
            <a:endParaRPr lang="en-US"/>
          </a:p>
        </p:txBody>
      </p:sp>
      <p:sp>
        <p:nvSpPr>
          <p:cNvPr id="22571" name="Freeform 252"/>
          <p:cNvSpPr>
            <a:spLocks/>
          </p:cNvSpPr>
          <p:nvPr/>
        </p:nvSpPr>
        <p:spPr bwMode="auto">
          <a:xfrm>
            <a:off x="804863" y="25955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CFF66"/>
          </a:solidFill>
          <a:ln w="6350" cap="rnd">
            <a:solidFill>
              <a:srgbClr val="993300"/>
            </a:solidFill>
            <a:round/>
            <a:headEnd/>
            <a:tailEnd/>
          </a:ln>
        </p:spPr>
        <p:txBody>
          <a:bodyPr/>
          <a:lstStyle/>
          <a:p>
            <a:endParaRPr lang="en-US"/>
          </a:p>
        </p:txBody>
      </p:sp>
      <p:sp>
        <p:nvSpPr>
          <p:cNvPr id="22572" name="Freeform 253"/>
          <p:cNvSpPr>
            <a:spLocks/>
          </p:cNvSpPr>
          <p:nvPr/>
        </p:nvSpPr>
        <p:spPr bwMode="auto">
          <a:xfrm>
            <a:off x="388938" y="18351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CCFF66"/>
          </a:solidFill>
          <a:ln w="6350" cap="rnd">
            <a:solidFill>
              <a:srgbClr val="990000"/>
            </a:solidFill>
            <a:round/>
            <a:headEnd/>
            <a:tailEnd/>
          </a:ln>
        </p:spPr>
        <p:txBody>
          <a:bodyPr/>
          <a:lstStyle/>
          <a:p>
            <a:endParaRPr lang="en-US"/>
          </a:p>
        </p:txBody>
      </p:sp>
      <p:sp>
        <p:nvSpPr>
          <p:cNvPr id="22573" name="Freeform 254"/>
          <p:cNvSpPr>
            <a:spLocks/>
          </p:cNvSpPr>
          <p:nvPr/>
        </p:nvSpPr>
        <p:spPr bwMode="auto">
          <a:xfrm>
            <a:off x="4991100" y="28114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C3300"/>
          </a:solidFill>
          <a:ln w="6350" cap="rnd">
            <a:solidFill>
              <a:srgbClr val="993300"/>
            </a:solidFill>
            <a:round/>
            <a:headEnd/>
            <a:tailEnd/>
          </a:ln>
        </p:spPr>
        <p:txBody>
          <a:bodyPr/>
          <a:lstStyle/>
          <a:p>
            <a:endParaRPr lang="en-US"/>
          </a:p>
        </p:txBody>
      </p:sp>
      <p:sp>
        <p:nvSpPr>
          <p:cNvPr id="22574" name="Freeform 255"/>
          <p:cNvSpPr>
            <a:spLocks/>
          </p:cNvSpPr>
          <p:nvPr/>
        </p:nvSpPr>
        <p:spPr bwMode="auto">
          <a:xfrm>
            <a:off x="5083175" y="21717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rgbClr val="CC3300"/>
          </a:solidFill>
          <a:ln w="6350" cap="rnd">
            <a:solidFill>
              <a:srgbClr val="990000"/>
            </a:solidFill>
            <a:round/>
            <a:headEnd/>
            <a:tailEnd/>
          </a:ln>
        </p:spPr>
        <p:txBody>
          <a:bodyPr/>
          <a:lstStyle/>
          <a:p>
            <a:endParaRPr lang="en-US"/>
          </a:p>
        </p:txBody>
      </p:sp>
      <p:sp>
        <p:nvSpPr>
          <p:cNvPr id="22575" name="Freeform 256"/>
          <p:cNvSpPr>
            <a:spLocks/>
          </p:cNvSpPr>
          <p:nvPr/>
        </p:nvSpPr>
        <p:spPr bwMode="auto">
          <a:xfrm>
            <a:off x="4576763" y="19462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rgbClr val="CC3300"/>
          </a:solidFill>
          <a:ln w="6350" cap="rnd">
            <a:solidFill>
              <a:srgbClr val="990000"/>
            </a:solidFill>
            <a:round/>
            <a:headEnd/>
            <a:tailEnd/>
          </a:ln>
        </p:spPr>
        <p:txBody>
          <a:bodyPr/>
          <a:lstStyle/>
          <a:p>
            <a:endParaRPr lang="en-US"/>
          </a:p>
        </p:txBody>
      </p:sp>
      <p:sp>
        <p:nvSpPr>
          <p:cNvPr id="22576" name="Freeform 257"/>
          <p:cNvSpPr>
            <a:spLocks/>
          </p:cNvSpPr>
          <p:nvPr/>
        </p:nvSpPr>
        <p:spPr bwMode="auto">
          <a:xfrm>
            <a:off x="5270500" y="21574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rgbClr val="993300"/>
            </a:solidFill>
            <a:round/>
            <a:headEnd/>
            <a:tailEnd/>
          </a:ln>
        </p:spPr>
        <p:txBody>
          <a:bodyPr/>
          <a:lstStyle/>
          <a:p>
            <a:endParaRPr lang="en-US"/>
          </a:p>
        </p:txBody>
      </p:sp>
      <p:sp>
        <p:nvSpPr>
          <p:cNvPr id="22577" name="Freeform 258"/>
          <p:cNvSpPr>
            <a:spLocks/>
          </p:cNvSpPr>
          <p:nvPr/>
        </p:nvSpPr>
        <p:spPr bwMode="auto">
          <a:xfrm>
            <a:off x="4718050" y="18764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chemeClr val="bg1"/>
          </a:solidFill>
          <a:ln w="6350" cap="rnd">
            <a:solidFill>
              <a:srgbClr val="993300"/>
            </a:solidFill>
            <a:round/>
            <a:headEnd/>
            <a:tailEnd/>
          </a:ln>
        </p:spPr>
        <p:txBody>
          <a:bodyPr/>
          <a:lstStyle/>
          <a:p>
            <a:endParaRPr lang="en-US"/>
          </a:p>
        </p:txBody>
      </p:sp>
      <p:sp>
        <p:nvSpPr>
          <p:cNvPr id="22578" name="Freeform 259"/>
          <p:cNvSpPr>
            <a:spLocks/>
          </p:cNvSpPr>
          <p:nvPr/>
        </p:nvSpPr>
        <p:spPr bwMode="auto">
          <a:xfrm>
            <a:off x="5343525" y="26971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CFF66"/>
          </a:solidFill>
          <a:ln w="6350" cap="rnd">
            <a:solidFill>
              <a:srgbClr val="990000"/>
            </a:solidFill>
            <a:round/>
            <a:headEnd/>
            <a:tailEnd/>
          </a:ln>
        </p:spPr>
        <p:txBody>
          <a:bodyPr/>
          <a:lstStyle/>
          <a:p>
            <a:endParaRPr lang="en-US"/>
          </a:p>
        </p:txBody>
      </p:sp>
      <p:sp>
        <p:nvSpPr>
          <p:cNvPr id="22579" name="Freeform 260"/>
          <p:cNvSpPr>
            <a:spLocks/>
          </p:cNvSpPr>
          <p:nvPr/>
        </p:nvSpPr>
        <p:spPr bwMode="auto">
          <a:xfrm>
            <a:off x="4597400" y="39401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0" name="Freeform 261"/>
          <p:cNvSpPr>
            <a:spLocks/>
          </p:cNvSpPr>
          <p:nvPr/>
        </p:nvSpPr>
        <p:spPr bwMode="auto">
          <a:xfrm>
            <a:off x="5024438" y="39020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1" name="Freeform 262"/>
          <p:cNvSpPr>
            <a:spLocks/>
          </p:cNvSpPr>
          <p:nvPr/>
        </p:nvSpPr>
        <p:spPr bwMode="auto">
          <a:xfrm>
            <a:off x="5181600" y="44989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chemeClr val="bg1"/>
          </a:solidFill>
          <a:ln w="6350" cap="rnd">
            <a:solidFill>
              <a:srgbClr val="990000"/>
            </a:solidFill>
            <a:round/>
            <a:headEnd/>
            <a:tailEnd/>
          </a:ln>
        </p:spPr>
        <p:txBody>
          <a:bodyPr/>
          <a:lstStyle/>
          <a:p>
            <a:endParaRPr lang="en-US"/>
          </a:p>
        </p:txBody>
      </p:sp>
      <p:sp>
        <p:nvSpPr>
          <p:cNvPr id="22582" name="Freeform 263"/>
          <p:cNvSpPr>
            <a:spLocks/>
          </p:cNvSpPr>
          <p:nvPr/>
        </p:nvSpPr>
        <p:spPr bwMode="auto">
          <a:xfrm>
            <a:off x="6188075" y="54371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solidFill>
            <a:schemeClr val="bg1"/>
          </a:solidFill>
          <a:ln w="6350" cap="rnd">
            <a:solidFill>
              <a:srgbClr val="993300"/>
            </a:solidFill>
            <a:round/>
            <a:headEnd/>
            <a:tailEnd/>
          </a:ln>
        </p:spPr>
        <p:txBody>
          <a:bodyPr/>
          <a:lstStyle/>
          <a:p>
            <a:endParaRPr lang="en-US"/>
          </a:p>
        </p:txBody>
      </p:sp>
      <p:sp>
        <p:nvSpPr>
          <p:cNvPr id="22583" name="Freeform 264"/>
          <p:cNvSpPr>
            <a:spLocks/>
          </p:cNvSpPr>
          <p:nvPr/>
        </p:nvSpPr>
        <p:spPr bwMode="auto">
          <a:xfrm>
            <a:off x="6292850" y="54244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solidFill>
            <a:schemeClr val="bg1"/>
          </a:solidFill>
          <a:ln w="6350" cap="rnd">
            <a:solidFill>
              <a:srgbClr val="993300"/>
            </a:solidFill>
            <a:round/>
            <a:headEnd/>
            <a:tailEnd/>
          </a:ln>
        </p:spPr>
        <p:txBody>
          <a:bodyPr/>
          <a:lstStyle/>
          <a:p>
            <a:endParaRPr lang="en-US"/>
          </a:p>
        </p:txBody>
      </p:sp>
      <p:sp>
        <p:nvSpPr>
          <p:cNvPr id="22584" name="Freeform 265"/>
          <p:cNvSpPr>
            <a:spLocks/>
          </p:cNvSpPr>
          <p:nvPr/>
        </p:nvSpPr>
        <p:spPr bwMode="auto">
          <a:xfrm>
            <a:off x="6330950" y="54133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solidFill>
            <a:schemeClr val="bg1"/>
          </a:solidFill>
          <a:ln w="6350" cap="rnd">
            <a:solidFill>
              <a:srgbClr val="993300"/>
            </a:solidFill>
            <a:round/>
            <a:headEnd/>
            <a:tailEnd/>
          </a:ln>
        </p:spPr>
        <p:txBody>
          <a:bodyPr/>
          <a:lstStyle/>
          <a:p>
            <a:endParaRPr lang="en-US"/>
          </a:p>
        </p:txBody>
      </p:sp>
      <p:sp>
        <p:nvSpPr>
          <p:cNvPr id="22585" name="Freeform 266"/>
          <p:cNvSpPr>
            <a:spLocks/>
          </p:cNvSpPr>
          <p:nvPr/>
        </p:nvSpPr>
        <p:spPr bwMode="auto">
          <a:xfrm>
            <a:off x="6254750" y="54371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solidFill>
            <a:schemeClr val="bg1"/>
          </a:solidFill>
          <a:ln w="6350" cap="rnd">
            <a:solidFill>
              <a:srgbClr val="993300"/>
            </a:solidFill>
            <a:round/>
            <a:headEnd/>
            <a:tailEnd/>
          </a:ln>
        </p:spPr>
        <p:txBody>
          <a:bodyPr/>
          <a:lstStyle/>
          <a:p>
            <a:endParaRPr lang="en-US"/>
          </a:p>
        </p:txBody>
      </p:sp>
      <p:sp>
        <p:nvSpPr>
          <p:cNvPr id="22586" name="Freeform 267"/>
          <p:cNvSpPr>
            <a:spLocks/>
          </p:cNvSpPr>
          <p:nvPr/>
        </p:nvSpPr>
        <p:spPr bwMode="auto">
          <a:xfrm>
            <a:off x="6345238" y="54038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solidFill>
            <a:schemeClr val="bg1"/>
          </a:solidFill>
          <a:ln w="6350" cap="rnd">
            <a:solidFill>
              <a:srgbClr val="993300"/>
            </a:solidFill>
            <a:round/>
            <a:headEnd/>
            <a:tailEnd/>
          </a:ln>
        </p:spPr>
        <p:txBody>
          <a:bodyPr/>
          <a:lstStyle/>
          <a:p>
            <a:endParaRPr lang="en-US"/>
          </a:p>
        </p:txBody>
      </p:sp>
      <p:sp>
        <p:nvSpPr>
          <p:cNvPr id="22587" name="Freeform 268"/>
          <p:cNvSpPr>
            <a:spLocks/>
          </p:cNvSpPr>
          <p:nvPr/>
        </p:nvSpPr>
        <p:spPr bwMode="auto">
          <a:xfrm>
            <a:off x="5384800" y="38576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rgbClr val="CC3300"/>
          </a:solidFill>
          <a:ln w="6350" cap="rnd">
            <a:solidFill>
              <a:srgbClr val="990000"/>
            </a:solidFill>
            <a:round/>
            <a:headEnd/>
            <a:tailEnd/>
          </a:ln>
        </p:spPr>
        <p:txBody>
          <a:bodyPr/>
          <a:lstStyle/>
          <a:p>
            <a:endParaRPr lang="en-US"/>
          </a:p>
        </p:txBody>
      </p:sp>
      <p:sp>
        <p:nvSpPr>
          <p:cNvPr id="22588" name="Freeform 269"/>
          <p:cNvSpPr>
            <a:spLocks/>
          </p:cNvSpPr>
          <p:nvPr/>
        </p:nvSpPr>
        <p:spPr bwMode="auto">
          <a:xfrm>
            <a:off x="4838700" y="32305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FF9933"/>
          </a:solidFill>
          <a:ln w="6350" cap="rnd">
            <a:solidFill>
              <a:srgbClr val="990000"/>
            </a:solidFill>
            <a:round/>
            <a:headEnd/>
            <a:tailEnd/>
          </a:ln>
        </p:spPr>
        <p:txBody>
          <a:bodyPr/>
          <a:lstStyle/>
          <a:p>
            <a:endParaRPr lang="en-US"/>
          </a:p>
        </p:txBody>
      </p:sp>
      <p:sp>
        <p:nvSpPr>
          <p:cNvPr id="22589" name="Freeform 270"/>
          <p:cNvSpPr>
            <a:spLocks/>
          </p:cNvSpPr>
          <p:nvPr/>
        </p:nvSpPr>
        <p:spPr bwMode="auto">
          <a:xfrm>
            <a:off x="4821238" y="3698875"/>
            <a:ext cx="36512" cy="33338"/>
          </a:xfrm>
          <a:custGeom>
            <a:avLst/>
            <a:gdLst>
              <a:gd name="T0" fmla="*/ 2147483647 w 23"/>
              <a:gd name="T1" fmla="*/ 0 h 23"/>
              <a:gd name="T2" fmla="*/ 2147483647 w 23"/>
              <a:gd name="T3" fmla="*/ 2147483647 h 23"/>
              <a:gd name="T4" fmla="*/ 0 w 23"/>
              <a:gd name="T5" fmla="*/ 2147483647 h 23"/>
              <a:gd name="T6" fmla="*/ 2147483647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14" y="0"/>
                </a:moveTo>
                <a:lnTo>
                  <a:pt x="22" y="22"/>
                </a:lnTo>
                <a:lnTo>
                  <a:pt x="0" y="22"/>
                </a:lnTo>
                <a:lnTo>
                  <a:pt x="14" y="0"/>
                </a:lnTo>
              </a:path>
            </a:pathLst>
          </a:custGeom>
          <a:solidFill>
            <a:schemeClr val="bg1"/>
          </a:solidFill>
          <a:ln w="6350" cap="rnd">
            <a:solidFill>
              <a:srgbClr val="993300"/>
            </a:solidFill>
            <a:round/>
            <a:headEnd/>
            <a:tailEnd/>
          </a:ln>
        </p:spPr>
        <p:txBody>
          <a:bodyPr/>
          <a:lstStyle/>
          <a:p>
            <a:endParaRPr lang="en-US"/>
          </a:p>
        </p:txBody>
      </p:sp>
      <p:sp>
        <p:nvSpPr>
          <p:cNvPr id="22590" name="Freeform 271"/>
          <p:cNvSpPr>
            <a:spLocks/>
          </p:cNvSpPr>
          <p:nvPr/>
        </p:nvSpPr>
        <p:spPr bwMode="auto">
          <a:xfrm>
            <a:off x="5561013" y="34464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C3300"/>
          </a:solidFill>
          <a:ln w="6350" cap="rnd">
            <a:solidFill>
              <a:srgbClr val="990000"/>
            </a:solidFill>
            <a:round/>
            <a:headEnd/>
            <a:tailEnd/>
          </a:ln>
        </p:spPr>
        <p:txBody>
          <a:bodyPr/>
          <a:lstStyle/>
          <a:p>
            <a:endParaRPr lang="en-US"/>
          </a:p>
        </p:txBody>
      </p:sp>
      <p:sp>
        <p:nvSpPr>
          <p:cNvPr id="22591" name="Freeform 272" descr="70%"/>
          <p:cNvSpPr>
            <a:spLocks/>
          </p:cNvSpPr>
          <p:nvPr/>
        </p:nvSpPr>
        <p:spPr bwMode="auto">
          <a:xfrm>
            <a:off x="5700713" y="37941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rgbClr val="990000"/>
            </a:solidFill>
            <a:round/>
            <a:headEnd/>
            <a:tailEnd/>
          </a:ln>
        </p:spPr>
        <p:txBody>
          <a:bodyPr/>
          <a:lstStyle/>
          <a:p>
            <a:endParaRPr lang="en-US"/>
          </a:p>
        </p:txBody>
      </p:sp>
      <p:grpSp>
        <p:nvGrpSpPr>
          <p:cNvPr id="22592" name="Group 273"/>
          <p:cNvGrpSpPr>
            <a:grpSpLocks/>
          </p:cNvGrpSpPr>
          <p:nvPr/>
        </p:nvGrpSpPr>
        <p:grpSpPr bwMode="auto">
          <a:xfrm>
            <a:off x="1219200" y="4660900"/>
            <a:ext cx="885825" cy="579438"/>
            <a:chOff x="1710" y="3401"/>
            <a:chExt cx="498" cy="349"/>
          </a:xfrm>
        </p:grpSpPr>
        <p:sp>
          <p:nvSpPr>
            <p:cNvPr id="22608" name="Freeform 274"/>
            <p:cNvSpPr>
              <a:spLocks/>
            </p:cNvSpPr>
            <p:nvPr/>
          </p:nvSpPr>
          <p:spPr bwMode="auto">
            <a:xfrm>
              <a:off x="2101" y="3607"/>
              <a:ext cx="107" cy="143"/>
            </a:xfrm>
            <a:custGeom>
              <a:avLst/>
              <a:gdLst>
                <a:gd name="T0" fmla="*/ 11 w 120"/>
                <a:gd name="T1" fmla="*/ 51 h 160"/>
                <a:gd name="T2" fmla="*/ 21 w 120"/>
                <a:gd name="T3" fmla="*/ 39 h 160"/>
                <a:gd name="T4" fmla="*/ 38 w 120"/>
                <a:gd name="T5" fmla="*/ 31 h 160"/>
                <a:gd name="T6" fmla="*/ 33 w 120"/>
                <a:gd name="T7" fmla="*/ 23 h 160"/>
                <a:gd name="T8" fmla="*/ 33 w 120"/>
                <a:gd name="T9" fmla="*/ 21 h 160"/>
                <a:gd name="T10" fmla="*/ 28 w 120"/>
                <a:gd name="T11" fmla="*/ 21 h 160"/>
                <a:gd name="T12" fmla="*/ 26 w 120"/>
                <a:gd name="T13" fmla="*/ 15 h 160"/>
                <a:gd name="T14" fmla="*/ 23 w 120"/>
                <a:gd name="T15" fmla="*/ 11 h 160"/>
                <a:gd name="T16" fmla="*/ 11 w 120"/>
                <a:gd name="T17" fmla="*/ 4 h 160"/>
                <a:gd name="T18" fmla="*/ 4 w 120"/>
                <a:gd name="T19" fmla="*/ 0 h 160"/>
                <a:gd name="T20" fmla="*/ 4 w 120"/>
                <a:gd name="T21" fmla="*/ 4 h 160"/>
                <a:gd name="T22" fmla="*/ 0 w 120"/>
                <a:gd name="T23" fmla="*/ 21 h 160"/>
                <a:gd name="T24" fmla="*/ 0 w 120"/>
                <a:gd name="T25" fmla="*/ 34 h 160"/>
                <a:gd name="T26" fmla="*/ 0 w 120"/>
                <a:gd name="T27" fmla="*/ 39 h 160"/>
                <a:gd name="T28" fmla="*/ 0 w 120"/>
                <a:gd name="T29" fmla="*/ 45 h 160"/>
                <a:gd name="T30" fmla="*/ 4 w 120"/>
                <a:gd name="T31" fmla="*/ 46 h 160"/>
                <a:gd name="T32" fmla="*/ 8 w 120"/>
                <a:gd name="T33" fmla="*/ 51 h 160"/>
                <a:gd name="T34" fmla="*/ 11 w 120"/>
                <a:gd name="T35" fmla="*/ 51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solidFill>
              <a:srgbClr val="FFFF00"/>
            </a:solidFill>
            <a:ln w="6350">
              <a:solidFill>
                <a:srgbClr val="990000"/>
              </a:solidFill>
              <a:round/>
              <a:headEnd/>
              <a:tailEnd/>
            </a:ln>
          </p:spPr>
          <p:txBody>
            <a:bodyPr/>
            <a:lstStyle/>
            <a:p>
              <a:endParaRPr lang="en-US"/>
            </a:p>
          </p:txBody>
        </p:sp>
        <p:sp>
          <p:nvSpPr>
            <p:cNvPr id="22609" name="Freeform 275"/>
            <p:cNvSpPr>
              <a:spLocks/>
            </p:cNvSpPr>
            <p:nvPr/>
          </p:nvSpPr>
          <p:spPr bwMode="auto">
            <a:xfrm>
              <a:off x="2037" y="3529"/>
              <a:ext cx="57" cy="43"/>
            </a:xfrm>
            <a:custGeom>
              <a:avLst/>
              <a:gdLst>
                <a:gd name="T0" fmla="*/ 8 w 64"/>
                <a:gd name="T1" fmla="*/ 5 h 48"/>
                <a:gd name="T2" fmla="*/ 0 w 64"/>
                <a:gd name="T3" fmla="*/ 0 h 48"/>
                <a:gd name="T4" fmla="*/ 0 w 64"/>
                <a:gd name="T5" fmla="*/ 9 h 48"/>
                <a:gd name="T6" fmla="*/ 4 w 64"/>
                <a:gd name="T7" fmla="*/ 11 h 48"/>
                <a:gd name="T8" fmla="*/ 4 w 64"/>
                <a:gd name="T9" fmla="*/ 13 h 48"/>
                <a:gd name="T10" fmla="*/ 10 w 64"/>
                <a:gd name="T11" fmla="*/ 16 h 48"/>
                <a:gd name="T12" fmla="*/ 20 w 64"/>
                <a:gd name="T13" fmla="*/ 13 h 48"/>
                <a:gd name="T14" fmla="*/ 20 w 64"/>
                <a:gd name="T15" fmla="*/ 9 h 48"/>
                <a:gd name="T16" fmla="*/ 18 w 64"/>
                <a:gd name="T17" fmla="*/ 9 h 48"/>
                <a:gd name="T18" fmla="*/ 12 w 64"/>
                <a:gd name="T19" fmla="*/ 5 h 48"/>
                <a:gd name="T20" fmla="*/ 8 w 64"/>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solidFill>
              <a:srgbClr val="FFFF00"/>
            </a:solidFill>
            <a:ln w="6350">
              <a:solidFill>
                <a:srgbClr val="990000"/>
              </a:solidFill>
              <a:round/>
              <a:headEnd/>
              <a:tailEnd/>
            </a:ln>
          </p:spPr>
          <p:txBody>
            <a:bodyPr/>
            <a:lstStyle/>
            <a:p>
              <a:endParaRPr lang="en-US"/>
            </a:p>
          </p:txBody>
        </p:sp>
        <p:sp>
          <p:nvSpPr>
            <p:cNvPr id="22610" name="Freeform 276"/>
            <p:cNvSpPr>
              <a:spLocks/>
            </p:cNvSpPr>
            <p:nvPr/>
          </p:nvSpPr>
          <p:spPr bwMode="auto">
            <a:xfrm>
              <a:off x="2023" y="3579"/>
              <a:ext cx="21" cy="1"/>
            </a:xfrm>
            <a:custGeom>
              <a:avLst/>
              <a:gdLst>
                <a:gd name="T0" fmla="*/ 7 w 24"/>
                <a:gd name="T1" fmla="*/ 0 h 1"/>
                <a:gd name="T2" fmla="*/ 0 w 24"/>
                <a:gd name="T3" fmla="*/ 0 h 1"/>
                <a:gd name="T4" fmla="*/ 7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FFFF00"/>
            </a:solidFill>
            <a:ln w="6350">
              <a:solidFill>
                <a:srgbClr val="993300"/>
              </a:solidFill>
              <a:round/>
              <a:headEnd/>
              <a:tailEnd/>
            </a:ln>
          </p:spPr>
          <p:txBody>
            <a:bodyPr/>
            <a:lstStyle/>
            <a:p>
              <a:endParaRPr lang="en-US"/>
            </a:p>
          </p:txBody>
        </p:sp>
        <p:sp>
          <p:nvSpPr>
            <p:cNvPr id="22611" name="Freeform 277"/>
            <p:cNvSpPr>
              <a:spLocks/>
            </p:cNvSpPr>
            <p:nvPr/>
          </p:nvSpPr>
          <p:spPr bwMode="auto">
            <a:xfrm>
              <a:off x="1973" y="3515"/>
              <a:ext cx="57" cy="14"/>
            </a:xfrm>
            <a:custGeom>
              <a:avLst/>
              <a:gdLst>
                <a:gd name="T0" fmla="*/ 20 w 64"/>
                <a:gd name="T1" fmla="*/ 0 h 16"/>
                <a:gd name="T2" fmla="*/ 4 w 64"/>
                <a:gd name="T3" fmla="*/ 0 h 16"/>
                <a:gd name="T4" fmla="*/ 0 w 64"/>
                <a:gd name="T5" fmla="*/ 4 h 16"/>
                <a:gd name="T6" fmla="*/ 4 w 64"/>
                <a:gd name="T7" fmla="*/ 4 h 16"/>
                <a:gd name="T8" fmla="*/ 20 w 64"/>
                <a:gd name="T9" fmla="*/ 4 h 16"/>
                <a:gd name="T10" fmla="*/ 18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solidFill>
              <a:srgbClr val="FFFF00"/>
            </a:solidFill>
            <a:ln w="6350">
              <a:solidFill>
                <a:srgbClr val="990000"/>
              </a:solidFill>
              <a:round/>
              <a:headEnd/>
              <a:tailEnd/>
            </a:ln>
          </p:spPr>
          <p:txBody>
            <a:bodyPr/>
            <a:lstStyle/>
            <a:p>
              <a:endParaRPr lang="en-US"/>
            </a:p>
          </p:txBody>
        </p:sp>
        <p:sp>
          <p:nvSpPr>
            <p:cNvPr id="22612" name="Freeform 278"/>
            <p:cNvSpPr>
              <a:spLocks/>
            </p:cNvSpPr>
            <p:nvPr/>
          </p:nvSpPr>
          <p:spPr bwMode="auto">
            <a:xfrm>
              <a:off x="1880" y="3465"/>
              <a:ext cx="64" cy="36"/>
            </a:xfrm>
            <a:custGeom>
              <a:avLst/>
              <a:gdLst>
                <a:gd name="T0" fmla="*/ 4 w 72"/>
                <a:gd name="T1" fmla="*/ 5 h 40"/>
                <a:gd name="T2" fmla="*/ 4 w 72"/>
                <a:gd name="T3" fmla="*/ 9 h 40"/>
                <a:gd name="T4" fmla="*/ 12 w 72"/>
                <a:gd name="T5" fmla="*/ 11 h 40"/>
                <a:gd name="T6" fmla="*/ 15 w 72"/>
                <a:gd name="T7" fmla="*/ 14 h 40"/>
                <a:gd name="T8" fmla="*/ 20 w 72"/>
                <a:gd name="T9" fmla="*/ 14 h 40"/>
                <a:gd name="T10" fmla="*/ 22 w 72"/>
                <a:gd name="T11" fmla="*/ 14 h 40"/>
                <a:gd name="T12" fmla="*/ 20 w 72"/>
                <a:gd name="T13" fmla="*/ 9 h 40"/>
                <a:gd name="T14" fmla="*/ 15 w 72"/>
                <a:gd name="T15" fmla="*/ 5 h 40"/>
                <a:gd name="T16" fmla="*/ 12 w 72"/>
                <a:gd name="T17" fmla="*/ 0 h 40"/>
                <a:gd name="T18" fmla="*/ 8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solidFill>
              <a:srgbClr val="FFFF00"/>
            </a:solidFill>
            <a:ln w="6350">
              <a:solidFill>
                <a:srgbClr val="990000"/>
              </a:solidFill>
              <a:round/>
              <a:headEnd/>
              <a:tailEnd/>
            </a:ln>
          </p:spPr>
          <p:txBody>
            <a:bodyPr/>
            <a:lstStyle/>
            <a:p>
              <a:endParaRPr lang="en-US"/>
            </a:p>
          </p:txBody>
        </p:sp>
        <p:sp>
          <p:nvSpPr>
            <p:cNvPr id="22613" name="Freeform 279"/>
            <p:cNvSpPr>
              <a:spLocks/>
            </p:cNvSpPr>
            <p:nvPr/>
          </p:nvSpPr>
          <p:spPr bwMode="auto">
            <a:xfrm>
              <a:off x="2001" y="3543"/>
              <a:ext cx="22" cy="15"/>
            </a:xfrm>
            <a:custGeom>
              <a:avLst/>
              <a:gdLst>
                <a:gd name="T0" fmla="*/ 0 w 24"/>
                <a:gd name="T1" fmla="*/ 0 h 16"/>
                <a:gd name="T2" fmla="*/ 11 w 24"/>
                <a:gd name="T3" fmla="*/ 8 h 16"/>
                <a:gd name="T4" fmla="*/ 6 w 24"/>
                <a:gd name="T5" fmla="*/ 8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solidFill>
              <a:srgbClr val="FFFF00"/>
            </a:solidFill>
            <a:ln w="6350">
              <a:solidFill>
                <a:srgbClr val="993300"/>
              </a:solidFill>
              <a:round/>
              <a:headEnd/>
              <a:tailEnd/>
            </a:ln>
          </p:spPr>
          <p:txBody>
            <a:bodyPr/>
            <a:lstStyle/>
            <a:p>
              <a:endParaRPr lang="en-US"/>
            </a:p>
          </p:txBody>
        </p:sp>
        <p:sp>
          <p:nvSpPr>
            <p:cNvPr id="22614" name="Freeform 280"/>
            <p:cNvSpPr>
              <a:spLocks/>
            </p:cNvSpPr>
            <p:nvPr/>
          </p:nvSpPr>
          <p:spPr bwMode="auto">
            <a:xfrm>
              <a:off x="1752" y="3401"/>
              <a:ext cx="50" cy="36"/>
            </a:xfrm>
            <a:custGeom>
              <a:avLst/>
              <a:gdLst>
                <a:gd name="T0" fmla="*/ 15 w 56"/>
                <a:gd name="T1" fmla="*/ 11 h 40"/>
                <a:gd name="T2" fmla="*/ 15 w 56"/>
                <a:gd name="T3" fmla="*/ 5 h 40"/>
                <a:gd name="T4" fmla="*/ 19 w 56"/>
                <a:gd name="T5" fmla="*/ 5 h 40"/>
                <a:gd name="T6" fmla="*/ 15 w 56"/>
                <a:gd name="T7" fmla="*/ 0 h 40"/>
                <a:gd name="T8" fmla="*/ 4 w 56"/>
                <a:gd name="T9" fmla="*/ 0 h 40"/>
                <a:gd name="T10" fmla="*/ 0 w 56"/>
                <a:gd name="T11" fmla="*/ 5 h 40"/>
                <a:gd name="T12" fmla="*/ 4 w 56"/>
                <a:gd name="T13" fmla="*/ 11 h 40"/>
                <a:gd name="T14" fmla="*/ 8 w 56"/>
                <a:gd name="T15" fmla="*/ 14 h 40"/>
                <a:gd name="T16" fmla="*/ 15 w 56"/>
                <a:gd name="T17" fmla="*/ 1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solidFill>
              <a:srgbClr val="FFFF00"/>
            </a:solidFill>
            <a:ln w="6350">
              <a:solidFill>
                <a:srgbClr val="990000"/>
              </a:solidFill>
              <a:round/>
              <a:headEnd/>
              <a:tailEnd/>
            </a:ln>
          </p:spPr>
          <p:txBody>
            <a:bodyPr/>
            <a:lstStyle/>
            <a:p>
              <a:endParaRPr lang="en-US"/>
            </a:p>
          </p:txBody>
        </p:sp>
        <p:sp>
          <p:nvSpPr>
            <p:cNvPr id="22615" name="Freeform 281"/>
            <p:cNvSpPr>
              <a:spLocks/>
            </p:cNvSpPr>
            <p:nvPr/>
          </p:nvSpPr>
          <p:spPr bwMode="auto">
            <a:xfrm>
              <a:off x="1710" y="3422"/>
              <a:ext cx="28" cy="22"/>
            </a:xfrm>
            <a:custGeom>
              <a:avLst/>
              <a:gdLst>
                <a:gd name="T0" fmla="*/ 8 w 32"/>
                <a:gd name="T1" fmla="*/ 6 h 24"/>
                <a:gd name="T2" fmla="*/ 4 w 32"/>
                <a:gd name="T3" fmla="*/ 0 h 24"/>
                <a:gd name="T4" fmla="*/ 0 w 32"/>
                <a:gd name="T5" fmla="*/ 6 h 24"/>
                <a:gd name="T6" fmla="*/ 0 w 32"/>
                <a:gd name="T7" fmla="*/ 11 h 24"/>
                <a:gd name="T8" fmla="*/ 4 w 32"/>
                <a:gd name="T9" fmla="*/ 11 h 24"/>
                <a:gd name="T10" fmla="*/ 8 w 32"/>
                <a:gd name="T11" fmla="*/ 6 h 24"/>
                <a:gd name="T12" fmla="*/ 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solidFill>
              <a:srgbClr val="FFFF00"/>
            </a:solidFill>
            <a:ln w="6350">
              <a:solidFill>
                <a:srgbClr val="990000"/>
              </a:solidFill>
              <a:round/>
              <a:headEnd/>
              <a:tailEnd/>
            </a:ln>
          </p:spPr>
          <p:txBody>
            <a:bodyPr/>
            <a:lstStyle/>
            <a:p>
              <a:endParaRPr lang="en-US"/>
            </a:p>
          </p:txBody>
        </p:sp>
      </p:grpSp>
      <p:sp>
        <p:nvSpPr>
          <p:cNvPr id="22593" name="Text Box 237"/>
          <p:cNvSpPr txBox="1">
            <a:spLocks noChangeArrowheads="1"/>
          </p:cNvSpPr>
          <p:nvPr/>
        </p:nvSpPr>
        <p:spPr bwMode="auto">
          <a:xfrm>
            <a:off x="2209800" y="1244600"/>
            <a:ext cx="502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00" b="1">
                <a:latin typeface="Tahoma" pitchFamily="34" charset="0"/>
              </a:rPr>
              <a:t>www.freeingthegrid.org / November 2009</a:t>
            </a:r>
          </a:p>
        </p:txBody>
      </p:sp>
      <p:sp>
        <p:nvSpPr>
          <p:cNvPr id="22594" name="Rectangle 323"/>
          <p:cNvSpPr>
            <a:spLocks noChangeArrowheads="1"/>
          </p:cNvSpPr>
          <p:nvPr/>
        </p:nvSpPr>
        <p:spPr bwMode="auto">
          <a:xfrm>
            <a:off x="6781800" y="3124200"/>
            <a:ext cx="838200" cy="161925"/>
          </a:xfrm>
          <a:prstGeom prst="rect">
            <a:avLst/>
          </a:prstGeom>
          <a:solidFill>
            <a:srgbClr val="CC3300"/>
          </a:solidFill>
          <a:ln w="9525">
            <a:solidFill>
              <a:schemeClr val="tx1"/>
            </a:solidFill>
            <a:miter lim="800000"/>
            <a:headEnd/>
            <a:tailEnd/>
          </a:ln>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kumimoji="1" lang="en-US" altLang="en-US" sz="1000" b="1">
                <a:latin typeface="Tahoma" pitchFamily="34" charset="0"/>
              </a:rPr>
              <a:t>DC: F</a:t>
            </a:r>
          </a:p>
        </p:txBody>
      </p:sp>
      <p:sp>
        <p:nvSpPr>
          <p:cNvPr id="22595" name="Rectangle 80"/>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Net Metering Grades 2007 </a:t>
            </a:r>
          </a:p>
        </p:txBody>
      </p:sp>
      <p:sp>
        <p:nvSpPr>
          <p:cNvPr id="22596" name="Text Box 279"/>
          <p:cNvSpPr txBox="1">
            <a:spLocks noChangeArrowheads="1"/>
          </p:cNvSpPr>
          <p:nvPr/>
        </p:nvSpPr>
        <p:spPr bwMode="auto">
          <a:xfrm>
            <a:off x="9271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A</a:t>
            </a:r>
          </a:p>
        </p:txBody>
      </p:sp>
      <p:sp>
        <p:nvSpPr>
          <p:cNvPr id="22597" name="Rectangle 284"/>
          <p:cNvSpPr>
            <a:spLocks noChangeArrowheads="1"/>
          </p:cNvSpPr>
          <p:nvPr/>
        </p:nvSpPr>
        <p:spPr bwMode="auto">
          <a:xfrm>
            <a:off x="622300" y="5800725"/>
            <a:ext cx="228600" cy="376238"/>
          </a:xfrm>
          <a:prstGeom prst="rect">
            <a:avLst/>
          </a:prstGeom>
          <a:solidFill>
            <a:srgbClr val="0066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598" name="Rectangle 284"/>
          <p:cNvSpPr>
            <a:spLocks noChangeArrowheads="1"/>
          </p:cNvSpPr>
          <p:nvPr/>
        </p:nvSpPr>
        <p:spPr bwMode="auto">
          <a:xfrm>
            <a:off x="1752600" y="5795963"/>
            <a:ext cx="228600" cy="376237"/>
          </a:xfrm>
          <a:prstGeom prst="rect">
            <a:avLst/>
          </a:prstGeom>
          <a:solidFill>
            <a:srgbClr val="CCFF66"/>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599" name="Rectangle 284"/>
          <p:cNvSpPr>
            <a:spLocks noChangeArrowheads="1"/>
          </p:cNvSpPr>
          <p:nvPr/>
        </p:nvSpPr>
        <p:spPr bwMode="auto">
          <a:xfrm>
            <a:off x="5562600" y="5791200"/>
            <a:ext cx="228600" cy="376238"/>
          </a:xfrm>
          <a:prstGeom prst="rect">
            <a:avLst/>
          </a:prstGeom>
          <a:solidFill>
            <a:srgbClr val="CC33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600" name="Rectangle 284"/>
          <p:cNvSpPr>
            <a:spLocks noChangeArrowheads="1"/>
          </p:cNvSpPr>
          <p:nvPr/>
        </p:nvSpPr>
        <p:spPr bwMode="auto">
          <a:xfrm>
            <a:off x="2895600" y="5795963"/>
            <a:ext cx="228600" cy="376237"/>
          </a:xfrm>
          <a:prstGeom prst="rect">
            <a:avLst/>
          </a:prstGeom>
          <a:solidFill>
            <a:srgbClr val="FFFF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601" name="Rectangle 284"/>
          <p:cNvSpPr>
            <a:spLocks noChangeArrowheads="1"/>
          </p:cNvSpPr>
          <p:nvPr/>
        </p:nvSpPr>
        <p:spPr bwMode="auto">
          <a:xfrm>
            <a:off x="4191000" y="5791200"/>
            <a:ext cx="228600" cy="376238"/>
          </a:xfrm>
          <a:prstGeom prst="rect">
            <a:avLst/>
          </a:prstGeom>
          <a:solidFill>
            <a:srgbClr val="FF9933"/>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602" name="Text Box 279"/>
          <p:cNvSpPr txBox="1">
            <a:spLocks noChangeArrowheads="1"/>
          </p:cNvSpPr>
          <p:nvPr/>
        </p:nvSpPr>
        <p:spPr bwMode="auto">
          <a:xfrm>
            <a:off x="58801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F</a:t>
            </a:r>
          </a:p>
        </p:txBody>
      </p:sp>
      <p:sp>
        <p:nvSpPr>
          <p:cNvPr id="22603" name="Text Box 279"/>
          <p:cNvSpPr txBox="1">
            <a:spLocks noChangeArrowheads="1"/>
          </p:cNvSpPr>
          <p:nvPr/>
        </p:nvSpPr>
        <p:spPr bwMode="auto">
          <a:xfrm>
            <a:off x="2057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B</a:t>
            </a:r>
          </a:p>
        </p:txBody>
      </p:sp>
      <p:sp>
        <p:nvSpPr>
          <p:cNvPr id="22604" name="Text Box 279"/>
          <p:cNvSpPr txBox="1">
            <a:spLocks noChangeArrowheads="1"/>
          </p:cNvSpPr>
          <p:nvPr/>
        </p:nvSpPr>
        <p:spPr bwMode="auto">
          <a:xfrm>
            <a:off x="3200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C</a:t>
            </a:r>
          </a:p>
        </p:txBody>
      </p:sp>
      <p:sp>
        <p:nvSpPr>
          <p:cNvPr id="22605" name="Text Box 279"/>
          <p:cNvSpPr txBox="1">
            <a:spLocks noChangeArrowheads="1"/>
          </p:cNvSpPr>
          <p:nvPr/>
        </p:nvSpPr>
        <p:spPr bwMode="auto">
          <a:xfrm>
            <a:off x="45085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D</a:t>
            </a:r>
          </a:p>
        </p:txBody>
      </p:sp>
      <p:sp>
        <p:nvSpPr>
          <p:cNvPr id="22606" name="Rectangle 284"/>
          <p:cNvSpPr>
            <a:spLocks noChangeArrowheads="1"/>
          </p:cNvSpPr>
          <p:nvPr/>
        </p:nvSpPr>
        <p:spPr bwMode="auto">
          <a:xfrm>
            <a:off x="6858000" y="5761038"/>
            <a:ext cx="228600" cy="376237"/>
          </a:xfrm>
          <a:prstGeom prst="rect">
            <a:avLst/>
          </a:prstGeom>
          <a:solidFill>
            <a:schemeClr val="bg1"/>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2607" name="Text Box 279"/>
          <p:cNvSpPr txBox="1">
            <a:spLocks noChangeArrowheads="1"/>
          </p:cNvSpPr>
          <p:nvPr/>
        </p:nvSpPr>
        <p:spPr bwMode="auto">
          <a:xfrm>
            <a:off x="7175500" y="5989638"/>
            <a:ext cx="1511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No Statewide policy</a:t>
            </a:r>
          </a:p>
        </p:txBody>
      </p:sp>
      <p:pic>
        <p:nvPicPr>
          <p:cNvPr id="93" name="Picture 92"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06"/>
          <p:cNvSpPr>
            <a:spLocks/>
          </p:cNvSpPr>
          <p:nvPr/>
        </p:nvSpPr>
        <p:spPr bwMode="auto">
          <a:xfrm>
            <a:off x="152400" y="43815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5" name="Freeform 207"/>
          <p:cNvSpPr>
            <a:spLocks/>
          </p:cNvSpPr>
          <p:nvPr/>
        </p:nvSpPr>
        <p:spPr bwMode="auto">
          <a:xfrm>
            <a:off x="5870575" y="25781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006600"/>
          </a:solidFill>
          <a:ln w="6350" cap="rnd">
            <a:solidFill>
              <a:srgbClr val="990000"/>
            </a:solidFill>
            <a:round/>
            <a:headEnd/>
            <a:tailEnd/>
          </a:ln>
        </p:spPr>
        <p:txBody>
          <a:bodyPr/>
          <a:lstStyle/>
          <a:p>
            <a:endParaRPr lang="en-US"/>
          </a:p>
        </p:txBody>
      </p:sp>
      <p:sp>
        <p:nvSpPr>
          <p:cNvPr id="23556" name="Freeform 208"/>
          <p:cNvSpPr>
            <a:spLocks/>
          </p:cNvSpPr>
          <p:nvPr/>
        </p:nvSpPr>
        <p:spPr bwMode="auto">
          <a:xfrm>
            <a:off x="6740525" y="24717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CFF66"/>
          </a:solidFill>
          <a:ln w="6350" cap="rnd">
            <a:solidFill>
              <a:srgbClr val="990000"/>
            </a:solidFill>
            <a:round/>
            <a:headEnd/>
            <a:tailEnd/>
          </a:ln>
        </p:spPr>
        <p:txBody>
          <a:bodyPr/>
          <a:lstStyle/>
          <a:p>
            <a:endParaRPr lang="en-US"/>
          </a:p>
        </p:txBody>
      </p:sp>
      <p:sp>
        <p:nvSpPr>
          <p:cNvPr id="23557" name="Freeform 209"/>
          <p:cNvSpPr>
            <a:spLocks/>
          </p:cNvSpPr>
          <p:nvPr/>
        </p:nvSpPr>
        <p:spPr bwMode="auto">
          <a:xfrm>
            <a:off x="6403975" y="30956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bg1"/>
          </a:solidFill>
          <a:ln w="6350" cap="rnd">
            <a:solidFill>
              <a:srgbClr val="993300"/>
            </a:solidFill>
            <a:round/>
            <a:headEnd/>
            <a:tailEnd/>
          </a:ln>
        </p:spPr>
        <p:txBody>
          <a:bodyPr/>
          <a:lstStyle/>
          <a:p>
            <a:endParaRPr lang="en-US"/>
          </a:p>
        </p:txBody>
      </p:sp>
      <p:sp>
        <p:nvSpPr>
          <p:cNvPr id="23558" name="Freeform 210"/>
          <p:cNvSpPr>
            <a:spLocks/>
          </p:cNvSpPr>
          <p:nvPr/>
        </p:nvSpPr>
        <p:spPr bwMode="auto">
          <a:xfrm>
            <a:off x="6546850" y="29194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rgbClr val="CCFF66"/>
          </a:solidFill>
          <a:ln w="6350" cap="rnd">
            <a:solidFill>
              <a:srgbClr val="990000"/>
            </a:solidFill>
            <a:round/>
            <a:headEnd/>
            <a:tailEnd/>
          </a:ln>
        </p:spPr>
        <p:txBody>
          <a:bodyPr/>
          <a:lstStyle/>
          <a:p>
            <a:endParaRPr lang="en-US"/>
          </a:p>
        </p:txBody>
      </p:sp>
      <p:sp>
        <p:nvSpPr>
          <p:cNvPr id="23559" name="Freeform 211"/>
          <p:cNvSpPr>
            <a:spLocks/>
          </p:cNvSpPr>
          <p:nvPr/>
        </p:nvSpPr>
        <p:spPr bwMode="auto">
          <a:xfrm>
            <a:off x="6732588" y="23129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CFF66"/>
          </a:solidFill>
          <a:ln w="6350" cap="rnd">
            <a:solidFill>
              <a:srgbClr val="990000"/>
            </a:solidFill>
            <a:round/>
            <a:headEnd/>
            <a:tailEnd/>
          </a:ln>
        </p:spPr>
        <p:txBody>
          <a:bodyPr/>
          <a:lstStyle/>
          <a:p>
            <a:endParaRPr lang="en-US"/>
          </a:p>
        </p:txBody>
      </p:sp>
      <p:sp>
        <p:nvSpPr>
          <p:cNvPr id="23560" name="Freeform 212"/>
          <p:cNvSpPr>
            <a:spLocks/>
          </p:cNvSpPr>
          <p:nvPr/>
        </p:nvSpPr>
        <p:spPr bwMode="auto">
          <a:xfrm>
            <a:off x="7092950" y="25225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solidFill>
            <a:schemeClr val="bg1"/>
          </a:solidFill>
          <a:ln w="6350" cap="rnd">
            <a:solidFill>
              <a:srgbClr val="993300"/>
            </a:solidFill>
            <a:round/>
            <a:headEnd/>
            <a:tailEnd/>
          </a:ln>
        </p:spPr>
        <p:txBody>
          <a:bodyPr/>
          <a:lstStyle/>
          <a:p>
            <a:endParaRPr lang="en-US"/>
          </a:p>
        </p:txBody>
      </p:sp>
      <p:sp>
        <p:nvSpPr>
          <p:cNvPr id="23561" name="Freeform 213"/>
          <p:cNvSpPr>
            <a:spLocks/>
          </p:cNvSpPr>
          <p:nvPr/>
        </p:nvSpPr>
        <p:spPr bwMode="auto">
          <a:xfrm>
            <a:off x="6073775" y="29464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006600"/>
          </a:solidFill>
          <a:ln w="6350" cap="rnd">
            <a:solidFill>
              <a:srgbClr val="990000"/>
            </a:solidFill>
            <a:round/>
            <a:headEnd/>
            <a:tailEnd/>
          </a:ln>
        </p:spPr>
        <p:txBody>
          <a:bodyPr/>
          <a:lstStyle/>
          <a:p>
            <a:endParaRPr lang="en-US"/>
          </a:p>
        </p:txBody>
      </p:sp>
      <p:sp>
        <p:nvSpPr>
          <p:cNvPr id="23562" name="Freeform 214"/>
          <p:cNvSpPr>
            <a:spLocks/>
          </p:cNvSpPr>
          <p:nvPr/>
        </p:nvSpPr>
        <p:spPr bwMode="auto">
          <a:xfrm>
            <a:off x="6891338" y="15494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FFFF00"/>
          </a:solidFill>
          <a:ln w="6350" cap="rnd">
            <a:solidFill>
              <a:srgbClr val="990000"/>
            </a:solidFill>
            <a:round/>
            <a:headEnd/>
            <a:tailEnd/>
          </a:ln>
        </p:spPr>
        <p:txBody>
          <a:bodyPr/>
          <a:lstStyle/>
          <a:p>
            <a:endParaRPr lang="en-US"/>
          </a:p>
        </p:txBody>
      </p:sp>
      <p:sp>
        <p:nvSpPr>
          <p:cNvPr id="23563" name="Freeform 215"/>
          <p:cNvSpPr>
            <a:spLocks/>
          </p:cNvSpPr>
          <p:nvPr/>
        </p:nvSpPr>
        <p:spPr bwMode="auto">
          <a:xfrm>
            <a:off x="6807200" y="19462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FFFF00"/>
          </a:solidFill>
          <a:ln w="6350" cap="rnd">
            <a:solidFill>
              <a:srgbClr val="990000"/>
            </a:solidFill>
            <a:round/>
            <a:headEnd/>
            <a:tailEnd/>
          </a:ln>
        </p:spPr>
        <p:txBody>
          <a:bodyPr/>
          <a:lstStyle/>
          <a:p>
            <a:endParaRPr lang="en-US"/>
          </a:p>
        </p:txBody>
      </p:sp>
      <p:sp>
        <p:nvSpPr>
          <p:cNvPr id="23564" name="Freeform 216"/>
          <p:cNvSpPr>
            <a:spLocks/>
          </p:cNvSpPr>
          <p:nvPr/>
        </p:nvSpPr>
        <p:spPr bwMode="auto">
          <a:xfrm>
            <a:off x="6599238" y="2667000"/>
            <a:ext cx="182562" cy="388938"/>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006600"/>
          </a:solidFill>
          <a:ln w="6350" cap="rnd">
            <a:solidFill>
              <a:srgbClr val="990000"/>
            </a:solidFill>
            <a:round/>
            <a:headEnd/>
            <a:tailEnd/>
          </a:ln>
        </p:spPr>
        <p:txBody>
          <a:bodyPr/>
          <a:lstStyle/>
          <a:p>
            <a:endParaRPr lang="en-US"/>
          </a:p>
        </p:txBody>
      </p:sp>
      <p:sp>
        <p:nvSpPr>
          <p:cNvPr id="23565" name="Freeform 217"/>
          <p:cNvSpPr>
            <a:spLocks/>
          </p:cNvSpPr>
          <p:nvPr/>
        </p:nvSpPr>
        <p:spPr bwMode="auto">
          <a:xfrm>
            <a:off x="5957888" y="20558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CCFF66"/>
          </a:solidFill>
          <a:ln w="6350" cap="rnd">
            <a:solidFill>
              <a:srgbClr val="990000"/>
            </a:solidFill>
            <a:round/>
            <a:headEnd/>
            <a:tailEnd/>
          </a:ln>
        </p:spPr>
        <p:txBody>
          <a:bodyPr/>
          <a:lstStyle/>
          <a:p>
            <a:endParaRPr lang="en-US"/>
          </a:p>
        </p:txBody>
      </p:sp>
      <p:sp>
        <p:nvSpPr>
          <p:cNvPr id="23566" name="Freeform 218"/>
          <p:cNvSpPr>
            <a:spLocks/>
          </p:cNvSpPr>
          <p:nvPr/>
        </p:nvSpPr>
        <p:spPr bwMode="auto">
          <a:xfrm>
            <a:off x="6950075" y="24638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rgbClr val="CCFF66"/>
          </a:solidFill>
          <a:ln w="6350" cap="rnd">
            <a:solidFill>
              <a:srgbClr val="990000"/>
            </a:solidFill>
            <a:round/>
            <a:headEnd/>
            <a:tailEnd/>
          </a:ln>
        </p:spPr>
        <p:txBody>
          <a:bodyPr/>
          <a:lstStyle/>
          <a:p>
            <a:endParaRPr lang="en-US"/>
          </a:p>
        </p:txBody>
      </p:sp>
      <p:sp>
        <p:nvSpPr>
          <p:cNvPr id="23567" name="Freeform 219"/>
          <p:cNvSpPr>
            <a:spLocks/>
          </p:cNvSpPr>
          <p:nvPr/>
        </p:nvSpPr>
        <p:spPr bwMode="auto">
          <a:xfrm>
            <a:off x="6634163" y="20066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CCFF66"/>
          </a:solidFill>
          <a:ln w="6350" cap="rnd">
            <a:solidFill>
              <a:srgbClr val="990000"/>
            </a:solidFill>
            <a:round/>
            <a:headEnd/>
            <a:tailEnd/>
          </a:ln>
        </p:spPr>
        <p:txBody>
          <a:bodyPr/>
          <a:lstStyle/>
          <a:p>
            <a:endParaRPr lang="en-US"/>
          </a:p>
        </p:txBody>
      </p:sp>
      <p:sp>
        <p:nvSpPr>
          <p:cNvPr id="23568" name="Freeform 220"/>
          <p:cNvSpPr>
            <a:spLocks/>
          </p:cNvSpPr>
          <p:nvPr/>
        </p:nvSpPr>
        <p:spPr bwMode="auto">
          <a:xfrm>
            <a:off x="4737100" y="35718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9" name="Freeform 221"/>
          <p:cNvSpPr>
            <a:spLocks/>
          </p:cNvSpPr>
          <p:nvPr/>
        </p:nvSpPr>
        <p:spPr bwMode="auto">
          <a:xfrm>
            <a:off x="5607050" y="30480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solidFill>
            <a:srgbClr val="FFFF00"/>
          </a:solidFill>
          <a:ln w="6350" cap="rnd">
            <a:solidFill>
              <a:srgbClr val="990000"/>
            </a:solidFill>
            <a:round/>
            <a:headEnd/>
            <a:tailEnd/>
          </a:ln>
        </p:spPr>
        <p:txBody>
          <a:bodyPr/>
          <a:lstStyle/>
          <a:p>
            <a:endParaRPr lang="en-US"/>
          </a:p>
        </p:txBody>
      </p:sp>
      <p:sp>
        <p:nvSpPr>
          <p:cNvPr id="23570" name="Freeform 222"/>
          <p:cNvSpPr>
            <a:spLocks/>
          </p:cNvSpPr>
          <p:nvPr/>
        </p:nvSpPr>
        <p:spPr bwMode="auto">
          <a:xfrm>
            <a:off x="6605588" y="31988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rgbClr val="FFFF00"/>
          </a:solidFill>
          <a:ln w="6350" cap="rnd">
            <a:solidFill>
              <a:srgbClr val="993300"/>
            </a:solidFill>
            <a:round/>
            <a:headEnd/>
            <a:tailEnd/>
          </a:ln>
        </p:spPr>
        <p:txBody>
          <a:bodyPr/>
          <a:lstStyle/>
          <a:p>
            <a:endParaRPr lang="en-US"/>
          </a:p>
        </p:txBody>
      </p:sp>
      <p:sp>
        <p:nvSpPr>
          <p:cNvPr id="23571" name="Freeform 223"/>
          <p:cNvSpPr>
            <a:spLocks/>
          </p:cNvSpPr>
          <p:nvPr/>
        </p:nvSpPr>
        <p:spPr bwMode="auto">
          <a:xfrm>
            <a:off x="5707063" y="29146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CC3300"/>
          </a:solidFill>
          <a:ln w="6350" cap="rnd">
            <a:solidFill>
              <a:srgbClr val="990000"/>
            </a:solidFill>
            <a:round/>
            <a:headEnd/>
            <a:tailEnd/>
          </a:ln>
        </p:spPr>
        <p:txBody>
          <a:bodyPr/>
          <a:lstStyle/>
          <a:p>
            <a:endParaRPr lang="en-US"/>
          </a:p>
        </p:txBody>
      </p:sp>
      <p:sp>
        <p:nvSpPr>
          <p:cNvPr id="23572" name="Freeform 224"/>
          <p:cNvSpPr>
            <a:spLocks/>
          </p:cNvSpPr>
          <p:nvPr/>
        </p:nvSpPr>
        <p:spPr bwMode="auto">
          <a:xfrm>
            <a:off x="1522413" y="27225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FF9933"/>
          </a:solidFill>
          <a:ln w="6350" cap="rnd">
            <a:solidFill>
              <a:srgbClr val="990000"/>
            </a:solidFill>
            <a:round/>
            <a:headEnd/>
            <a:tailEnd/>
          </a:ln>
        </p:spPr>
        <p:txBody>
          <a:bodyPr/>
          <a:lstStyle/>
          <a:p>
            <a:endParaRPr lang="en-US"/>
          </a:p>
        </p:txBody>
      </p:sp>
      <p:sp>
        <p:nvSpPr>
          <p:cNvPr id="23573" name="Freeform 225"/>
          <p:cNvSpPr>
            <a:spLocks/>
          </p:cNvSpPr>
          <p:nvPr/>
        </p:nvSpPr>
        <p:spPr bwMode="auto">
          <a:xfrm>
            <a:off x="598488" y="14478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solidFill>
            <a:srgbClr val="FF9933"/>
          </a:solidFill>
          <a:ln w="6350" cap="rnd">
            <a:solidFill>
              <a:srgbClr val="990000"/>
            </a:solidFill>
            <a:round/>
            <a:headEnd/>
            <a:tailEnd/>
          </a:ln>
        </p:spPr>
        <p:txBody>
          <a:bodyPr/>
          <a:lstStyle/>
          <a:p>
            <a:endParaRPr lang="en-US"/>
          </a:p>
        </p:txBody>
      </p:sp>
      <p:sp>
        <p:nvSpPr>
          <p:cNvPr id="23574" name="Freeform 226"/>
          <p:cNvSpPr>
            <a:spLocks/>
          </p:cNvSpPr>
          <p:nvPr/>
        </p:nvSpPr>
        <p:spPr bwMode="auto">
          <a:xfrm>
            <a:off x="804863" y="14859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solidFill>
            <a:schemeClr val="bg1"/>
          </a:solidFill>
          <a:ln w="6350" cap="rnd">
            <a:solidFill>
              <a:srgbClr val="993300"/>
            </a:solidFill>
            <a:round/>
            <a:headEnd/>
            <a:tailEnd/>
          </a:ln>
        </p:spPr>
        <p:txBody>
          <a:bodyPr/>
          <a:lstStyle/>
          <a:p>
            <a:endParaRPr lang="en-US"/>
          </a:p>
        </p:txBody>
      </p:sp>
      <p:sp>
        <p:nvSpPr>
          <p:cNvPr id="23575" name="Freeform 227"/>
          <p:cNvSpPr>
            <a:spLocks/>
          </p:cNvSpPr>
          <p:nvPr/>
        </p:nvSpPr>
        <p:spPr bwMode="auto">
          <a:xfrm>
            <a:off x="2009775" y="23034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rgbClr val="CCFF66"/>
          </a:solidFill>
          <a:ln w="6350" cap="rnd">
            <a:solidFill>
              <a:srgbClr val="990000"/>
            </a:solidFill>
            <a:round/>
            <a:headEnd/>
            <a:tailEnd/>
          </a:ln>
        </p:spPr>
        <p:txBody>
          <a:bodyPr/>
          <a:lstStyle/>
          <a:p>
            <a:endParaRPr lang="en-US"/>
          </a:p>
        </p:txBody>
      </p:sp>
      <p:sp>
        <p:nvSpPr>
          <p:cNvPr id="23576" name="Freeform 228"/>
          <p:cNvSpPr>
            <a:spLocks/>
          </p:cNvSpPr>
          <p:nvPr/>
        </p:nvSpPr>
        <p:spPr bwMode="auto">
          <a:xfrm>
            <a:off x="4289425" y="20589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FF9933"/>
          </a:solidFill>
          <a:ln w="6350" cap="rnd">
            <a:solidFill>
              <a:srgbClr val="990000"/>
            </a:solidFill>
            <a:round/>
            <a:headEnd/>
            <a:tailEnd/>
          </a:ln>
        </p:spPr>
        <p:txBody>
          <a:bodyPr/>
          <a:lstStyle/>
          <a:p>
            <a:endParaRPr lang="en-US"/>
          </a:p>
        </p:txBody>
      </p:sp>
      <p:sp>
        <p:nvSpPr>
          <p:cNvPr id="23577" name="Freeform 229"/>
          <p:cNvSpPr>
            <a:spLocks/>
          </p:cNvSpPr>
          <p:nvPr/>
        </p:nvSpPr>
        <p:spPr bwMode="auto">
          <a:xfrm>
            <a:off x="4513263" y="27368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CFF66"/>
          </a:solidFill>
          <a:ln w="6350" cap="rnd">
            <a:solidFill>
              <a:srgbClr val="990000"/>
            </a:solidFill>
            <a:round/>
            <a:headEnd/>
            <a:tailEnd/>
          </a:ln>
        </p:spPr>
        <p:txBody>
          <a:bodyPr/>
          <a:lstStyle/>
          <a:p>
            <a:endParaRPr lang="en-US"/>
          </a:p>
        </p:txBody>
      </p:sp>
      <p:sp>
        <p:nvSpPr>
          <p:cNvPr id="23578" name="Freeform 230"/>
          <p:cNvSpPr>
            <a:spLocks/>
          </p:cNvSpPr>
          <p:nvPr/>
        </p:nvSpPr>
        <p:spPr bwMode="auto">
          <a:xfrm>
            <a:off x="3846513" y="26082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FFFF00"/>
          </a:solidFill>
          <a:ln w="6350" cap="rnd">
            <a:solidFill>
              <a:srgbClr val="993300"/>
            </a:solidFill>
            <a:round/>
            <a:headEnd/>
            <a:tailEnd/>
          </a:ln>
        </p:spPr>
        <p:txBody>
          <a:bodyPr/>
          <a:lstStyle/>
          <a:p>
            <a:endParaRPr lang="en-US"/>
          </a:p>
        </p:txBody>
      </p:sp>
      <p:sp>
        <p:nvSpPr>
          <p:cNvPr id="23579" name="Freeform 231"/>
          <p:cNvSpPr>
            <a:spLocks/>
          </p:cNvSpPr>
          <p:nvPr/>
        </p:nvSpPr>
        <p:spPr bwMode="auto">
          <a:xfrm>
            <a:off x="3122613" y="31829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bg1"/>
          </a:solidFill>
          <a:ln w="6350" cap="rnd">
            <a:solidFill>
              <a:srgbClr val="990000"/>
            </a:solidFill>
            <a:round/>
            <a:headEnd/>
            <a:tailEnd/>
          </a:ln>
        </p:spPr>
        <p:txBody>
          <a:bodyPr/>
          <a:lstStyle/>
          <a:p>
            <a:endParaRPr lang="en-US"/>
          </a:p>
        </p:txBody>
      </p:sp>
      <p:sp>
        <p:nvSpPr>
          <p:cNvPr id="23580" name="Freeform 232"/>
          <p:cNvSpPr>
            <a:spLocks/>
          </p:cNvSpPr>
          <p:nvPr/>
        </p:nvSpPr>
        <p:spPr bwMode="auto">
          <a:xfrm>
            <a:off x="3763963" y="17018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FFFF00"/>
          </a:solidFill>
          <a:ln w="6350" cap="rnd">
            <a:solidFill>
              <a:srgbClr val="990000"/>
            </a:solidFill>
            <a:round/>
            <a:headEnd/>
            <a:tailEnd/>
          </a:ln>
        </p:spPr>
        <p:txBody>
          <a:bodyPr/>
          <a:lstStyle/>
          <a:p>
            <a:endParaRPr lang="en-US"/>
          </a:p>
        </p:txBody>
      </p:sp>
      <p:sp>
        <p:nvSpPr>
          <p:cNvPr id="23581" name="Freeform 233"/>
          <p:cNvSpPr>
            <a:spLocks/>
          </p:cNvSpPr>
          <p:nvPr/>
        </p:nvSpPr>
        <p:spPr bwMode="auto">
          <a:xfrm>
            <a:off x="3963988" y="30765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rgbClr val="FFFF00"/>
          </a:solidFill>
          <a:ln w="6350" cap="rnd">
            <a:solidFill>
              <a:srgbClr val="990000"/>
            </a:solidFill>
            <a:round/>
            <a:headEnd/>
            <a:tailEnd/>
          </a:ln>
        </p:spPr>
        <p:txBody>
          <a:bodyPr/>
          <a:lstStyle/>
          <a:p>
            <a:endParaRPr lang="en-US"/>
          </a:p>
        </p:txBody>
      </p:sp>
      <p:sp>
        <p:nvSpPr>
          <p:cNvPr id="23582" name="Freeform 234"/>
          <p:cNvSpPr>
            <a:spLocks/>
          </p:cNvSpPr>
          <p:nvPr/>
        </p:nvSpPr>
        <p:spPr bwMode="auto">
          <a:xfrm>
            <a:off x="2949575" y="17462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rgbClr val="FF9933"/>
          </a:solidFill>
          <a:ln w="6350" cap="rnd">
            <a:solidFill>
              <a:srgbClr val="990000"/>
            </a:solidFill>
            <a:round/>
            <a:headEnd/>
            <a:tailEnd/>
          </a:ln>
        </p:spPr>
        <p:txBody>
          <a:bodyPr/>
          <a:lstStyle/>
          <a:p>
            <a:endParaRPr lang="en-US"/>
          </a:p>
        </p:txBody>
      </p:sp>
      <p:sp>
        <p:nvSpPr>
          <p:cNvPr id="23583" name="Freeform 235" descr="25%"/>
          <p:cNvSpPr>
            <a:spLocks/>
          </p:cNvSpPr>
          <p:nvPr/>
        </p:nvSpPr>
        <p:spPr bwMode="auto">
          <a:xfrm>
            <a:off x="2906713" y="2692400"/>
            <a:ext cx="1122362"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bg1"/>
          </a:solidFill>
          <a:ln w="6350" cap="rnd">
            <a:solidFill>
              <a:srgbClr val="990000"/>
            </a:solidFill>
            <a:round/>
            <a:headEnd/>
            <a:tailEnd/>
          </a:ln>
        </p:spPr>
        <p:txBody>
          <a:bodyPr/>
          <a:lstStyle/>
          <a:p>
            <a:endParaRPr lang="en-US"/>
          </a:p>
        </p:txBody>
      </p:sp>
      <p:sp>
        <p:nvSpPr>
          <p:cNvPr id="23584" name="Freeform 236"/>
          <p:cNvSpPr>
            <a:spLocks/>
          </p:cNvSpPr>
          <p:nvPr/>
        </p:nvSpPr>
        <p:spPr bwMode="auto">
          <a:xfrm>
            <a:off x="2922588" y="22256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rgbClr val="990000"/>
            </a:solidFill>
            <a:round/>
            <a:headEnd/>
            <a:tailEnd/>
          </a:ln>
        </p:spPr>
        <p:txBody>
          <a:bodyPr/>
          <a:lstStyle/>
          <a:p>
            <a:endParaRPr lang="en-US"/>
          </a:p>
        </p:txBody>
      </p:sp>
      <p:sp>
        <p:nvSpPr>
          <p:cNvPr id="23585" name="Freeform 237"/>
          <p:cNvSpPr>
            <a:spLocks/>
          </p:cNvSpPr>
          <p:nvPr/>
        </p:nvSpPr>
        <p:spPr bwMode="auto">
          <a:xfrm>
            <a:off x="4235450" y="42910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rgbClr val="CCFF66"/>
          </a:solidFill>
          <a:ln w="6350" cap="rnd">
            <a:solidFill>
              <a:schemeClr val="tx1"/>
            </a:solidFill>
            <a:round/>
            <a:headEnd/>
            <a:tailEnd/>
          </a:ln>
        </p:spPr>
        <p:txBody>
          <a:bodyPr/>
          <a:lstStyle/>
          <a:p>
            <a:endParaRPr lang="en-US"/>
          </a:p>
        </p:txBody>
      </p:sp>
      <p:sp>
        <p:nvSpPr>
          <p:cNvPr id="23586" name="Freeform 238"/>
          <p:cNvSpPr>
            <a:spLocks/>
          </p:cNvSpPr>
          <p:nvPr/>
        </p:nvSpPr>
        <p:spPr bwMode="auto">
          <a:xfrm>
            <a:off x="4130675" y="37195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rgbClr val="FFFF00"/>
          </a:solidFill>
          <a:ln w="6350" cap="rnd">
            <a:solidFill>
              <a:srgbClr val="990000"/>
            </a:solidFill>
            <a:round/>
            <a:headEnd/>
            <a:tailEnd/>
          </a:ln>
        </p:spPr>
        <p:txBody>
          <a:bodyPr/>
          <a:lstStyle/>
          <a:p>
            <a:endParaRPr lang="en-US"/>
          </a:p>
        </p:txBody>
      </p:sp>
      <p:sp>
        <p:nvSpPr>
          <p:cNvPr id="23587" name="Freeform 239"/>
          <p:cNvSpPr>
            <a:spLocks/>
          </p:cNvSpPr>
          <p:nvPr/>
        </p:nvSpPr>
        <p:spPr bwMode="auto">
          <a:xfrm>
            <a:off x="2994025" y="36607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FF9933"/>
          </a:solidFill>
          <a:ln w="6350" cap="rnd">
            <a:solidFill>
              <a:srgbClr val="990000"/>
            </a:solidFill>
            <a:round/>
            <a:headEnd/>
            <a:tailEnd/>
          </a:ln>
        </p:spPr>
        <p:txBody>
          <a:bodyPr/>
          <a:lstStyle/>
          <a:p>
            <a:endParaRPr lang="en-US"/>
          </a:p>
        </p:txBody>
      </p:sp>
      <p:sp>
        <p:nvSpPr>
          <p:cNvPr id="23588" name="Freeform 240" descr="70%"/>
          <p:cNvSpPr>
            <a:spLocks/>
          </p:cNvSpPr>
          <p:nvPr/>
        </p:nvSpPr>
        <p:spPr bwMode="auto">
          <a:xfrm>
            <a:off x="2432050" y="37465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bg1"/>
          </a:solidFill>
          <a:ln w="6350" cap="rnd">
            <a:solidFill>
              <a:srgbClr val="990000"/>
            </a:solidFill>
            <a:round/>
            <a:headEnd/>
            <a:tailEnd/>
          </a:ln>
        </p:spPr>
        <p:txBody>
          <a:bodyPr/>
          <a:lstStyle/>
          <a:p>
            <a:endParaRPr lang="en-US"/>
          </a:p>
        </p:txBody>
      </p:sp>
      <p:sp>
        <p:nvSpPr>
          <p:cNvPr id="23589" name="Freeform 241"/>
          <p:cNvSpPr>
            <a:spLocks/>
          </p:cNvSpPr>
          <p:nvPr/>
        </p:nvSpPr>
        <p:spPr bwMode="auto">
          <a:xfrm>
            <a:off x="1287463" y="35194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rgbClr val="CCFF66"/>
          </a:solidFill>
          <a:ln w="6350" cap="rnd">
            <a:solidFill>
              <a:srgbClr val="990000"/>
            </a:solidFill>
            <a:round/>
            <a:headEnd/>
            <a:tailEnd/>
          </a:ln>
        </p:spPr>
        <p:txBody>
          <a:bodyPr/>
          <a:lstStyle/>
          <a:p>
            <a:endParaRPr lang="en-US"/>
          </a:p>
        </p:txBody>
      </p:sp>
      <p:grpSp>
        <p:nvGrpSpPr>
          <p:cNvPr id="23590" name="Group 242"/>
          <p:cNvGrpSpPr>
            <a:grpSpLocks/>
          </p:cNvGrpSpPr>
          <p:nvPr/>
        </p:nvGrpSpPr>
        <p:grpSpPr bwMode="auto">
          <a:xfrm>
            <a:off x="301625" y="2474913"/>
            <a:ext cx="1133475" cy="1711325"/>
            <a:chOff x="514" y="1479"/>
            <a:chExt cx="717" cy="1163"/>
          </a:xfrm>
        </p:grpSpPr>
        <p:sp>
          <p:nvSpPr>
            <p:cNvPr id="23640" name="Freeform 243"/>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solidFill>
              <a:srgbClr val="CCFF66"/>
            </a:solidFill>
            <a:ln w="6350" cap="rnd">
              <a:solidFill>
                <a:srgbClr val="990000"/>
              </a:solidFill>
              <a:round/>
              <a:headEnd/>
              <a:tailEnd/>
            </a:ln>
          </p:spPr>
          <p:txBody>
            <a:bodyPr/>
            <a:lstStyle/>
            <a:p>
              <a:endParaRPr lang="en-US"/>
            </a:p>
          </p:txBody>
        </p:sp>
        <p:sp>
          <p:nvSpPr>
            <p:cNvPr id="23641" name="Freeform 244"/>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solidFill>
              <a:srgbClr val="CCFF66"/>
            </a:solidFill>
            <a:ln w="6350" cap="rnd">
              <a:solidFill>
                <a:srgbClr val="993300"/>
              </a:solidFill>
              <a:round/>
              <a:headEnd/>
              <a:tailEnd/>
            </a:ln>
          </p:spPr>
          <p:txBody>
            <a:bodyPr/>
            <a:lstStyle/>
            <a:p>
              <a:endParaRPr lang="en-US"/>
            </a:p>
          </p:txBody>
        </p:sp>
        <p:sp>
          <p:nvSpPr>
            <p:cNvPr id="23642"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solidFill>
              <a:srgbClr val="CCFF66"/>
            </a:solidFill>
            <a:ln w="6350" cap="rnd">
              <a:solidFill>
                <a:srgbClr val="993300"/>
              </a:solidFill>
              <a:round/>
              <a:headEnd/>
              <a:tailEnd/>
            </a:ln>
          </p:spPr>
          <p:txBody>
            <a:bodyPr/>
            <a:lstStyle/>
            <a:p>
              <a:endParaRPr lang="en-US"/>
            </a:p>
          </p:txBody>
        </p:sp>
        <p:sp>
          <p:nvSpPr>
            <p:cNvPr id="23643"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solidFill>
              <a:srgbClr val="CCFF66"/>
            </a:solidFill>
            <a:ln w="6350" cap="rnd">
              <a:solidFill>
                <a:srgbClr val="993300"/>
              </a:solidFill>
              <a:round/>
              <a:headEnd/>
              <a:tailEnd/>
            </a:ln>
          </p:spPr>
          <p:txBody>
            <a:bodyPr/>
            <a:lstStyle/>
            <a:p>
              <a:endParaRPr lang="en-US"/>
            </a:p>
          </p:txBody>
        </p:sp>
        <p:sp>
          <p:nvSpPr>
            <p:cNvPr id="23644"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solidFill>
              <a:srgbClr val="CCFF66"/>
            </a:solidFill>
            <a:ln w="6350" cap="rnd">
              <a:solidFill>
                <a:srgbClr val="993300"/>
              </a:solidFill>
              <a:round/>
              <a:headEnd/>
              <a:tailEnd/>
            </a:ln>
          </p:spPr>
          <p:txBody>
            <a:bodyPr/>
            <a:lstStyle/>
            <a:p>
              <a:endParaRPr lang="en-US"/>
            </a:p>
          </p:txBody>
        </p:sp>
      </p:grpSp>
      <p:sp>
        <p:nvSpPr>
          <p:cNvPr id="23591" name="Freeform 248"/>
          <p:cNvSpPr>
            <a:spLocks/>
          </p:cNvSpPr>
          <p:nvPr/>
        </p:nvSpPr>
        <p:spPr bwMode="auto">
          <a:xfrm>
            <a:off x="2189163" y="29622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006600"/>
          </a:solidFill>
          <a:ln w="6350" cap="rnd">
            <a:solidFill>
              <a:srgbClr val="990000"/>
            </a:solidFill>
            <a:round/>
            <a:headEnd/>
            <a:tailEnd/>
          </a:ln>
        </p:spPr>
        <p:txBody>
          <a:bodyPr/>
          <a:lstStyle/>
          <a:p>
            <a:endParaRPr lang="en-US"/>
          </a:p>
        </p:txBody>
      </p:sp>
      <p:sp>
        <p:nvSpPr>
          <p:cNvPr id="23592" name="Freeform 249" descr="70%"/>
          <p:cNvSpPr>
            <a:spLocks/>
          </p:cNvSpPr>
          <p:nvPr/>
        </p:nvSpPr>
        <p:spPr bwMode="auto">
          <a:xfrm>
            <a:off x="1287463" y="15779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rgbClr val="CC3300"/>
          </a:solidFill>
          <a:ln w="6350" cap="rnd">
            <a:solidFill>
              <a:srgbClr val="CC3300"/>
            </a:solidFill>
            <a:round/>
            <a:headEnd/>
            <a:tailEnd/>
          </a:ln>
        </p:spPr>
        <p:txBody>
          <a:bodyPr/>
          <a:lstStyle/>
          <a:p>
            <a:endParaRPr lang="en-US"/>
          </a:p>
        </p:txBody>
      </p:sp>
      <p:sp>
        <p:nvSpPr>
          <p:cNvPr id="23593" name="Freeform 250"/>
          <p:cNvSpPr>
            <a:spLocks/>
          </p:cNvSpPr>
          <p:nvPr/>
        </p:nvSpPr>
        <p:spPr bwMode="auto">
          <a:xfrm>
            <a:off x="1587500" y="15970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FFFF00"/>
          </a:solidFill>
          <a:ln w="6350" cap="rnd">
            <a:solidFill>
              <a:srgbClr val="990000"/>
            </a:solidFill>
            <a:round/>
            <a:headEnd/>
            <a:tailEnd/>
          </a:ln>
        </p:spPr>
        <p:txBody>
          <a:bodyPr/>
          <a:lstStyle/>
          <a:p>
            <a:endParaRPr lang="en-US"/>
          </a:p>
        </p:txBody>
      </p:sp>
      <p:sp>
        <p:nvSpPr>
          <p:cNvPr id="23594" name="Freeform 251"/>
          <p:cNvSpPr>
            <a:spLocks/>
          </p:cNvSpPr>
          <p:nvPr/>
        </p:nvSpPr>
        <p:spPr bwMode="auto">
          <a:xfrm>
            <a:off x="2081213" y="36052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CFF66"/>
          </a:solidFill>
          <a:ln w="6350" cap="rnd">
            <a:solidFill>
              <a:srgbClr val="990000"/>
            </a:solidFill>
            <a:round/>
            <a:headEnd/>
            <a:tailEnd/>
          </a:ln>
        </p:spPr>
        <p:txBody>
          <a:bodyPr/>
          <a:lstStyle/>
          <a:p>
            <a:endParaRPr lang="en-US"/>
          </a:p>
        </p:txBody>
      </p:sp>
      <p:sp>
        <p:nvSpPr>
          <p:cNvPr id="23595" name="Freeform 252"/>
          <p:cNvSpPr>
            <a:spLocks/>
          </p:cNvSpPr>
          <p:nvPr/>
        </p:nvSpPr>
        <p:spPr bwMode="auto">
          <a:xfrm>
            <a:off x="804863" y="25955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CFF66"/>
          </a:solidFill>
          <a:ln w="6350" cap="rnd">
            <a:solidFill>
              <a:srgbClr val="993300"/>
            </a:solidFill>
            <a:round/>
            <a:headEnd/>
            <a:tailEnd/>
          </a:ln>
        </p:spPr>
        <p:txBody>
          <a:bodyPr/>
          <a:lstStyle/>
          <a:p>
            <a:endParaRPr lang="en-US"/>
          </a:p>
        </p:txBody>
      </p:sp>
      <p:sp>
        <p:nvSpPr>
          <p:cNvPr id="23596" name="Freeform 253"/>
          <p:cNvSpPr>
            <a:spLocks/>
          </p:cNvSpPr>
          <p:nvPr/>
        </p:nvSpPr>
        <p:spPr bwMode="auto">
          <a:xfrm>
            <a:off x="388938" y="18351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006600"/>
          </a:solidFill>
          <a:ln w="6350" cap="rnd">
            <a:solidFill>
              <a:srgbClr val="990000"/>
            </a:solidFill>
            <a:round/>
            <a:headEnd/>
            <a:tailEnd/>
          </a:ln>
        </p:spPr>
        <p:txBody>
          <a:bodyPr/>
          <a:lstStyle/>
          <a:p>
            <a:endParaRPr lang="en-US"/>
          </a:p>
        </p:txBody>
      </p:sp>
      <p:sp>
        <p:nvSpPr>
          <p:cNvPr id="23597" name="Freeform 254"/>
          <p:cNvSpPr>
            <a:spLocks/>
          </p:cNvSpPr>
          <p:nvPr/>
        </p:nvSpPr>
        <p:spPr bwMode="auto">
          <a:xfrm>
            <a:off x="4991100" y="28114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C3300"/>
          </a:solidFill>
          <a:ln w="6350" cap="rnd">
            <a:solidFill>
              <a:srgbClr val="993300"/>
            </a:solidFill>
            <a:round/>
            <a:headEnd/>
            <a:tailEnd/>
          </a:ln>
        </p:spPr>
        <p:txBody>
          <a:bodyPr/>
          <a:lstStyle/>
          <a:p>
            <a:endParaRPr lang="en-US"/>
          </a:p>
        </p:txBody>
      </p:sp>
      <p:sp>
        <p:nvSpPr>
          <p:cNvPr id="23598" name="Freeform 255"/>
          <p:cNvSpPr>
            <a:spLocks/>
          </p:cNvSpPr>
          <p:nvPr/>
        </p:nvSpPr>
        <p:spPr bwMode="auto">
          <a:xfrm>
            <a:off x="5083175" y="21717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rgbClr val="CC3300"/>
          </a:solidFill>
          <a:ln w="6350" cap="rnd">
            <a:solidFill>
              <a:srgbClr val="990000"/>
            </a:solidFill>
            <a:round/>
            <a:headEnd/>
            <a:tailEnd/>
          </a:ln>
        </p:spPr>
        <p:txBody>
          <a:bodyPr/>
          <a:lstStyle/>
          <a:p>
            <a:endParaRPr lang="en-US"/>
          </a:p>
        </p:txBody>
      </p:sp>
      <p:sp>
        <p:nvSpPr>
          <p:cNvPr id="23599" name="Freeform 256"/>
          <p:cNvSpPr>
            <a:spLocks/>
          </p:cNvSpPr>
          <p:nvPr/>
        </p:nvSpPr>
        <p:spPr bwMode="auto">
          <a:xfrm>
            <a:off x="4576763" y="19462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rgbClr val="CC3300"/>
          </a:solidFill>
          <a:ln w="6350" cap="rnd">
            <a:solidFill>
              <a:srgbClr val="990000"/>
            </a:solidFill>
            <a:round/>
            <a:headEnd/>
            <a:tailEnd/>
          </a:ln>
        </p:spPr>
        <p:txBody>
          <a:bodyPr/>
          <a:lstStyle/>
          <a:p>
            <a:endParaRPr lang="en-US"/>
          </a:p>
        </p:txBody>
      </p:sp>
      <p:sp>
        <p:nvSpPr>
          <p:cNvPr id="23600" name="Freeform 257"/>
          <p:cNvSpPr>
            <a:spLocks/>
          </p:cNvSpPr>
          <p:nvPr/>
        </p:nvSpPr>
        <p:spPr bwMode="auto">
          <a:xfrm>
            <a:off x="5270500" y="21574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rgbClr val="993300"/>
            </a:solidFill>
            <a:round/>
            <a:headEnd/>
            <a:tailEnd/>
          </a:ln>
        </p:spPr>
        <p:txBody>
          <a:bodyPr/>
          <a:lstStyle/>
          <a:p>
            <a:endParaRPr lang="en-US"/>
          </a:p>
        </p:txBody>
      </p:sp>
      <p:sp>
        <p:nvSpPr>
          <p:cNvPr id="23601" name="Freeform 258"/>
          <p:cNvSpPr>
            <a:spLocks/>
          </p:cNvSpPr>
          <p:nvPr/>
        </p:nvSpPr>
        <p:spPr bwMode="auto">
          <a:xfrm>
            <a:off x="4718050" y="18764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chemeClr val="bg1"/>
          </a:solidFill>
          <a:ln w="6350" cap="rnd">
            <a:solidFill>
              <a:srgbClr val="993300"/>
            </a:solidFill>
            <a:round/>
            <a:headEnd/>
            <a:tailEnd/>
          </a:ln>
        </p:spPr>
        <p:txBody>
          <a:bodyPr/>
          <a:lstStyle/>
          <a:p>
            <a:endParaRPr lang="en-US"/>
          </a:p>
        </p:txBody>
      </p:sp>
      <p:sp>
        <p:nvSpPr>
          <p:cNvPr id="23602" name="Freeform 259"/>
          <p:cNvSpPr>
            <a:spLocks/>
          </p:cNvSpPr>
          <p:nvPr/>
        </p:nvSpPr>
        <p:spPr bwMode="auto">
          <a:xfrm>
            <a:off x="5343525" y="26971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CFF66"/>
          </a:solidFill>
          <a:ln w="6350" cap="rnd">
            <a:solidFill>
              <a:srgbClr val="990000"/>
            </a:solidFill>
            <a:round/>
            <a:headEnd/>
            <a:tailEnd/>
          </a:ln>
        </p:spPr>
        <p:txBody>
          <a:bodyPr/>
          <a:lstStyle/>
          <a:p>
            <a:endParaRPr lang="en-US"/>
          </a:p>
        </p:txBody>
      </p:sp>
      <p:sp>
        <p:nvSpPr>
          <p:cNvPr id="23603" name="Freeform 260"/>
          <p:cNvSpPr>
            <a:spLocks/>
          </p:cNvSpPr>
          <p:nvPr/>
        </p:nvSpPr>
        <p:spPr bwMode="auto">
          <a:xfrm>
            <a:off x="4597400" y="39401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4" name="Freeform 261"/>
          <p:cNvSpPr>
            <a:spLocks/>
          </p:cNvSpPr>
          <p:nvPr/>
        </p:nvSpPr>
        <p:spPr bwMode="auto">
          <a:xfrm>
            <a:off x="5024438" y="39020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5" name="Freeform 262"/>
          <p:cNvSpPr>
            <a:spLocks/>
          </p:cNvSpPr>
          <p:nvPr/>
        </p:nvSpPr>
        <p:spPr bwMode="auto">
          <a:xfrm>
            <a:off x="5181600" y="44989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rgbClr val="006600"/>
          </a:solidFill>
          <a:ln w="6350" cap="rnd">
            <a:solidFill>
              <a:srgbClr val="990000"/>
            </a:solidFill>
            <a:round/>
            <a:headEnd/>
            <a:tailEnd/>
          </a:ln>
        </p:spPr>
        <p:txBody>
          <a:bodyPr/>
          <a:lstStyle/>
          <a:p>
            <a:endParaRPr lang="en-US"/>
          </a:p>
        </p:txBody>
      </p:sp>
      <p:sp>
        <p:nvSpPr>
          <p:cNvPr id="23606" name="Freeform 263"/>
          <p:cNvSpPr>
            <a:spLocks/>
          </p:cNvSpPr>
          <p:nvPr/>
        </p:nvSpPr>
        <p:spPr bwMode="auto">
          <a:xfrm>
            <a:off x="6188075" y="54371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solidFill>
            <a:schemeClr val="bg1"/>
          </a:solidFill>
          <a:ln w="6350" cap="rnd">
            <a:solidFill>
              <a:srgbClr val="993300"/>
            </a:solidFill>
            <a:round/>
            <a:headEnd/>
            <a:tailEnd/>
          </a:ln>
        </p:spPr>
        <p:txBody>
          <a:bodyPr/>
          <a:lstStyle/>
          <a:p>
            <a:endParaRPr lang="en-US"/>
          </a:p>
        </p:txBody>
      </p:sp>
      <p:sp>
        <p:nvSpPr>
          <p:cNvPr id="23607" name="Freeform 264"/>
          <p:cNvSpPr>
            <a:spLocks/>
          </p:cNvSpPr>
          <p:nvPr/>
        </p:nvSpPr>
        <p:spPr bwMode="auto">
          <a:xfrm>
            <a:off x="6292850" y="54244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solidFill>
            <a:schemeClr val="bg1"/>
          </a:solidFill>
          <a:ln w="6350" cap="rnd">
            <a:solidFill>
              <a:srgbClr val="993300"/>
            </a:solidFill>
            <a:round/>
            <a:headEnd/>
            <a:tailEnd/>
          </a:ln>
        </p:spPr>
        <p:txBody>
          <a:bodyPr/>
          <a:lstStyle/>
          <a:p>
            <a:endParaRPr lang="en-US"/>
          </a:p>
        </p:txBody>
      </p:sp>
      <p:sp>
        <p:nvSpPr>
          <p:cNvPr id="23608" name="Freeform 265"/>
          <p:cNvSpPr>
            <a:spLocks/>
          </p:cNvSpPr>
          <p:nvPr/>
        </p:nvSpPr>
        <p:spPr bwMode="auto">
          <a:xfrm>
            <a:off x="6330950" y="54133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solidFill>
            <a:schemeClr val="bg1"/>
          </a:solidFill>
          <a:ln w="6350" cap="rnd">
            <a:solidFill>
              <a:srgbClr val="993300"/>
            </a:solidFill>
            <a:round/>
            <a:headEnd/>
            <a:tailEnd/>
          </a:ln>
        </p:spPr>
        <p:txBody>
          <a:bodyPr/>
          <a:lstStyle/>
          <a:p>
            <a:endParaRPr lang="en-US"/>
          </a:p>
        </p:txBody>
      </p:sp>
      <p:sp>
        <p:nvSpPr>
          <p:cNvPr id="23609" name="Freeform 266"/>
          <p:cNvSpPr>
            <a:spLocks/>
          </p:cNvSpPr>
          <p:nvPr/>
        </p:nvSpPr>
        <p:spPr bwMode="auto">
          <a:xfrm>
            <a:off x="6254750" y="54371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solidFill>
            <a:schemeClr val="bg1"/>
          </a:solidFill>
          <a:ln w="6350" cap="rnd">
            <a:solidFill>
              <a:srgbClr val="993300"/>
            </a:solidFill>
            <a:round/>
            <a:headEnd/>
            <a:tailEnd/>
          </a:ln>
        </p:spPr>
        <p:txBody>
          <a:bodyPr/>
          <a:lstStyle/>
          <a:p>
            <a:endParaRPr lang="en-US"/>
          </a:p>
        </p:txBody>
      </p:sp>
      <p:sp>
        <p:nvSpPr>
          <p:cNvPr id="23610" name="Freeform 267"/>
          <p:cNvSpPr>
            <a:spLocks/>
          </p:cNvSpPr>
          <p:nvPr/>
        </p:nvSpPr>
        <p:spPr bwMode="auto">
          <a:xfrm>
            <a:off x="6345238" y="54038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solidFill>
            <a:schemeClr val="bg1"/>
          </a:solidFill>
          <a:ln w="6350" cap="rnd">
            <a:solidFill>
              <a:srgbClr val="993300"/>
            </a:solidFill>
            <a:round/>
            <a:headEnd/>
            <a:tailEnd/>
          </a:ln>
        </p:spPr>
        <p:txBody>
          <a:bodyPr/>
          <a:lstStyle/>
          <a:p>
            <a:endParaRPr lang="en-US"/>
          </a:p>
        </p:txBody>
      </p:sp>
      <p:sp>
        <p:nvSpPr>
          <p:cNvPr id="23611" name="Freeform 268"/>
          <p:cNvSpPr>
            <a:spLocks/>
          </p:cNvSpPr>
          <p:nvPr/>
        </p:nvSpPr>
        <p:spPr bwMode="auto">
          <a:xfrm>
            <a:off x="5384800" y="38576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rgbClr val="CC3300"/>
          </a:solidFill>
          <a:ln w="6350" cap="rnd">
            <a:solidFill>
              <a:srgbClr val="990000"/>
            </a:solidFill>
            <a:round/>
            <a:headEnd/>
            <a:tailEnd/>
          </a:ln>
        </p:spPr>
        <p:txBody>
          <a:bodyPr/>
          <a:lstStyle/>
          <a:p>
            <a:endParaRPr lang="en-US"/>
          </a:p>
        </p:txBody>
      </p:sp>
      <p:sp>
        <p:nvSpPr>
          <p:cNvPr id="23612" name="Freeform 269"/>
          <p:cNvSpPr>
            <a:spLocks/>
          </p:cNvSpPr>
          <p:nvPr/>
        </p:nvSpPr>
        <p:spPr bwMode="auto">
          <a:xfrm>
            <a:off x="4838700" y="32305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CCFF66"/>
          </a:solidFill>
          <a:ln w="6350" cap="rnd">
            <a:solidFill>
              <a:srgbClr val="990000"/>
            </a:solidFill>
            <a:round/>
            <a:headEnd/>
            <a:tailEnd/>
          </a:ln>
        </p:spPr>
        <p:txBody>
          <a:bodyPr/>
          <a:lstStyle/>
          <a:p>
            <a:endParaRPr lang="en-US"/>
          </a:p>
        </p:txBody>
      </p:sp>
      <p:sp>
        <p:nvSpPr>
          <p:cNvPr id="23613" name="Freeform 270"/>
          <p:cNvSpPr>
            <a:spLocks/>
          </p:cNvSpPr>
          <p:nvPr/>
        </p:nvSpPr>
        <p:spPr bwMode="auto">
          <a:xfrm>
            <a:off x="4821238" y="3698875"/>
            <a:ext cx="36512" cy="33338"/>
          </a:xfrm>
          <a:custGeom>
            <a:avLst/>
            <a:gdLst>
              <a:gd name="T0" fmla="*/ 2147483647 w 23"/>
              <a:gd name="T1" fmla="*/ 0 h 23"/>
              <a:gd name="T2" fmla="*/ 2147483647 w 23"/>
              <a:gd name="T3" fmla="*/ 2147483647 h 23"/>
              <a:gd name="T4" fmla="*/ 0 w 23"/>
              <a:gd name="T5" fmla="*/ 2147483647 h 23"/>
              <a:gd name="T6" fmla="*/ 2147483647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14" y="0"/>
                </a:moveTo>
                <a:lnTo>
                  <a:pt x="22" y="22"/>
                </a:lnTo>
                <a:lnTo>
                  <a:pt x="0" y="22"/>
                </a:lnTo>
                <a:lnTo>
                  <a:pt x="14" y="0"/>
                </a:lnTo>
              </a:path>
            </a:pathLst>
          </a:custGeom>
          <a:solidFill>
            <a:schemeClr val="bg1"/>
          </a:solidFill>
          <a:ln w="6350" cap="rnd">
            <a:solidFill>
              <a:srgbClr val="993300"/>
            </a:solidFill>
            <a:round/>
            <a:headEnd/>
            <a:tailEnd/>
          </a:ln>
        </p:spPr>
        <p:txBody>
          <a:bodyPr/>
          <a:lstStyle/>
          <a:p>
            <a:endParaRPr lang="en-US"/>
          </a:p>
        </p:txBody>
      </p:sp>
      <p:sp>
        <p:nvSpPr>
          <p:cNvPr id="23614" name="Freeform 271"/>
          <p:cNvSpPr>
            <a:spLocks/>
          </p:cNvSpPr>
          <p:nvPr/>
        </p:nvSpPr>
        <p:spPr bwMode="auto">
          <a:xfrm>
            <a:off x="5561013" y="34464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C3300"/>
          </a:solidFill>
          <a:ln w="6350" cap="rnd">
            <a:solidFill>
              <a:srgbClr val="990000"/>
            </a:solidFill>
            <a:round/>
            <a:headEnd/>
            <a:tailEnd/>
          </a:ln>
        </p:spPr>
        <p:txBody>
          <a:bodyPr/>
          <a:lstStyle/>
          <a:p>
            <a:endParaRPr lang="en-US"/>
          </a:p>
        </p:txBody>
      </p:sp>
      <p:sp>
        <p:nvSpPr>
          <p:cNvPr id="23615" name="Freeform 272" descr="70%"/>
          <p:cNvSpPr>
            <a:spLocks/>
          </p:cNvSpPr>
          <p:nvPr/>
        </p:nvSpPr>
        <p:spPr bwMode="auto">
          <a:xfrm>
            <a:off x="5700713" y="37941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rgbClr val="990000"/>
            </a:solidFill>
            <a:round/>
            <a:headEnd/>
            <a:tailEnd/>
          </a:ln>
        </p:spPr>
        <p:txBody>
          <a:bodyPr/>
          <a:lstStyle/>
          <a:p>
            <a:endParaRPr lang="en-US"/>
          </a:p>
        </p:txBody>
      </p:sp>
      <p:grpSp>
        <p:nvGrpSpPr>
          <p:cNvPr id="23616" name="Group 273"/>
          <p:cNvGrpSpPr>
            <a:grpSpLocks/>
          </p:cNvGrpSpPr>
          <p:nvPr/>
        </p:nvGrpSpPr>
        <p:grpSpPr bwMode="auto">
          <a:xfrm>
            <a:off x="1219200" y="4660900"/>
            <a:ext cx="885825" cy="579438"/>
            <a:chOff x="1710" y="3401"/>
            <a:chExt cx="498" cy="349"/>
          </a:xfrm>
        </p:grpSpPr>
        <p:sp>
          <p:nvSpPr>
            <p:cNvPr id="23632" name="Freeform 274"/>
            <p:cNvSpPr>
              <a:spLocks/>
            </p:cNvSpPr>
            <p:nvPr/>
          </p:nvSpPr>
          <p:spPr bwMode="auto">
            <a:xfrm>
              <a:off x="2101" y="3607"/>
              <a:ext cx="107" cy="143"/>
            </a:xfrm>
            <a:custGeom>
              <a:avLst/>
              <a:gdLst>
                <a:gd name="T0" fmla="*/ 11 w 120"/>
                <a:gd name="T1" fmla="*/ 51 h 160"/>
                <a:gd name="T2" fmla="*/ 21 w 120"/>
                <a:gd name="T3" fmla="*/ 39 h 160"/>
                <a:gd name="T4" fmla="*/ 38 w 120"/>
                <a:gd name="T5" fmla="*/ 31 h 160"/>
                <a:gd name="T6" fmla="*/ 33 w 120"/>
                <a:gd name="T7" fmla="*/ 23 h 160"/>
                <a:gd name="T8" fmla="*/ 33 w 120"/>
                <a:gd name="T9" fmla="*/ 21 h 160"/>
                <a:gd name="T10" fmla="*/ 28 w 120"/>
                <a:gd name="T11" fmla="*/ 21 h 160"/>
                <a:gd name="T12" fmla="*/ 26 w 120"/>
                <a:gd name="T13" fmla="*/ 15 h 160"/>
                <a:gd name="T14" fmla="*/ 23 w 120"/>
                <a:gd name="T15" fmla="*/ 11 h 160"/>
                <a:gd name="T16" fmla="*/ 11 w 120"/>
                <a:gd name="T17" fmla="*/ 4 h 160"/>
                <a:gd name="T18" fmla="*/ 4 w 120"/>
                <a:gd name="T19" fmla="*/ 0 h 160"/>
                <a:gd name="T20" fmla="*/ 4 w 120"/>
                <a:gd name="T21" fmla="*/ 4 h 160"/>
                <a:gd name="T22" fmla="*/ 0 w 120"/>
                <a:gd name="T23" fmla="*/ 21 h 160"/>
                <a:gd name="T24" fmla="*/ 0 w 120"/>
                <a:gd name="T25" fmla="*/ 34 h 160"/>
                <a:gd name="T26" fmla="*/ 0 w 120"/>
                <a:gd name="T27" fmla="*/ 39 h 160"/>
                <a:gd name="T28" fmla="*/ 0 w 120"/>
                <a:gd name="T29" fmla="*/ 45 h 160"/>
                <a:gd name="T30" fmla="*/ 4 w 120"/>
                <a:gd name="T31" fmla="*/ 46 h 160"/>
                <a:gd name="T32" fmla="*/ 8 w 120"/>
                <a:gd name="T33" fmla="*/ 51 h 160"/>
                <a:gd name="T34" fmla="*/ 11 w 120"/>
                <a:gd name="T35" fmla="*/ 51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solidFill>
              <a:srgbClr val="FFFF00"/>
            </a:solidFill>
            <a:ln w="6350">
              <a:solidFill>
                <a:srgbClr val="990000"/>
              </a:solidFill>
              <a:round/>
              <a:headEnd/>
              <a:tailEnd/>
            </a:ln>
          </p:spPr>
          <p:txBody>
            <a:bodyPr/>
            <a:lstStyle/>
            <a:p>
              <a:endParaRPr lang="en-US"/>
            </a:p>
          </p:txBody>
        </p:sp>
        <p:sp>
          <p:nvSpPr>
            <p:cNvPr id="23633" name="Freeform 275"/>
            <p:cNvSpPr>
              <a:spLocks/>
            </p:cNvSpPr>
            <p:nvPr/>
          </p:nvSpPr>
          <p:spPr bwMode="auto">
            <a:xfrm>
              <a:off x="2037" y="3529"/>
              <a:ext cx="57" cy="43"/>
            </a:xfrm>
            <a:custGeom>
              <a:avLst/>
              <a:gdLst>
                <a:gd name="T0" fmla="*/ 8 w 64"/>
                <a:gd name="T1" fmla="*/ 5 h 48"/>
                <a:gd name="T2" fmla="*/ 0 w 64"/>
                <a:gd name="T3" fmla="*/ 0 h 48"/>
                <a:gd name="T4" fmla="*/ 0 w 64"/>
                <a:gd name="T5" fmla="*/ 9 h 48"/>
                <a:gd name="T6" fmla="*/ 4 w 64"/>
                <a:gd name="T7" fmla="*/ 11 h 48"/>
                <a:gd name="T8" fmla="*/ 4 w 64"/>
                <a:gd name="T9" fmla="*/ 13 h 48"/>
                <a:gd name="T10" fmla="*/ 10 w 64"/>
                <a:gd name="T11" fmla="*/ 16 h 48"/>
                <a:gd name="T12" fmla="*/ 20 w 64"/>
                <a:gd name="T13" fmla="*/ 13 h 48"/>
                <a:gd name="T14" fmla="*/ 20 w 64"/>
                <a:gd name="T15" fmla="*/ 9 h 48"/>
                <a:gd name="T16" fmla="*/ 18 w 64"/>
                <a:gd name="T17" fmla="*/ 9 h 48"/>
                <a:gd name="T18" fmla="*/ 12 w 64"/>
                <a:gd name="T19" fmla="*/ 5 h 48"/>
                <a:gd name="T20" fmla="*/ 8 w 64"/>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solidFill>
              <a:srgbClr val="FFFF00"/>
            </a:solidFill>
            <a:ln w="6350">
              <a:solidFill>
                <a:srgbClr val="990000"/>
              </a:solidFill>
              <a:round/>
              <a:headEnd/>
              <a:tailEnd/>
            </a:ln>
          </p:spPr>
          <p:txBody>
            <a:bodyPr/>
            <a:lstStyle/>
            <a:p>
              <a:endParaRPr lang="en-US"/>
            </a:p>
          </p:txBody>
        </p:sp>
        <p:sp>
          <p:nvSpPr>
            <p:cNvPr id="23634" name="Freeform 276"/>
            <p:cNvSpPr>
              <a:spLocks/>
            </p:cNvSpPr>
            <p:nvPr/>
          </p:nvSpPr>
          <p:spPr bwMode="auto">
            <a:xfrm>
              <a:off x="2023" y="3579"/>
              <a:ext cx="21" cy="1"/>
            </a:xfrm>
            <a:custGeom>
              <a:avLst/>
              <a:gdLst>
                <a:gd name="T0" fmla="*/ 7 w 24"/>
                <a:gd name="T1" fmla="*/ 0 h 1"/>
                <a:gd name="T2" fmla="*/ 0 w 24"/>
                <a:gd name="T3" fmla="*/ 0 h 1"/>
                <a:gd name="T4" fmla="*/ 7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FFFF00"/>
            </a:solidFill>
            <a:ln w="6350">
              <a:solidFill>
                <a:srgbClr val="993300"/>
              </a:solidFill>
              <a:round/>
              <a:headEnd/>
              <a:tailEnd/>
            </a:ln>
          </p:spPr>
          <p:txBody>
            <a:bodyPr/>
            <a:lstStyle/>
            <a:p>
              <a:endParaRPr lang="en-US"/>
            </a:p>
          </p:txBody>
        </p:sp>
        <p:sp>
          <p:nvSpPr>
            <p:cNvPr id="23635" name="Freeform 277"/>
            <p:cNvSpPr>
              <a:spLocks/>
            </p:cNvSpPr>
            <p:nvPr/>
          </p:nvSpPr>
          <p:spPr bwMode="auto">
            <a:xfrm>
              <a:off x="1973" y="3515"/>
              <a:ext cx="57" cy="14"/>
            </a:xfrm>
            <a:custGeom>
              <a:avLst/>
              <a:gdLst>
                <a:gd name="T0" fmla="*/ 20 w 64"/>
                <a:gd name="T1" fmla="*/ 0 h 16"/>
                <a:gd name="T2" fmla="*/ 4 w 64"/>
                <a:gd name="T3" fmla="*/ 0 h 16"/>
                <a:gd name="T4" fmla="*/ 0 w 64"/>
                <a:gd name="T5" fmla="*/ 4 h 16"/>
                <a:gd name="T6" fmla="*/ 4 w 64"/>
                <a:gd name="T7" fmla="*/ 4 h 16"/>
                <a:gd name="T8" fmla="*/ 20 w 64"/>
                <a:gd name="T9" fmla="*/ 4 h 16"/>
                <a:gd name="T10" fmla="*/ 18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solidFill>
              <a:srgbClr val="FFFF00"/>
            </a:solidFill>
            <a:ln w="6350">
              <a:solidFill>
                <a:srgbClr val="990000"/>
              </a:solidFill>
              <a:round/>
              <a:headEnd/>
              <a:tailEnd/>
            </a:ln>
          </p:spPr>
          <p:txBody>
            <a:bodyPr/>
            <a:lstStyle/>
            <a:p>
              <a:endParaRPr lang="en-US"/>
            </a:p>
          </p:txBody>
        </p:sp>
        <p:sp>
          <p:nvSpPr>
            <p:cNvPr id="23636" name="Freeform 278"/>
            <p:cNvSpPr>
              <a:spLocks/>
            </p:cNvSpPr>
            <p:nvPr/>
          </p:nvSpPr>
          <p:spPr bwMode="auto">
            <a:xfrm>
              <a:off x="1880" y="3465"/>
              <a:ext cx="64" cy="36"/>
            </a:xfrm>
            <a:custGeom>
              <a:avLst/>
              <a:gdLst>
                <a:gd name="T0" fmla="*/ 4 w 72"/>
                <a:gd name="T1" fmla="*/ 5 h 40"/>
                <a:gd name="T2" fmla="*/ 4 w 72"/>
                <a:gd name="T3" fmla="*/ 9 h 40"/>
                <a:gd name="T4" fmla="*/ 12 w 72"/>
                <a:gd name="T5" fmla="*/ 11 h 40"/>
                <a:gd name="T6" fmla="*/ 15 w 72"/>
                <a:gd name="T7" fmla="*/ 14 h 40"/>
                <a:gd name="T8" fmla="*/ 20 w 72"/>
                <a:gd name="T9" fmla="*/ 14 h 40"/>
                <a:gd name="T10" fmla="*/ 22 w 72"/>
                <a:gd name="T11" fmla="*/ 14 h 40"/>
                <a:gd name="T12" fmla="*/ 20 w 72"/>
                <a:gd name="T13" fmla="*/ 9 h 40"/>
                <a:gd name="T14" fmla="*/ 15 w 72"/>
                <a:gd name="T15" fmla="*/ 5 h 40"/>
                <a:gd name="T16" fmla="*/ 12 w 72"/>
                <a:gd name="T17" fmla="*/ 0 h 40"/>
                <a:gd name="T18" fmla="*/ 8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solidFill>
              <a:srgbClr val="FFFF00"/>
            </a:solidFill>
            <a:ln w="6350">
              <a:solidFill>
                <a:srgbClr val="990000"/>
              </a:solidFill>
              <a:round/>
              <a:headEnd/>
              <a:tailEnd/>
            </a:ln>
          </p:spPr>
          <p:txBody>
            <a:bodyPr/>
            <a:lstStyle/>
            <a:p>
              <a:endParaRPr lang="en-US"/>
            </a:p>
          </p:txBody>
        </p:sp>
        <p:sp>
          <p:nvSpPr>
            <p:cNvPr id="23637" name="Freeform 279"/>
            <p:cNvSpPr>
              <a:spLocks/>
            </p:cNvSpPr>
            <p:nvPr/>
          </p:nvSpPr>
          <p:spPr bwMode="auto">
            <a:xfrm>
              <a:off x="2001" y="3543"/>
              <a:ext cx="22" cy="15"/>
            </a:xfrm>
            <a:custGeom>
              <a:avLst/>
              <a:gdLst>
                <a:gd name="T0" fmla="*/ 0 w 24"/>
                <a:gd name="T1" fmla="*/ 0 h 16"/>
                <a:gd name="T2" fmla="*/ 11 w 24"/>
                <a:gd name="T3" fmla="*/ 8 h 16"/>
                <a:gd name="T4" fmla="*/ 6 w 24"/>
                <a:gd name="T5" fmla="*/ 8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solidFill>
              <a:srgbClr val="FFFF00"/>
            </a:solidFill>
            <a:ln w="6350">
              <a:solidFill>
                <a:srgbClr val="993300"/>
              </a:solidFill>
              <a:round/>
              <a:headEnd/>
              <a:tailEnd/>
            </a:ln>
          </p:spPr>
          <p:txBody>
            <a:bodyPr/>
            <a:lstStyle/>
            <a:p>
              <a:endParaRPr lang="en-US"/>
            </a:p>
          </p:txBody>
        </p:sp>
        <p:sp>
          <p:nvSpPr>
            <p:cNvPr id="23638" name="Freeform 280"/>
            <p:cNvSpPr>
              <a:spLocks/>
            </p:cNvSpPr>
            <p:nvPr/>
          </p:nvSpPr>
          <p:spPr bwMode="auto">
            <a:xfrm>
              <a:off x="1752" y="3401"/>
              <a:ext cx="50" cy="36"/>
            </a:xfrm>
            <a:custGeom>
              <a:avLst/>
              <a:gdLst>
                <a:gd name="T0" fmla="*/ 15 w 56"/>
                <a:gd name="T1" fmla="*/ 11 h 40"/>
                <a:gd name="T2" fmla="*/ 15 w 56"/>
                <a:gd name="T3" fmla="*/ 5 h 40"/>
                <a:gd name="T4" fmla="*/ 19 w 56"/>
                <a:gd name="T5" fmla="*/ 5 h 40"/>
                <a:gd name="T6" fmla="*/ 15 w 56"/>
                <a:gd name="T7" fmla="*/ 0 h 40"/>
                <a:gd name="T8" fmla="*/ 4 w 56"/>
                <a:gd name="T9" fmla="*/ 0 h 40"/>
                <a:gd name="T10" fmla="*/ 0 w 56"/>
                <a:gd name="T11" fmla="*/ 5 h 40"/>
                <a:gd name="T12" fmla="*/ 4 w 56"/>
                <a:gd name="T13" fmla="*/ 11 h 40"/>
                <a:gd name="T14" fmla="*/ 8 w 56"/>
                <a:gd name="T15" fmla="*/ 14 h 40"/>
                <a:gd name="T16" fmla="*/ 15 w 56"/>
                <a:gd name="T17" fmla="*/ 1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solidFill>
              <a:srgbClr val="FFFF00"/>
            </a:solidFill>
            <a:ln w="6350">
              <a:solidFill>
                <a:srgbClr val="990000"/>
              </a:solidFill>
              <a:round/>
              <a:headEnd/>
              <a:tailEnd/>
            </a:ln>
          </p:spPr>
          <p:txBody>
            <a:bodyPr/>
            <a:lstStyle/>
            <a:p>
              <a:endParaRPr lang="en-US"/>
            </a:p>
          </p:txBody>
        </p:sp>
        <p:sp>
          <p:nvSpPr>
            <p:cNvPr id="23639" name="Freeform 281"/>
            <p:cNvSpPr>
              <a:spLocks/>
            </p:cNvSpPr>
            <p:nvPr/>
          </p:nvSpPr>
          <p:spPr bwMode="auto">
            <a:xfrm>
              <a:off x="1710" y="3422"/>
              <a:ext cx="28" cy="22"/>
            </a:xfrm>
            <a:custGeom>
              <a:avLst/>
              <a:gdLst>
                <a:gd name="T0" fmla="*/ 8 w 32"/>
                <a:gd name="T1" fmla="*/ 6 h 24"/>
                <a:gd name="T2" fmla="*/ 4 w 32"/>
                <a:gd name="T3" fmla="*/ 0 h 24"/>
                <a:gd name="T4" fmla="*/ 0 w 32"/>
                <a:gd name="T5" fmla="*/ 6 h 24"/>
                <a:gd name="T6" fmla="*/ 0 w 32"/>
                <a:gd name="T7" fmla="*/ 11 h 24"/>
                <a:gd name="T8" fmla="*/ 4 w 32"/>
                <a:gd name="T9" fmla="*/ 11 h 24"/>
                <a:gd name="T10" fmla="*/ 8 w 32"/>
                <a:gd name="T11" fmla="*/ 6 h 24"/>
                <a:gd name="T12" fmla="*/ 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solidFill>
              <a:srgbClr val="FFFF00"/>
            </a:solidFill>
            <a:ln w="6350">
              <a:solidFill>
                <a:srgbClr val="990000"/>
              </a:solidFill>
              <a:round/>
              <a:headEnd/>
              <a:tailEnd/>
            </a:ln>
          </p:spPr>
          <p:txBody>
            <a:bodyPr/>
            <a:lstStyle/>
            <a:p>
              <a:endParaRPr lang="en-US"/>
            </a:p>
          </p:txBody>
        </p:sp>
      </p:grpSp>
      <p:sp>
        <p:nvSpPr>
          <p:cNvPr id="23617" name="Text Box 237"/>
          <p:cNvSpPr txBox="1">
            <a:spLocks noChangeArrowheads="1"/>
          </p:cNvSpPr>
          <p:nvPr/>
        </p:nvSpPr>
        <p:spPr bwMode="auto">
          <a:xfrm>
            <a:off x="2209800" y="1244600"/>
            <a:ext cx="502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00" b="1">
                <a:latin typeface="Tahoma" pitchFamily="34" charset="0"/>
              </a:rPr>
              <a:t>www.freeingthegrid.org / November 2009</a:t>
            </a:r>
          </a:p>
        </p:txBody>
      </p:sp>
      <p:sp>
        <p:nvSpPr>
          <p:cNvPr id="23618" name="Rectangle 323"/>
          <p:cNvSpPr>
            <a:spLocks noChangeArrowheads="1"/>
          </p:cNvSpPr>
          <p:nvPr/>
        </p:nvSpPr>
        <p:spPr bwMode="auto">
          <a:xfrm>
            <a:off x="6781800" y="3124200"/>
            <a:ext cx="838200" cy="161925"/>
          </a:xfrm>
          <a:prstGeom prst="rect">
            <a:avLst/>
          </a:prstGeom>
          <a:solidFill>
            <a:srgbClr val="FFFF00"/>
          </a:solidFill>
          <a:ln w="9525">
            <a:solidFill>
              <a:schemeClr val="tx1"/>
            </a:solidFill>
            <a:miter lim="800000"/>
            <a:headEnd/>
            <a:tailEnd/>
          </a:ln>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kumimoji="1" lang="en-US" altLang="en-US" sz="1000" b="1">
                <a:latin typeface="Tahoma" pitchFamily="34" charset="0"/>
              </a:rPr>
              <a:t>DC: C</a:t>
            </a:r>
          </a:p>
        </p:txBody>
      </p:sp>
      <p:sp>
        <p:nvSpPr>
          <p:cNvPr id="23619" name="Rectangle 80"/>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Net Metering Grades 2008 </a:t>
            </a:r>
          </a:p>
        </p:txBody>
      </p:sp>
      <p:sp>
        <p:nvSpPr>
          <p:cNvPr id="23620" name="Text Box 279"/>
          <p:cNvSpPr txBox="1">
            <a:spLocks noChangeArrowheads="1"/>
          </p:cNvSpPr>
          <p:nvPr/>
        </p:nvSpPr>
        <p:spPr bwMode="auto">
          <a:xfrm>
            <a:off x="9271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A</a:t>
            </a:r>
          </a:p>
        </p:txBody>
      </p:sp>
      <p:sp>
        <p:nvSpPr>
          <p:cNvPr id="23621" name="Rectangle 284"/>
          <p:cNvSpPr>
            <a:spLocks noChangeArrowheads="1"/>
          </p:cNvSpPr>
          <p:nvPr/>
        </p:nvSpPr>
        <p:spPr bwMode="auto">
          <a:xfrm>
            <a:off x="622300" y="5800725"/>
            <a:ext cx="228600" cy="376238"/>
          </a:xfrm>
          <a:prstGeom prst="rect">
            <a:avLst/>
          </a:prstGeom>
          <a:solidFill>
            <a:srgbClr val="0066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22" name="Rectangle 284"/>
          <p:cNvSpPr>
            <a:spLocks noChangeArrowheads="1"/>
          </p:cNvSpPr>
          <p:nvPr/>
        </p:nvSpPr>
        <p:spPr bwMode="auto">
          <a:xfrm>
            <a:off x="1752600" y="5795963"/>
            <a:ext cx="228600" cy="376237"/>
          </a:xfrm>
          <a:prstGeom prst="rect">
            <a:avLst/>
          </a:prstGeom>
          <a:solidFill>
            <a:srgbClr val="CCFF66"/>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23" name="Rectangle 284"/>
          <p:cNvSpPr>
            <a:spLocks noChangeArrowheads="1"/>
          </p:cNvSpPr>
          <p:nvPr/>
        </p:nvSpPr>
        <p:spPr bwMode="auto">
          <a:xfrm>
            <a:off x="5562600" y="5791200"/>
            <a:ext cx="228600" cy="376238"/>
          </a:xfrm>
          <a:prstGeom prst="rect">
            <a:avLst/>
          </a:prstGeom>
          <a:solidFill>
            <a:srgbClr val="CC33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24" name="Rectangle 284"/>
          <p:cNvSpPr>
            <a:spLocks noChangeArrowheads="1"/>
          </p:cNvSpPr>
          <p:nvPr/>
        </p:nvSpPr>
        <p:spPr bwMode="auto">
          <a:xfrm>
            <a:off x="2895600" y="5795963"/>
            <a:ext cx="228600" cy="376237"/>
          </a:xfrm>
          <a:prstGeom prst="rect">
            <a:avLst/>
          </a:prstGeom>
          <a:solidFill>
            <a:srgbClr val="FFFF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25" name="Rectangle 284"/>
          <p:cNvSpPr>
            <a:spLocks noChangeArrowheads="1"/>
          </p:cNvSpPr>
          <p:nvPr/>
        </p:nvSpPr>
        <p:spPr bwMode="auto">
          <a:xfrm>
            <a:off x="4191000" y="5791200"/>
            <a:ext cx="228600" cy="376238"/>
          </a:xfrm>
          <a:prstGeom prst="rect">
            <a:avLst/>
          </a:prstGeom>
          <a:solidFill>
            <a:srgbClr val="FF9933"/>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26" name="Text Box 279"/>
          <p:cNvSpPr txBox="1">
            <a:spLocks noChangeArrowheads="1"/>
          </p:cNvSpPr>
          <p:nvPr/>
        </p:nvSpPr>
        <p:spPr bwMode="auto">
          <a:xfrm>
            <a:off x="58801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F</a:t>
            </a:r>
          </a:p>
        </p:txBody>
      </p:sp>
      <p:sp>
        <p:nvSpPr>
          <p:cNvPr id="23627" name="Text Box 279"/>
          <p:cNvSpPr txBox="1">
            <a:spLocks noChangeArrowheads="1"/>
          </p:cNvSpPr>
          <p:nvPr/>
        </p:nvSpPr>
        <p:spPr bwMode="auto">
          <a:xfrm>
            <a:off x="2057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B</a:t>
            </a:r>
          </a:p>
        </p:txBody>
      </p:sp>
      <p:sp>
        <p:nvSpPr>
          <p:cNvPr id="23628" name="Text Box 279"/>
          <p:cNvSpPr txBox="1">
            <a:spLocks noChangeArrowheads="1"/>
          </p:cNvSpPr>
          <p:nvPr/>
        </p:nvSpPr>
        <p:spPr bwMode="auto">
          <a:xfrm>
            <a:off x="3200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C</a:t>
            </a:r>
          </a:p>
        </p:txBody>
      </p:sp>
      <p:sp>
        <p:nvSpPr>
          <p:cNvPr id="23629" name="Text Box 279"/>
          <p:cNvSpPr txBox="1">
            <a:spLocks noChangeArrowheads="1"/>
          </p:cNvSpPr>
          <p:nvPr/>
        </p:nvSpPr>
        <p:spPr bwMode="auto">
          <a:xfrm>
            <a:off x="45085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D</a:t>
            </a:r>
          </a:p>
        </p:txBody>
      </p:sp>
      <p:sp>
        <p:nvSpPr>
          <p:cNvPr id="23630" name="Rectangle 284"/>
          <p:cNvSpPr>
            <a:spLocks noChangeArrowheads="1"/>
          </p:cNvSpPr>
          <p:nvPr/>
        </p:nvSpPr>
        <p:spPr bwMode="auto">
          <a:xfrm>
            <a:off x="6858000" y="5761038"/>
            <a:ext cx="228600" cy="376237"/>
          </a:xfrm>
          <a:prstGeom prst="rect">
            <a:avLst/>
          </a:prstGeom>
          <a:solidFill>
            <a:schemeClr val="bg1"/>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3631" name="Text Box 279"/>
          <p:cNvSpPr txBox="1">
            <a:spLocks noChangeArrowheads="1"/>
          </p:cNvSpPr>
          <p:nvPr/>
        </p:nvSpPr>
        <p:spPr bwMode="auto">
          <a:xfrm>
            <a:off x="7175500" y="5989638"/>
            <a:ext cx="1511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No Statewide policy</a:t>
            </a:r>
          </a:p>
        </p:txBody>
      </p:sp>
      <p:pic>
        <p:nvPicPr>
          <p:cNvPr id="93" name="Picture 92"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06"/>
          <p:cNvSpPr>
            <a:spLocks/>
          </p:cNvSpPr>
          <p:nvPr/>
        </p:nvSpPr>
        <p:spPr bwMode="auto">
          <a:xfrm>
            <a:off x="152400" y="43815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79" name="Freeform 207"/>
          <p:cNvSpPr>
            <a:spLocks/>
          </p:cNvSpPr>
          <p:nvPr/>
        </p:nvSpPr>
        <p:spPr bwMode="auto">
          <a:xfrm>
            <a:off x="5870575" y="25781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006600"/>
          </a:solidFill>
          <a:ln w="6350" cap="rnd">
            <a:solidFill>
              <a:srgbClr val="990000"/>
            </a:solidFill>
            <a:round/>
            <a:headEnd/>
            <a:tailEnd/>
          </a:ln>
        </p:spPr>
        <p:txBody>
          <a:bodyPr/>
          <a:lstStyle/>
          <a:p>
            <a:endParaRPr lang="en-US"/>
          </a:p>
        </p:txBody>
      </p:sp>
      <p:sp>
        <p:nvSpPr>
          <p:cNvPr id="24580" name="Freeform 208"/>
          <p:cNvSpPr>
            <a:spLocks/>
          </p:cNvSpPr>
          <p:nvPr/>
        </p:nvSpPr>
        <p:spPr bwMode="auto">
          <a:xfrm>
            <a:off x="6740525" y="24717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006600"/>
          </a:solidFill>
          <a:ln w="6350" cap="rnd">
            <a:solidFill>
              <a:srgbClr val="990000"/>
            </a:solidFill>
            <a:round/>
            <a:headEnd/>
            <a:tailEnd/>
          </a:ln>
        </p:spPr>
        <p:txBody>
          <a:bodyPr/>
          <a:lstStyle/>
          <a:p>
            <a:endParaRPr lang="en-US"/>
          </a:p>
        </p:txBody>
      </p:sp>
      <p:sp>
        <p:nvSpPr>
          <p:cNvPr id="24581" name="Freeform 209"/>
          <p:cNvSpPr>
            <a:spLocks/>
          </p:cNvSpPr>
          <p:nvPr/>
        </p:nvSpPr>
        <p:spPr bwMode="auto">
          <a:xfrm>
            <a:off x="6403975" y="30956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chemeClr val="bg1"/>
          </a:solidFill>
          <a:ln w="6350" cap="rnd">
            <a:solidFill>
              <a:srgbClr val="993300"/>
            </a:solidFill>
            <a:round/>
            <a:headEnd/>
            <a:tailEnd/>
          </a:ln>
        </p:spPr>
        <p:txBody>
          <a:bodyPr/>
          <a:lstStyle/>
          <a:p>
            <a:endParaRPr lang="en-US"/>
          </a:p>
        </p:txBody>
      </p:sp>
      <p:sp>
        <p:nvSpPr>
          <p:cNvPr id="24582" name="Freeform 210"/>
          <p:cNvSpPr>
            <a:spLocks/>
          </p:cNvSpPr>
          <p:nvPr/>
        </p:nvSpPr>
        <p:spPr bwMode="auto">
          <a:xfrm>
            <a:off x="6546850" y="29194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rgbClr val="006600"/>
          </a:solidFill>
          <a:ln w="6350" cap="rnd">
            <a:solidFill>
              <a:srgbClr val="990000"/>
            </a:solidFill>
            <a:round/>
            <a:headEnd/>
            <a:tailEnd/>
          </a:ln>
        </p:spPr>
        <p:txBody>
          <a:bodyPr/>
          <a:lstStyle/>
          <a:p>
            <a:endParaRPr lang="en-US"/>
          </a:p>
        </p:txBody>
      </p:sp>
      <p:sp>
        <p:nvSpPr>
          <p:cNvPr id="24583" name="Freeform 211"/>
          <p:cNvSpPr>
            <a:spLocks/>
          </p:cNvSpPr>
          <p:nvPr/>
        </p:nvSpPr>
        <p:spPr bwMode="auto">
          <a:xfrm>
            <a:off x="6732588" y="23129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CFF66"/>
          </a:solidFill>
          <a:ln w="6350" cap="rnd">
            <a:solidFill>
              <a:srgbClr val="990000"/>
            </a:solidFill>
            <a:round/>
            <a:headEnd/>
            <a:tailEnd/>
          </a:ln>
        </p:spPr>
        <p:txBody>
          <a:bodyPr/>
          <a:lstStyle/>
          <a:p>
            <a:endParaRPr lang="en-US"/>
          </a:p>
        </p:txBody>
      </p:sp>
      <p:sp>
        <p:nvSpPr>
          <p:cNvPr id="24584" name="Freeform 212"/>
          <p:cNvSpPr>
            <a:spLocks/>
          </p:cNvSpPr>
          <p:nvPr/>
        </p:nvSpPr>
        <p:spPr bwMode="auto">
          <a:xfrm>
            <a:off x="7092950" y="25225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solidFill>
            <a:schemeClr val="bg1"/>
          </a:solidFill>
          <a:ln w="6350" cap="rnd">
            <a:solidFill>
              <a:srgbClr val="993300"/>
            </a:solidFill>
            <a:round/>
            <a:headEnd/>
            <a:tailEnd/>
          </a:ln>
        </p:spPr>
        <p:txBody>
          <a:bodyPr/>
          <a:lstStyle/>
          <a:p>
            <a:endParaRPr lang="en-US"/>
          </a:p>
        </p:txBody>
      </p:sp>
      <p:sp>
        <p:nvSpPr>
          <p:cNvPr id="24585" name="Freeform 213"/>
          <p:cNvSpPr>
            <a:spLocks/>
          </p:cNvSpPr>
          <p:nvPr/>
        </p:nvSpPr>
        <p:spPr bwMode="auto">
          <a:xfrm>
            <a:off x="6073775" y="29464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006600"/>
          </a:solidFill>
          <a:ln w="6350" cap="rnd">
            <a:solidFill>
              <a:srgbClr val="990000"/>
            </a:solidFill>
            <a:round/>
            <a:headEnd/>
            <a:tailEnd/>
          </a:ln>
        </p:spPr>
        <p:txBody>
          <a:bodyPr/>
          <a:lstStyle/>
          <a:p>
            <a:endParaRPr lang="en-US"/>
          </a:p>
        </p:txBody>
      </p:sp>
      <p:sp>
        <p:nvSpPr>
          <p:cNvPr id="24586" name="Freeform 214"/>
          <p:cNvSpPr>
            <a:spLocks/>
          </p:cNvSpPr>
          <p:nvPr/>
        </p:nvSpPr>
        <p:spPr bwMode="auto">
          <a:xfrm>
            <a:off x="6891338" y="15494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CCFF66"/>
          </a:solidFill>
          <a:ln w="6350" cap="rnd">
            <a:solidFill>
              <a:srgbClr val="990000"/>
            </a:solidFill>
            <a:round/>
            <a:headEnd/>
            <a:tailEnd/>
          </a:ln>
        </p:spPr>
        <p:txBody>
          <a:bodyPr/>
          <a:lstStyle/>
          <a:p>
            <a:endParaRPr lang="en-US"/>
          </a:p>
        </p:txBody>
      </p:sp>
      <p:sp>
        <p:nvSpPr>
          <p:cNvPr id="24587" name="Freeform 215"/>
          <p:cNvSpPr>
            <a:spLocks/>
          </p:cNvSpPr>
          <p:nvPr/>
        </p:nvSpPr>
        <p:spPr bwMode="auto">
          <a:xfrm>
            <a:off x="6807200" y="19462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FFFF00"/>
          </a:solidFill>
          <a:ln w="6350" cap="rnd">
            <a:solidFill>
              <a:srgbClr val="990000"/>
            </a:solidFill>
            <a:round/>
            <a:headEnd/>
            <a:tailEnd/>
          </a:ln>
        </p:spPr>
        <p:txBody>
          <a:bodyPr/>
          <a:lstStyle/>
          <a:p>
            <a:endParaRPr lang="en-US"/>
          </a:p>
        </p:txBody>
      </p:sp>
      <p:sp>
        <p:nvSpPr>
          <p:cNvPr id="24588" name="Freeform 216"/>
          <p:cNvSpPr>
            <a:spLocks/>
          </p:cNvSpPr>
          <p:nvPr/>
        </p:nvSpPr>
        <p:spPr bwMode="auto">
          <a:xfrm>
            <a:off x="6599238" y="2667000"/>
            <a:ext cx="182562" cy="388938"/>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006600"/>
          </a:solidFill>
          <a:ln w="6350" cap="rnd">
            <a:solidFill>
              <a:srgbClr val="990000"/>
            </a:solidFill>
            <a:round/>
            <a:headEnd/>
            <a:tailEnd/>
          </a:ln>
        </p:spPr>
        <p:txBody>
          <a:bodyPr/>
          <a:lstStyle/>
          <a:p>
            <a:endParaRPr lang="en-US"/>
          </a:p>
        </p:txBody>
      </p:sp>
      <p:sp>
        <p:nvSpPr>
          <p:cNvPr id="24589" name="Freeform 217"/>
          <p:cNvSpPr>
            <a:spLocks/>
          </p:cNvSpPr>
          <p:nvPr/>
        </p:nvSpPr>
        <p:spPr bwMode="auto">
          <a:xfrm>
            <a:off x="5957888" y="20558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FF9933"/>
          </a:solidFill>
          <a:ln w="6350" cap="rnd">
            <a:solidFill>
              <a:srgbClr val="990000"/>
            </a:solidFill>
            <a:round/>
            <a:headEnd/>
            <a:tailEnd/>
          </a:ln>
        </p:spPr>
        <p:txBody>
          <a:bodyPr/>
          <a:lstStyle/>
          <a:p>
            <a:endParaRPr lang="en-US"/>
          </a:p>
        </p:txBody>
      </p:sp>
      <p:sp>
        <p:nvSpPr>
          <p:cNvPr id="24590" name="Freeform 218"/>
          <p:cNvSpPr>
            <a:spLocks/>
          </p:cNvSpPr>
          <p:nvPr/>
        </p:nvSpPr>
        <p:spPr bwMode="auto">
          <a:xfrm>
            <a:off x="6950075" y="24638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rgbClr val="CCFF66"/>
          </a:solidFill>
          <a:ln w="6350" cap="rnd">
            <a:solidFill>
              <a:srgbClr val="990000"/>
            </a:solidFill>
            <a:round/>
            <a:headEnd/>
            <a:tailEnd/>
          </a:ln>
        </p:spPr>
        <p:txBody>
          <a:bodyPr/>
          <a:lstStyle/>
          <a:p>
            <a:endParaRPr lang="en-US"/>
          </a:p>
        </p:txBody>
      </p:sp>
      <p:sp>
        <p:nvSpPr>
          <p:cNvPr id="24591" name="Freeform 219"/>
          <p:cNvSpPr>
            <a:spLocks/>
          </p:cNvSpPr>
          <p:nvPr/>
        </p:nvSpPr>
        <p:spPr bwMode="auto">
          <a:xfrm>
            <a:off x="6634163" y="20066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CCFF66"/>
          </a:solidFill>
          <a:ln w="6350" cap="rnd">
            <a:solidFill>
              <a:srgbClr val="990000"/>
            </a:solidFill>
            <a:round/>
            <a:headEnd/>
            <a:tailEnd/>
          </a:ln>
        </p:spPr>
        <p:txBody>
          <a:bodyPr/>
          <a:lstStyle/>
          <a:p>
            <a:endParaRPr lang="en-US"/>
          </a:p>
        </p:txBody>
      </p:sp>
      <p:sp>
        <p:nvSpPr>
          <p:cNvPr id="24592" name="Freeform 220"/>
          <p:cNvSpPr>
            <a:spLocks/>
          </p:cNvSpPr>
          <p:nvPr/>
        </p:nvSpPr>
        <p:spPr bwMode="auto">
          <a:xfrm>
            <a:off x="4737100" y="35718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Freeform 221"/>
          <p:cNvSpPr>
            <a:spLocks/>
          </p:cNvSpPr>
          <p:nvPr/>
        </p:nvSpPr>
        <p:spPr bwMode="auto">
          <a:xfrm>
            <a:off x="5607050" y="30480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solidFill>
            <a:srgbClr val="CCFF66"/>
          </a:solidFill>
          <a:ln w="6350" cap="rnd">
            <a:solidFill>
              <a:srgbClr val="990000"/>
            </a:solidFill>
            <a:round/>
            <a:headEnd/>
            <a:tailEnd/>
          </a:ln>
        </p:spPr>
        <p:txBody>
          <a:bodyPr/>
          <a:lstStyle/>
          <a:p>
            <a:endParaRPr lang="en-US"/>
          </a:p>
        </p:txBody>
      </p:sp>
      <p:sp>
        <p:nvSpPr>
          <p:cNvPr id="24594" name="Freeform 222"/>
          <p:cNvSpPr>
            <a:spLocks/>
          </p:cNvSpPr>
          <p:nvPr/>
        </p:nvSpPr>
        <p:spPr bwMode="auto">
          <a:xfrm>
            <a:off x="6605588" y="31988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rgbClr val="CCFF66"/>
          </a:solidFill>
          <a:ln w="6350" cap="rnd">
            <a:solidFill>
              <a:srgbClr val="993300"/>
            </a:solidFill>
            <a:round/>
            <a:headEnd/>
            <a:tailEnd/>
          </a:ln>
        </p:spPr>
        <p:txBody>
          <a:bodyPr/>
          <a:lstStyle/>
          <a:p>
            <a:endParaRPr lang="en-US"/>
          </a:p>
        </p:txBody>
      </p:sp>
      <p:sp>
        <p:nvSpPr>
          <p:cNvPr id="24595" name="Freeform 223"/>
          <p:cNvSpPr>
            <a:spLocks/>
          </p:cNvSpPr>
          <p:nvPr/>
        </p:nvSpPr>
        <p:spPr bwMode="auto">
          <a:xfrm>
            <a:off x="5707063" y="29146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FF9933"/>
          </a:solidFill>
          <a:ln w="6350" cap="rnd">
            <a:solidFill>
              <a:srgbClr val="990000"/>
            </a:solidFill>
            <a:round/>
            <a:headEnd/>
            <a:tailEnd/>
          </a:ln>
        </p:spPr>
        <p:txBody>
          <a:bodyPr/>
          <a:lstStyle/>
          <a:p>
            <a:endParaRPr lang="en-US"/>
          </a:p>
        </p:txBody>
      </p:sp>
      <p:sp>
        <p:nvSpPr>
          <p:cNvPr id="24596" name="Freeform 224"/>
          <p:cNvSpPr>
            <a:spLocks/>
          </p:cNvSpPr>
          <p:nvPr/>
        </p:nvSpPr>
        <p:spPr bwMode="auto">
          <a:xfrm>
            <a:off x="1522413" y="27225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006600"/>
          </a:solidFill>
          <a:ln w="6350" cap="rnd">
            <a:solidFill>
              <a:srgbClr val="990000"/>
            </a:solidFill>
            <a:round/>
            <a:headEnd/>
            <a:tailEnd/>
          </a:ln>
        </p:spPr>
        <p:txBody>
          <a:bodyPr/>
          <a:lstStyle/>
          <a:p>
            <a:endParaRPr lang="en-US"/>
          </a:p>
        </p:txBody>
      </p:sp>
      <p:sp>
        <p:nvSpPr>
          <p:cNvPr id="24597" name="Freeform 225"/>
          <p:cNvSpPr>
            <a:spLocks/>
          </p:cNvSpPr>
          <p:nvPr/>
        </p:nvSpPr>
        <p:spPr bwMode="auto">
          <a:xfrm>
            <a:off x="598488" y="14478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solidFill>
            <a:srgbClr val="FFFF00"/>
          </a:solidFill>
          <a:ln w="6350" cap="rnd">
            <a:solidFill>
              <a:srgbClr val="990000"/>
            </a:solidFill>
            <a:round/>
            <a:headEnd/>
            <a:tailEnd/>
          </a:ln>
        </p:spPr>
        <p:txBody>
          <a:bodyPr/>
          <a:lstStyle/>
          <a:p>
            <a:endParaRPr lang="en-US"/>
          </a:p>
        </p:txBody>
      </p:sp>
      <p:sp>
        <p:nvSpPr>
          <p:cNvPr id="24598" name="Freeform 226"/>
          <p:cNvSpPr>
            <a:spLocks/>
          </p:cNvSpPr>
          <p:nvPr/>
        </p:nvSpPr>
        <p:spPr bwMode="auto">
          <a:xfrm>
            <a:off x="804863" y="14859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solidFill>
            <a:schemeClr val="bg1"/>
          </a:solidFill>
          <a:ln w="6350" cap="rnd">
            <a:solidFill>
              <a:srgbClr val="993300"/>
            </a:solidFill>
            <a:round/>
            <a:headEnd/>
            <a:tailEnd/>
          </a:ln>
        </p:spPr>
        <p:txBody>
          <a:bodyPr/>
          <a:lstStyle/>
          <a:p>
            <a:endParaRPr lang="en-US"/>
          </a:p>
        </p:txBody>
      </p:sp>
      <p:sp>
        <p:nvSpPr>
          <p:cNvPr id="24599" name="Freeform 227"/>
          <p:cNvSpPr>
            <a:spLocks/>
          </p:cNvSpPr>
          <p:nvPr/>
        </p:nvSpPr>
        <p:spPr bwMode="auto">
          <a:xfrm>
            <a:off x="2009775" y="23034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rgbClr val="CCFF66"/>
          </a:solidFill>
          <a:ln w="6350" cap="rnd">
            <a:solidFill>
              <a:srgbClr val="990000"/>
            </a:solidFill>
            <a:round/>
            <a:headEnd/>
            <a:tailEnd/>
          </a:ln>
        </p:spPr>
        <p:txBody>
          <a:bodyPr/>
          <a:lstStyle/>
          <a:p>
            <a:endParaRPr lang="en-US"/>
          </a:p>
        </p:txBody>
      </p:sp>
      <p:sp>
        <p:nvSpPr>
          <p:cNvPr id="24600" name="Freeform 228"/>
          <p:cNvSpPr>
            <a:spLocks/>
          </p:cNvSpPr>
          <p:nvPr/>
        </p:nvSpPr>
        <p:spPr bwMode="auto">
          <a:xfrm>
            <a:off x="4289425" y="20589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FF9933"/>
          </a:solidFill>
          <a:ln w="6350" cap="rnd">
            <a:solidFill>
              <a:srgbClr val="990000"/>
            </a:solidFill>
            <a:round/>
            <a:headEnd/>
            <a:tailEnd/>
          </a:ln>
        </p:spPr>
        <p:txBody>
          <a:bodyPr/>
          <a:lstStyle/>
          <a:p>
            <a:endParaRPr lang="en-US"/>
          </a:p>
        </p:txBody>
      </p:sp>
      <p:sp>
        <p:nvSpPr>
          <p:cNvPr id="24601" name="Freeform 229"/>
          <p:cNvSpPr>
            <a:spLocks/>
          </p:cNvSpPr>
          <p:nvPr/>
        </p:nvSpPr>
        <p:spPr bwMode="auto">
          <a:xfrm>
            <a:off x="4513263" y="27368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CFF66"/>
          </a:solidFill>
          <a:ln w="6350" cap="rnd">
            <a:solidFill>
              <a:srgbClr val="990000"/>
            </a:solidFill>
            <a:round/>
            <a:headEnd/>
            <a:tailEnd/>
          </a:ln>
        </p:spPr>
        <p:txBody>
          <a:bodyPr/>
          <a:lstStyle/>
          <a:p>
            <a:endParaRPr lang="en-US"/>
          </a:p>
        </p:txBody>
      </p:sp>
      <p:sp>
        <p:nvSpPr>
          <p:cNvPr id="24602" name="Freeform 230"/>
          <p:cNvSpPr>
            <a:spLocks/>
          </p:cNvSpPr>
          <p:nvPr/>
        </p:nvSpPr>
        <p:spPr bwMode="auto">
          <a:xfrm>
            <a:off x="3846513" y="26082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FFFF00"/>
          </a:solidFill>
          <a:ln w="6350" cap="rnd">
            <a:solidFill>
              <a:srgbClr val="993300"/>
            </a:solidFill>
            <a:round/>
            <a:headEnd/>
            <a:tailEnd/>
          </a:ln>
        </p:spPr>
        <p:txBody>
          <a:bodyPr/>
          <a:lstStyle/>
          <a:p>
            <a:endParaRPr lang="en-US"/>
          </a:p>
        </p:txBody>
      </p:sp>
      <p:sp>
        <p:nvSpPr>
          <p:cNvPr id="24603" name="Freeform 231"/>
          <p:cNvSpPr>
            <a:spLocks/>
          </p:cNvSpPr>
          <p:nvPr/>
        </p:nvSpPr>
        <p:spPr bwMode="auto">
          <a:xfrm>
            <a:off x="3122613" y="31829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rgbClr val="CCFF66"/>
          </a:solidFill>
          <a:ln w="6350" cap="rnd">
            <a:solidFill>
              <a:srgbClr val="990000"/>
            </a:solidFill>
            <a:round/>
            <a:headEnd/>
            <a:tailEnd/>
          </a:ln>
        </p:spPr>
        <p:txBody>
          <a:bodyPr/>
          <a:lstStyle/>
          <a:p>
            <a:endParaRPr lang="en-US"/>
          </a:p>
        </p:txBody>
      </p:sp>
      <p:sp>
        <p:nvSpPr>
          <p:cNvPr id="24604" name="Freeform 232"/>
          <p:cNvSpPr>
            <a:spLocks/>
          </p:cNvSpPr>
          <p:nvPr/>
        </p:nvSpPr>
        <p:spPr bwMode="auto">
          <a:xfrm>
            <a:off x="3763963" y="17018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FFFF00"/>
          </a:solidFill>
          <a:ln w="6350" cap="rnd">
            <a:solidFill>
              <a:srgbClr val="990000"/>
            </a:solidFill>
            <a:round/>
            <a:headEnd/>
            <a:tailEnd/>
          </a:ln>
        </p:spPr>
        <p:txBody>
          <a:bodyPr/>
          <a:lstStyle/>
          <a:p>
            <a:endParaRPr lang="en-US"/>
          </a:p>
        </p:txBody>
      </p:sp>
      <p:sp>
        <p:nvSpPr>
          <p:cNvPr id="24605" name="Freeform 233"/>
          <p:cNvSpPr>
            <a:spLocks/>
          </p:cNvSpPr>
          <p:nvPr/>
        </p:nvSpPr>
        <p:spPr bwMode="auto">
          <a:xfrm>
            <a:off x="3963988" y="30765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rgbClr val="FFFF00"/>
          </a:solidFill>
          <a:ln w="6350" cap="rnd">
            <a:solidFill>
              <a:srgbClr val="990000"/>
            </a:solidFill>
            <a:round/>
            <a:headEnd/>
            <a:tailEnd/>
          </a:ln>
        </p:spPr>
        <p:txBody>
          <a:bodyPr/>
          <a:lstStyle/>
          <a:p>
            <a:endParaRPr lang="en-US"/>
          </a:p>
        </p:txBody>
      </p:sp>
      <p:sp>
        <p:nvSpPr>
          <p:cNvPr id="24606" name="Freeform 234"/>
          <p:cNvSpPr>
            <a:spLocks/>
          </p:cNvSpPr>
          <p:nvPr/>
        </p:nvSpPr>
        <p:spPr bwMode="auto">
          <a:xfrm>
            <a:off x="2949575" y="17462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rgbClr val="FF9933"/>
          </a:solidFill>
          <a:ln w="6350" cap="rnd">
            <a:solidFill>
              <a:srgbClr val="990000"/>
            </a:solidFill>
            <a:round/>
            <a:headEnd/>
            <a:tailEnd/>
          </a:ln>
        </p:spPr>
        <p:txBody>
          <a:bodyPr/>
          <a:lstStyle/>
          <a:p>
            <a:endParaRPr lang="en-US"/>
          </a:p>
        </p:txBody>
      </p:sp>
      <p:sp>
        <p:nvSpPr>
          <p:cNvPr id="24607" name="Freeform 235" descr="25%"/>
          <p:cNvSpPr>
            <a:spLocks/>
          </p:cNvSpPr>
          <p:nvPr/>
        </p:nvSpPr>
        <p:spPr bwMode="auto">
          <a:xfrm>
            <a:off x="2906713" y="2692400"/>
            <a:ext cx="1122362"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rgbClr val="CCFF66"/>
          </a:solidFill>
          <a:ln w="6350" cap="rnd">
            <a:solidFill>
              <a:srgbClr val="990000"/>
            </a:solidFill>
            <a:round/>
            <a:headEnd/>
            <a:tailEnd/>
          </a:ln>
        </p:spPr>
        <p:txBody>
          <a:bodyPr/>
          <a:lstStyle/>
          <a:p>
            <a:endParaRPr lang="en-US"/>
          </a:p>
        </p:txBody>
      </p:sp>
      <p:sp>
        <p:nvSpPr>
          <p:cNvPr id="24608" name="Freeform 236"/>
          <p:cNvSpPr>
            <a:spLocks/>
          </p:cNvSpPr>
          <p:nvPr/>
        </p:nvSpPr>
        <p:spPr bwMode="auto">
          <a:xfrm>
            <a:off x="2922588" y="22256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chemeClr val="bg1"/>
          </a:solidFill>
          <a:ln w="6350" cap="rnd">
            <a:solidFill>
              <a:srgbClr val="990000"/>
            </a:solidFill>
            <a:round/>
            <a:headEnd/>
            <a:tailEnd/>
          </a:ln>
        </p:spPr>
        <p:txBody>
          <a:bodyPr/>
          <a:lstStyle/>
          <a:p>
            <a:endParaRPr lang="en-US"/>
          </a:p>
        </p:txBody>
      </p:sp>
      <p:sp>
        <p:nvSpPr>
          <p:cNvPr id="24609" name="Freeform 237"/>
          <p:cNvSpPr>
            <a:spLocks/>
          </p:cNvSpPr>
          <p:nvPr/>
        </p:nvSpPr>
        <p:spPr bwMode="auto">
          <a:xfrm>
            <a:off x="4235450" y="42910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rgbClr val="CCFF66"/>
          </a:solidFill>
          <a:ln w="6350" cap="rnd">
            <a:solidFill>
              <a:srgbClr val="990000"/>
            </a:solidFill>
            <a:round/>
            <a:headEnd/>
            <a:tailEnd/>
          </a:ln>
        </p:spPr>
        <p:txBody>
          <a:bodyPr/>
          <a:lstStyle/>
          <a:p>
            <a:endParaRPr lang="en-US"/>
          </a:p>
        </p:txBody>
      </p:sp>
      <p:sp>
        <p:nvSpPr>
          <p:cNvPr id="24610" name="Freeform 238"/>
          <p:cNvSpPr>
            <a:spLocks/>
          </p:cNvSpPr>
          <p:nvPr/>
        </p:nvSpPr>
        <p:spPr bwMode="auto">
          <a:xfrm>
            <a:off x="4130675" y="37195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rgbClr val="FFFF00"/>
          </a:solidFill>
          <a:ln w="6350" cap="rnd">
            <a:solidFill>
              <a:srgbClr val="990000"/>
            </a:solidFill>
            <a:round/>
            <a:headEnd/>
            <a:tailEnd/>
          </a:ln>
        </p:spPr>
        <p:txBody>
          <a:bodyPr/>
          <a:lstStyle/>
          <a:p>
            <a:endParaRPr lang="en-US"/>
          </a:p>
        </p:txBody>
      </p:sp>
      <p:sp>
        <p:nvSpPr>
          <p:cNvPr id="24611" name="Freeform 239"/>
          <p:cNvSpPr>
            <a:spLocks/>
          </p:cNvSpPr>
          <p:nvPr/>
        </p:nvSpPr>
        <p:spPr bwMode="auto">
          <a:xfrm>
            <a:off x="2994025" y="36607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FF9933"/>
          </a:solidFill>
          <a:ln w="6350" cap="rnd">
            <a:solidFill>
              <a:srgbClr val="990000"/>
            </a:solidFill>
            <a:round/>
            <a:headEnd/>
            <a:tailEnd/>
          </a:ln>
        </p:spPr>
        <p:txBody>
          <a:bodyPr/>
          <a:lstStyle/>
          <a:p>
            <a:endParaRPr lang="en-US"/>
          </a:p>
        </p:txBody>
      </p:sp>
      <p:sp>
        <p:nvSpPr>
          <p:cNvPr id="24612" name="Freeform 240" descr="70%"/>
          <p:cNvSpPr>
            <a:spLocks/>
          </p:cNvSpPr>
          <p:nvPr/>
        </p:nvSpPr>
        <p:spPr bwMode="auto">
          <a:xfrm>
            <a:off x="2432050" y="37465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bg1"/>
          </a:solidFill>
          <a:ln w="6350" cap="rnd">
            <a:solidFill>
              <a:srgbClr val="990000"/>
            </a:solidFill>
            <a:round/>
            <a:headEnd/>
            <a:tailEnd/>
          </a:ln>
        </p:spPr>
        <p:txBody>
          <a:bodyPr/>
          <a:lstStyle/>
          <a:p>
            <a:endParaRPr lang="en-US"/>
          </a:p>
        </p:txBody>
      </p:sp>
      <p:sp>
        <p:nvSpPr>
          <p:cNvPr id="24613" name="Freeform 241"/>
          <p:cNvSpPr>
            <a:spLocks/>
          </p:cNvSpPr>
          <p:nvPr/>
        </p:nvSpPr>
        <p:spPr bwMode="auto">
          <a:xfrm>
            <a:off x="1287463" y="35194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rgbClr val="006600"/>
          </a:solidFill>
          <a:ln w="6350" cap="rnd">
            <a:solidFill>
              <a:srgbClr val="990000"/>
            </a:solidFill>
            <a:round/>
            <a:headEnd/>
            <a:tailEnd/>
          </a:ln>
        </p:spPr>
        <p:txBody>
          <a:bodyPr/>
          <a:lstStyle/>
          <a:p>
            <a:endParaRPr lang="en-US"/>
          </a:p>
        </p:txBody>
      </p:sp>
      <p:grpSp>
        <p:nvGrpSpPr>
          <p:cNvPr id="24614" name="Group 242"/>
          <p:cNvGrpSpPr>
            <a:grpSpLocks/>
          </p:cNvGrpSpPr>
          <p:nvPr/>
        </p:nvGrpSpPr>
        <p:grpSpPr bwMode="auto">
          <a:xfrm>
            <a:off x="301625" y="2474913"/>
            <a:ext cx="1133475" cy="1711325"/>
            <a:chOff x="514" y="1479"/>
            <a:chExt cx="717" cy="1163"/>
          </a:xfrm>
        </p:grpSpPr>
        <p:sp>
          <p:nvSpPr>
            <p:cNvPr id="24664" name="Freeform 243"/>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solidFill>
              <a:srgbClr val="006600"/>
            </a:solidFill>
            <a:ln w="6350" cap="rnd">
              <a:solidFill>
                <a:srgbClr val="990000"/>
              </a:solidFill>
              <a:round/>
              <a:headEnd/>
              <a:tailEnd/>
            </a:ln>
          </p:spPr>
          <p:txBody>
            <a:bodyPr/>
            <a:lstStyle/>
            <a:p>
              <a:endParaRPr lang="en-US"/>
            </a:p>
          </p:txBody>
        </p:sp>
        <p:sp>
          <p:nvSpPr>
            <p:cNvPr id="24665" name="Freeform 244"/>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solidFill>
              <a:srgbClr val="006600"/>
            </a:solidFill>
            <a:ln w="6350" cap="rnd">
              <a:solidFill>
                <a:srgbClr val="993300"/>
              </a:solidFill>
              <a:round/>
              <a:headEnd/>
              <a:tailEnd/>
            </a:ln>
          </p:spPr>
          <p:txBody>
            <a:bodyPr/>
            <a:lstStyle/>
            <a:p>
              <a:endParaRPr lang="en-US"/>
            </a:p>
          </p:txBody>
        </p:sp>
        <p:sp>
          <p:nvSpPr>
            <p:cNvPr id="24666"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solidFill>
              <a:srgbClr val="006600"/>
            </a:solidFill>
            <a:ln w="6350" cap="rnd">
              <a:solidFill>
                <a:srgbClr val="993300"/>
              </a:solidFill>
              <a:round/>
              <a:headEnd/>
              <a:tailEnd/>
            </a:ln>
          </p:spPr>
          <p:txBody>
            <a:bodyPr/>
            <a:lstStyle/>
            <a:p>
              <a:endParaRPr lang="en-US"/>
            </a:p>
          </p:txBody>
        </p:sp>
        <p:sp>
          <p:nvSpPr>
            <p:cNvPr id="24667"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solidFill>
              <a:srgbClr val="006600"/>
            </a:solidFill>
            <a:ln w="6350" cap="rnd">
              <a:solidFill>
                <a:srgbClr val="993300"/>
              </a:solidFill>
              <a:round/>
              <a:headEnd/>
              <a:tailEnd/>
            </a:ln>
          </p:spPr>
          <p:txBody>
            <a:bodyPr/>
            <a:lstStyle/>
            <a:p>
              <a:endParaRPr lang="en-US"/>
            </a:p>
          </p:txBody>
        </p:sp>
        <p:sp>
          <p:nvSpPr>
            <p:cNvPr id="24668"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solidFill>
              <a:srgbClr val="006600"/>
            </a:solidFill>
            <a:ln w="6350" cap="rnd">
              <a:solidFill>
                <a:srgbClr val="993300"/>
              </a:solidFill>
              <a:round/>
              <a:headEnd/>
              <a:tailEnd/>
            </a:ln>
          </p:spPr>
          <p:txBody>
            <a:bodyPr/>
            <a:lstStyle/>
            <a:p>
              <a:endParaRPr lang="en-US"/>
            </a:p>
          </p:txBody>
        </p:sp>
      </p:grpSp>
      <p:sp>
        <p:nvSpPr>
          <p:cNvPr id="24615" name="Freeform 248"/>
          <p:cNvSpPr>
            <a:spLocks/>
          </p:cNvSpPr>
          <p:nvPr/>
        </p:nvSpPr>
        <p:spPr bwMode="auto">
          <a:xfrm>
            <a:off x="2189163" y="29622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006600"/>
          </a:solidFill>
          <a:ln w="6350" cap="rnd">
            <a:solidFill>
              <a:srgbClr val="990000"/>
            </a:solidFill>
            <a:round/>
            <a:headEnd/>
            <a:tailEnd/>
          </a:ln>
        </p:spPr>
        <p:txBody>
          <a:bodyPr/>
          <a:lstStyle/>
          <a:p>
            <a:endParaRPr lang="en-US"/>
          </a:p>
        </p:txBody>
      </p:sp>
      <p:sp>
        <p:nvSpPr>
          <p:cNvPr id="24616" name="Freeform 249" descr="70%"/>
          <p:cNvSpPr>
            <a:spLocks/>
          </p:cNvSpPr>
          <p:nvPr/>
        </p:nvSpPr>
        <p:spPr bwMode="auto">
          <a:xfrm>
            <a:off x="1287463" y="15779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rgbClr val="CC3300"/>
          </a:solidFill>
          <a:ln w="6350" cap="rnd">
            <a:solidFill>
              <a:srgbClr val="990000"/>
            </a:solidFill>
            <a:round/>
            <a:headEnd/>
            <a:tailEnd/>
          </a:ln>
        </p:spPr>
        <p:txBody>
          <a:bodyPr/>
          <a:lstStyle/>
          <a:p>
            <a:endParaRPr lang="en-US"/>
          </a:p>
        </p:txBody>
      </p:sp>
      <p:sp>
        <p:nvSpPr>
          <p:cNvPr id="24617" name="Freeform 250"/>
          <p:cNvSpPr>
            <a:spLocks/>
          </p:cNvSpPr>
          <p:nvPr/>
        </p:nvSpPr>
        <p:spPr bwMode="auto">
          <a:xfrm>
            <a:off x="1587500" y="15970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rgbClr val="FFFF00"/>
          </a:solidFill>
          <a:ln w="6350" cap="rnd">
            <a:solidFill>
              <a:srgbClr val="990000"/>
            </a:solidFill>
            <a:round/>
            <a:headEnd/>
            <a:tailEnd/>
          </a:ln>
        </p:spPr>
        <p:txBody>
          <a:bodyPr/>
          <a:lstStyle/>
          <a:p>
            <a:endParaRPr lang="en-US"/>
          </a:p>
        </p:txBody>
      </p:sp>
      <p:sp>
        <p:nvSpPr>
          <p:cNvPr id="24618" name="Freeform 251"/>
          <p:cNvSpPr>
            <a:spLocks/>
          </p:cNvSpPr>
          <p:nvPr/>
        </p:nvSpPr>
        <p:spPr bwMode="auto">
          <a:xfrm>
            <a:off x="2081213" y="36052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CFF66"/>
          </a:solidFill>
          <a:ln w="6350" cap="rnd">
            <a:solidFill>
              <a:srgbClr val="990000"/>
            </a:solidFill>
            <a:round/>
            <a:headEnd/>
            <a:tailEnd/>
          </a:ln>
        </p:spPr>
        <p:txBody>
          <a:bodyPr/>
          <a:lstStyle/>
          <a:p>
            <a:endParaRPr lang="en-US"/>
          </a:p>
        </p:txBody>
      </p:sp>
      <p:sp>
        <p:nvSpPr>
          <p:cNvPr id="24619" name="Freeform 252"/>
          <p:cNvSpPr>
            <a:spLocks/>
          </p:cNvSpPr>
          <p:nvPr/>
        </p:nvSpPr>
        <p:spPr bwMode="auto">
          <a:xfrm>
            <a:off x="804863" y="25955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CFF66"/>
          </a:solidFill>
          <a:ln w="6350" cap="rnd">
            <a:solidFill>
              <a:srgbClr val="993300"/>
            </a:solidFill>
            <a:round/>
            <a:headEnd/>
            <a:tailEnd/>
          </a:ln>
        </p:spPr>
        <p:txBody>
          <a:bodyPr/>
          <a:lstStyle/>
          <a:p>
            <a:endParaRPr lang="en-US"/>
          </a:p>
        </p:txBody>
      </p:sp>
      <p:sp>
        <p:nvSpPr>
          <p:cNvPr id="24620" name="Freeform 253"/>
          <p:cNvSpPr>
            <a:spLocks/>
          </p:cNvSpPr>
          <p:nvPr/>
        </p:nvSpPr>
        <p:spPr bwMode="auto">
          <a:xfrm>
            <a:off x="388938" y="18351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006600"/>
          </a:solidFill>
          <a:ln w="6350" cap="rnd">
            <a:solidFill>
              <a:srgbClr val="990000"/>
            </a:solidFill>
            <a:round/>
            <a:headEnd/>
            <a:tailEnd/>
          </a:ln>
        </p:spPr>
        <p:txBody>
          <a:bodyPr/>
          <a:lstStyle/>
          <a:p>
            <a:endParaRPr lang="en-US"/>
          </a:p>
        </p:txBody>
      </p:sp>
      <p:sp>
        <p:nvSpPr>
          <p:cNvPr id="24621" name="Freeform 254"/>
          <p:cNvSpPr>
            <a:spLocks/>
          </p:cNvSpPr>
          <p:nvPr/>
        </p:nvSpPr>
        <p:spPr bwMode="auto">
          <a:xfrm>
            <a:off x="4991100" y="28114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C3300"/>
          </a:solidFill>
          <a:ln w="6350" cap="rnd">
            <a:solidFill>
              <a:srgbClr val="993300"/>
            </a:solidFill>
            <a:round/>
            <a:headEnd/>
            <a:tailEnd/>
          </a:ln>
        </p:spPr>
        <p:txBody>
          <a:bodyPr/>
          <a:lstStyle/>
          <a:p>
            <a:endParaRPr lang="en-US"/>
          </a:p>
        </p:txBody>
      </p:sp>
      <p:sp>
        <p:nvSpPr>
          <p:cNvPr id="24622" name="Freeform 255"/>
          <p:cNvSpPr>
            <a:spLocks/>
          </p:cNvSpPr>
          <p:nvPr/>
        </p:nvSpPr>
        <p:spPr bwMode="auto">
          <a:xfrm>
            <a:off x="5083175" y="21717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rgbClr val="CCFF66"/>
          </a:solidFill>
          <a:ln w="6350" cap="rnd">
            <a:solidFill>
              <a:srgbClr val="990000"/>
            </a:solidFill>
            <a:round/>
            <a:headEnd/>
            <a:tailEnd/>
          </a:ln>
        </p:spPr>
        <p:txBody>
          <a:bodyPr/>
          <a:lstStyle/>
          <a:p>
            <a:endParaRPr lang="en-US"/>
          </a:p>
        </p:txBody>
      </p:sp>
      <p:sp>
        <p:nvSpPr>
          <p:cNvPr id="24623" name="Freeform 256"/>
          <p:cNvSpPr>
            <a:spLocks/>
          </p:cNvSpPr>
          <p:nvPr/>
        </p:nvSpPr>
        <p:spPr bwMode="auto">
          <a:xfrm>
            <a:off x="4576763" y="19462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rgbClr val="CCFF66"/>
          </a:solidFill>
          <a:ln w="6350" cap="rnd">
            <a:solidFill>
              <a:srgbClr val="990000"/>
            </a:solidFill>
            <a:round/>
            <a:headEnd/>
            <a:tailEnd/>
          </a:ln>
        </p:spPr>
        <p:txBody>
          <a:bodyPr/>
          <a:lstStyle/>
          <a:p>
            <a:endParaRPr lang="en-US"/>
          </a:p>
        </p:txBody>
      </p:sp>
      <p:sp>
        <p:nvSpPr>
          <p:cNvPr id="24624" name="Freeform 257"/>
          <p:cNvSpPr>
            <a:spLocks/>
          </p:cNvSpPr>
          <p:nvPr/>
        </p:nvSpPr>
        <p:spPr bwMode="auto">
          <a:xfrm>
            <a:off x="5270500" y="21574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rgbClr val="993300"/>
            </a:solidFill>
            <a:round/>
            <a:headEnd/>
            <a:tailEnd/>
          </a:ln>
        </p:spPr>
        <p:txBody>
          <a:bodyPr/>
          <a:lstStyle/>
          <a:p>
            <a:endParaRPr lang="en-US"/>
          </a:p>
        </p:txBody>
      </p:sp>
      <p:sp>
        <p:nvSpPr>
          <p:cNvPr id="24625" name="Freeform 258"/>
          <p:cNvSpPr>
            <a:spLocks/>
          </p:cNvSpPr>
          <p:nvPr/>
        </p:nvSpPr>
        <p:spPr bwMode="auto">
          <a:xfrm>
            <a:off x="4718050" y="18764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chemeClr val="bg1"/>
          </a:solidFill>
          <a:ln w="6350" cap="rnd">
            <a:solidFill>
              <a:srgbClr val="993300"/>
            </a:solidFill>
            <a:round/>
            <a:headEnd/>
            <a:tailEnd/>
          </a:ln>
        </p:spPr>
        <p:txBody>
          <a:bodyPr/>
          <a:lstStyle/>
          <a:p>
            <a:endParaRPr lang="en-US"/>
          </a:p>
        </p:txBody>
      </p:sp>
      <p:sp>
        <p:nvSpPr>
          <p:cNvPr id="24626" name="Freeform 259"/>
          <p:cNvSpPr>
            <a:spLocks/>
          </p:cNvSpPr>
          <p:nvPr/>
        </p:nvSpPr>
        <p:spPr bwMode="auto">
          <a:xfrm>
            <a:off x="5343525" y="26971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CFF66"/>
          </a:solidFill>
          <a:ln w="6350" cap="rnd">
            <a:solidFill>
              <a:srgbClr val="990000"/>
            </a:solidFill>
            <a:round/>
            <a:headEnd/>
            <a:tailEnd/>
          </a:ln>
        </p:spPr>
        <p:txBody>
          <a:bodyPr/>
          <a:lstStyle/>
          <a:p>
            <a:endParaRPr lang="en-US"/>
          </a:p>
        </p:txBody>
      </p:sp>
      <p:sp>
        <p:nvSpPr>
          <p:cNvPr id="24627" name="Freeform 260"/>
          <p:cNvSpPr>
            <a:spLocks/>
          </p:cNvSpPr>
          <p:nvPr/>
        </p:nvSpPr>
        <p:spPr bwMode="auto">
          <a:xfrm>
            <a:off x="4597400" y="39401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8" name="Freeform 261"/>
          <p:cNvSpPr>
            <a:spLocks/>
          </p:cNvSpPr>
          <p:nvPr/>
        </p:nvSpPr>
        <p:spPr bwMode="auto">
          <a:xfrm>
            <a:off x="5024438" y="39020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9" name="Freeform 262"/>
          <p:cNvSpPr>
            <a:spLocks/>
          </p:cNvSpPr>
          <p:nvPr/>
        </p:nvSpPr>
        <p:spPr bwMode="auto">
          <a:xfrm>
            <a:off x="5181600" y="44989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rgbClr val="006600"/>
          </a:solidFill>
          <a:ln w="6350" cap="rnd">
            <a:solidFill>
              <a:srgbClr val="990000"/>
            </a:solidFill>
            <a:round/>
            <a:headEnd/>
            <a:tailEnd/>
          </a:ln>
        </p:spPr>
        <p:txBody>
          <a:bodyPr/>
          <a:lstStyle/>
          <a:p>
            <a:endParaRPr lang="en-US"/>
          </a:p>
        </p:txBody>
      </p:sp>
      <p:sp>
        <p:nvSpPr>
          <p:cNvPr id="24630" name="Freeform 263"/>
          <p:cNvSpPr>
            <a:spLocks/>
          </p:cNvSpPr>
          <p:nvPr/>
        </p:nvSpPr>
        <p:spPr bwMode="auto">
          <a:xfrm>
            <a:off x="6188075" y="54371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solidFill>
            <a:schemeClr val="bg1"/>
          </a:solidFill>
          <a:ln w="6350" cap="rnd">
            <a:solidFill>
              <a:srgbClr val="993300"/>
            </a:solidFill>
            <a:round/>
            <a:headEnd/>
            <a:tailEnd/>
          </a:ln>
        </p:spPr>
        <p:txBody>
          <a:bodyPr/>
          <a:lstStyle/>
          <a:p>
            <a:endParaRPr lang="en-US"/>
          </a:p>
        </p:txBody>
      </p:sp>
      <p:sp>
        <p:nvSpPr>
          <p:cNvPr id="24631" name="Freeform 264"/>
          <p:cNvSpPr>
            <a:spLocks/>
          </p:cNvSpPr>
          <p:nvPr/>
        </p:nvSpPr>
        <p:spPr bwMode="auto">
          <a:xfrm>
            <a:off x="6292850" y="54244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solidFill>
            <a:schemeClr val="bg1"/>
          </a:solidFill>
          <a:ln w="6350" cap="rnd">
            <a:solidFill>
              <a:srgbClr val="993300"/>
            </a:solidFill>
            <a:round/>
            <a:headEnd/>
            <a:tailEnd/>
          </a:ln>
        </p:spPr>
        <p:txBody>
          <a:bodyPr/>
          <a:lstStyle/>
          <a:p>
            <a:endParaRPr lang="en-US"/>
          </a:p>
        </p:txBody>
      </p:sp>
      <p:sp>
        <p:nvSpPr>
          <p:cNvPr id="24632" name="Freeform 265"/>
          <p:cNvSpPr>
            <a:spLocks/>
          </p:cNvSpPr>
          <p:nvPr/>
        </p:nvSpPr>
        <p:spPr bwMode="auto">
          <a:xfrm>
            <a:off x="6330950" y="54133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solidFill>
            <a:schemeClr val="bg1"/>
          </a:solidFill>
          <a:ln w="6350" cap="rnd">
            <a:solidFill>
              <a:srgbClr val="993300"/>
            </a:solidFill>
            <a:round/>
            <a:headEnd/>
            <a:tailEnd/>
          </a:ln>
        </p:spPr>
        <p:txBody>
          <a:bodyPr/>
          <a:lstStyle/>
          <a:p>
            <a:endParaRPr lang="en-US"/>
          </a:p>
        </p:txBody>
      </p:sp>
      <p:sp>
        <p:nvSpPr>
          <p:cNvPr id="24633" name="Freeform 266"/>
          <p:cNvSpPr>
            <a:spLocks/>
          </p:cNvSpPr>
          <p:nvPr/>
        </p:nvSpPr>
        <p:spPr bwMode="auto">
          <a:xfrm>
            <a:off x="6254750" y="54371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solidFill>
            <a:schemeClr val="bg1"/>
          </a:solidFill>
          <a:ln w="6350" cap="rnd">
            <a:solidFill>
              <a:srgbClr val="993300"/>
            </a:solidFill>
            <a:round/>
            <a:headEnd/>
            <a:tailEnd/>
          </a:ln>
        </p:spPr>
        <p:txBody>
          <a:bodyPr/>
          <a:lstStyle/>
          <a:p>
            <a:endParaRPr lang="en-US"/>
          </a:p>
        </p:txBody>
      </p:sp>
      <p:sp>
        <p:nvSpPr>
          <p:cNvPr id="24634" name="Freeform 267"/>
          <p:cNvSpPr>
            <a:spLocks/>
          </p:cNvSpPr>
          <p:nvPr/>
        </p:nvSpPr>
        <p:spPr bwMode="auto">
          <a:xfrm>
            <a:off x="6345238" y="54038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solidFill>
            <a:schemeClr val="bg1"/>
          </a:solidFill>
          <a:ln w="6350" cap="rnd">
            <a:solidFill>
              <a:srgbClr val="993300"/>
            </a:solidFill>
            <a:round/>
            <a:headEnd/>
            <a:tailEnd/>
          </a:ln>
        </p:spPr>
        <p:txBody>
          <a:bodyPr/>
          <a:lstStyle/>
          <a:p>
            <a:endParaRPr lang="en-US"/>
          </a:p>
        </p:txBody>
      </p:sp>
      <p:sp>
        <p:nvSpPr>
          <p:cNvPr id="24635" name="Freeform 268"/>
          <p:cNvSpPr>
            <a:spLocks/>
          </p:cNvSpPr>
          <p:nvPr/>
        </p:nvSpPr>
        <p:spPr bwMode="auto">
          <a:xfrm>
            <a:off x="5384800" y="38576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rgbClr val="CC3300"/>
          </a:solidFill>
          <a:ln w="6350" cap="rnd">
            <a:solidFill>
              <a:srgbClr val="990000"/>
            </a:solidFill>
            <a:round/>
            <a:headEnd/>
            <a:tailEnd/>
          </a:ln>
        </p:spPr>
        <p:txBody>
          <a:bodyPr/>
          <a:lstStyle/>
          <a:p>
            <a:endParaRPr lang="en-US"/>
          </a:p>
        </p:txBody>
      </p:sp>
      <p:sp>
        <p:nvSpPr>
          <p:cNvPr id="24636" name="Freeform 269"/>
          <p:cNvSpPr>
            <a:spLocks/>
          </p:cNvSpPr>
          <p:nvPr/>
        </p:nvSpPr>
        <p:spPr bwMode="auto">
          <a:xfrm>
            <a:off x="4838700" y="32305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CCFF66"/>
          </a:solidFill>
          <a:ln w="6350" cap="rnd">
            <a:solidFill>
              <a:srgbClr val="990000"/>
            </a:solidFill>
            <a:round/>
            <a:headEnd/>
            <a:tailEnd/>
          </a:ln>
        </p:spPr>
        <p:txBody>
          <a:bodyPr/>
          <a:lstStyle/>
          <a:p>
            <a:endParaRPr lang="en-US"/>
          </a:p>
        </p:txBody>
      </p:sp>
      <p:sp>
        <p:nvSpPr>
          <p:cNvPr id="24637" name="Freeform 270"/>
          <p:cNvSpPr>
            <a:spLocks/>
          </p:cNvSpPr>
          <p:nvPr/>
        </p:nvSpPr>
        <p:spPr bwMode="auto">
          <a:xfrm>
            <a:off x="4821238" y="3698875"/>
            <a:ext cx="36512" cy="33338"/>
          </a:xfrm>
          <a:custGeom>
            <a:avLst/>
            <a:gdLst>
              <a:gd name="T0" fmla="*/ 2147483647 w 23"/>
              <a:gd name="T1" fmla="*/ 0 h 23"/>
              <a:gd name="T2" fmla="*/ 2147483647 w 23"/>
              <a:gd name="T3" fmla="*/ 2147483647 h 23"/>
              <a:gd name="T4" fmla="*/ 0 w 23"/>
              <a:gd name="T5" fmla="*/ 2147483647 h 23"/>
              <a:gd name="T6" fmla="*/ 2147483647 w 23"/>
              <a:gd name="T7" fmla="*/ 0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14" y="0"/>
                </a:moveTo>
                <a:lnTo>
                  <a:pt x="22" y="22"/>
                </a:lnTo>
                <a:lnTo>
                  <a:pt x="0" y="22"/>
                </a:lnTo>
                <a:lnTo>
                  <a:pt x="14" y="0"/>
                </a:lnTo>
              </a:path>
            </a:pathLst>
          </a:custGeom>
          <a:solidFill>
            <a:schemeClr val="bg1"/>
          </a:solidFill>
          <a:ln w="6350" cap="rnd">
            <a:solidFill>
              <a:srgbClr val="993300"/>
            </a:solidFill>
            <a:round/>
            <a:headEnd/>
            <a:tailEnd/>
          </a:ln>
        </p:spPr>
        <p:txBody>
          <a:bodyPr/>
          <a:lstStyle/>
          <a:p>
            <a:endParaRPr lang="en-US"/>
          </a:p>
        </p:txBody>
      </p:sp>
      <p:sp>
        <p:nvSpPr>
          <p:cNvPr id="24638" name="Freeform 271"/>
          <p:cNvSpPr>
            <a:spLocks/>
          </p:cNvSpPr>
          <p:nvPr/>
        </p:nvSpPr>
        <p:spPr bwMode="auto">
          <a:xfrm>
            <a:off x="5561013" y="34464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FF9933"/>
          </a:solidFill>
          <a:ln w="6350" cap="rnd">
            <a:solidFill>
              <a:srgbClr val="990000"/>
            </a:solidFill>
            <a:round/>
            <a:headEnd/>
            <a:tailEnd/>
          </a:ln>
        </p:spPr>
        <p:txBody>
          <a:bodyPr/>
          <a:lstStyle/>
          <a:p>
            <a:endParaRPr lang="en-US"/>
          </a:p>
        </p:txBody>
      </p:sp>
      <p:sp>
        <p:nvSpPr>
          <p:cNvPr id="24639" name="Freeform 272" descr="70%"/>
          <p:cNvSpPr>
            <a:spLocks/>
          </p:cNvSpPr>
          <p:nvPr/>
        </p:nvSpPr>
        <p:spPr bwMode="auto">
          <a:xfrm>
            <a:off x="5700713" y="37941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bg1"/>
          </a:solidFill>
          <a:ln w="6350" cap="rnd">
            <a:solidFill>
              <a:srgbClr val="990000"/>
            </a:solidFill>
            <a:round/>
            <a:headEnd/>
            <a:tailEnd/>
          </a:ln>
        </p:spPr>
        <p:txBody>
          <a:bodyPr/>
          <a:lstStyle/>
          <a:p>
            <a:endParaRPr lang="en-US"/>
          </a:p>
        </p:txBody>
      </p:sp>
      <p:grpSp>
        <p:nvGrpSpPr>
          <p:cNvPr id="24640" name="Group 273"/>
          <p:cNvGrpSpPr>
            <a:grpSpLocks/>
          </p:cNvGrpSpPr>
          <p:nvPr/>
        </p:nvGrpSpPr>
        <p:grpSpPr bwMode="auto">
          <a:xfrm>
            <a:off x="1219200" y="4660900"/>
            <a:ext cx="885825" cy="579438"/>
            <a:chOff x="1710" y="3401"/>
            <a:chExt cx="498" cy="349"/>
          </a:xfrm>
        </p:grpSpPr>
        <p:sp>
          <p:nvSpPr>
            <p:cNvPr id="24656" name="Freeform 274"/>
            <p:cNvSpPr>
              <a:spLocks/>
            </p:cNvSpPr>
            <p:nvPr/>
          </p:nvSpPr>
          <p:spPr bwMode="auto">
            <a:xfrm>
              <a:off x="2101" y="3607"/>
              <a:ext cx="107" cy="143"/>
            </a:xfrm>
            <a:custGeom>
              <a:avLst/>
              <a:gdLst>
                <a:gd name="T0" fmla="*/ 11 w 120"/>
                <a:gd name="T1" fmla="*/ 51 h 160"/>
                <a:gd name="T2" fmla="*/ 21 w 120"/>
                <a:gd name="T3" fmla="*/ 39 h 160"/>
                <a:gd name="T4" fmla="*/ 38 w 120"/>
                <a:gd name="T5" fmla="*/ 31 h 160"/>
                <a:gd name="T6" fmla="*/ 33 w 120"/>
                <a:gd name="T7" fmla="*/ 23 h 160"/>
                <a:gd name="T8" fmla="*/ 33 w 120"/>
                <a:gd name="T9" fmla="*/ 21 h 160"/>
                <a:gd name="T10" fmla="*/ 28 w 120"/>
                <a:gd name="T11" fmla="*/ 21 h 160"/>
                <a:gd name="T12" fmla="*/ 26 w 120"/>
                <a:gd name="T13" fmla="*/ 15 h 160"/>
                <a:gd name="T14" fmla="*/ 23 w 120"/>
                <a:gd name="T15" fmla="*/ 11 h 160"/>
                <a:gd name="T16" fmla="*/ 11 w 120"/>
                <a:gd name="T17" fmla="*/ 4 h 160"/>
                <a:gd name="T18" fmla="*/ 4 w 120"/>
                <a:gd name="T19" fmla="*/ 0 h 160"/>
                <a:gd name="T20" fmla="*/ 4 w 120"/>
                <a:gd name="T21" fmla="*/ 4 h 160"/>
                <a:gd name="T22" fmla="*/ 0 w 120"/>
                <a:gd name="T23" fmla="*/ 21 h 160"/>
                <a:gd name="T24" fmla="*/ 0 w 120"/>
                <a:gd name="T25" fmla="*/ 34 h 160"/>
                <a:gd name="T26" fmla="*/ 0 w 120"/>
                <a:gd name="T27" fmla="*/ 39 h 160"/>
                <a:gd name="T28" fmla="*/ 0 w 120"/>
                <a:gd name="T29" fmla="*/ 45 h 160"/>
                <a:gd name="T30" fmla="*/ 4 w 120"/>
                <a:gd name="T31" fmla="*/ 46 h 160"/>
                <a:gd name="T32" fmla="*/ 8 w 120"/>
                <a:gd name="T33" fmla="*/ 51 h 160"/>
                <a:gd name="T34" fmla="*/ 11 w 120"/>
                <a:gd name="T35" fmla="*/ 51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solidFill>
              <a:srgbClr val="FFFF00"/>
            </a:solidFill>
            <a:ln w="6350">
              <a:solidFill>
                <a:srgbClr val="990000"/>
              </a:solidFill>
              <a:round/>
              <a:headEnd/>
              <a:tailEnd/>
            </a:ln>
          </p:spPr>
          <p:txBody>
            <a:bodyPr/>
            <a:lstStyle/>
            <a:p>
              <a:endParaRPr lang="en-US"/>
            </a:p>
          </p:txBody>
        </p:sp>
        <p:sp>
          <p:nvSpPr>
            <p:cNvPr id="24657" name="Freeform 275"/>
            <p:cNvSpPr>
              <a:spLocks/>
            </p:cNvSpPr>
            <p:nvPr/>
          </p:nvSpPr>
          <p:spPr bwMode="auto">
            <a:xfrm>
              <a:off x="2037" y="3529"/>
              <a:ext cx="57" cy="43"/>
            </a:xfrm>
            <a:custGeom>
              <a:avLst/>
              <a:gdLst>
                <a:gd name="T0" fmla="*/ 8 w 64"/>
                <a:gd name="T1" fmla="*/ 5 h 48"/>
                <a:gd name="T2" fmla="*/ 0 w 64"/>
                <a:gd name="T3" fmla="*/ 0 h 48"/>
                <a:gd name="T4" fmla="*/ 0 w 64"/>
                <a:gd name="T5" fmla="*/ 9 h 48"/>
                <a:gd name="T6" fmla="*/ 4 w 64"/>
                <a:gd name="T7" fmla="*/ 11 h 48"/>
                <a:gd name="T8" fmla="*/ 4 w 64"/>
                <a:gd name="T9" fmla="*/ 13 h 48"/>
                <a:gd name="T10" fmla="*/ 10 w 64"/>
                <a:gd name="T11" fmla="*/ 16 h 48"/>
                <a:gd name="T12" fmla="*/ 20 w 64"/>
                <a:gd name="T13" fmla="*/ 13 h 48"/>
                <a:gd name="T14" fmla="*/ 20 w 64"/>
                <a:gd name="T15" fmla="*/ 9 h 48"/>
                <a:gd name="T16" fmla="*/ 18 w 64"/>
                <a:gd name="T17" fmla="*/ 9 h 48"/>
                <a:gd name="T18" fmla="*/ 12 w 64"/>
                <a:gd name="T19" fmla="*/ 5 h 48"/>
                <a:gd name="T20" fmla="*/ 8 w 64"/>
                <a:gd name="T21" fmla="*/ 5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solidFill>
              <a:srgbClr val="FFFF00"/>
            </a:solidFill>
            <a:ln w="6350">
              <a:solidFill>
                <a:srgbClr val="990000"/>
              </a:solidFill>
              <a:round/>
              <a:headEnd/>
              <a:tailEnd/>
            </a:ln>
          </p:spPr>
          <p:txBody>
            <a:bodyPr/>
            <a:lstStyle/>
            <a:p>
              <a:endParaRPr lang="en-US"/>
            </a:p>
          </p:txBody>
        </p:sp>
        <p:sp>
          <p:nvSpPr>
            <p:cNvPr id="24658" name="Freeform 276"/>
            <p:cNvSpPr>
              <a:spLocks/>
            </p:cNvSpPr>
            <p:nvPr/>
          </p:nvSpPr>
          <p:spPr bwMode="auto">
            <a:xfrm>
              <a:off x="2023" y="3579"/>
              <a:ext cx="21" cy="1"/>
            </a:xfrm>
            <a:custGeom>
              <a:avLst/>
              <a:gdLst>
                <a:gd name="T0" fmla="*/ 7 w 24"/>
                <a:gd name="T1" fmla="*/ 0 h 1"/>
                <a:gd name="T2" fmla="*/ 0 w 24"/>
                <a:gd name="T3" fmla="*/ 0 h 1"/>
                <a:gd name="T4" fmla="*/ 7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solidFill>
              <a:srgbClr val="FFFF00"/>
            </a:solidFill>
            <a:ln w="6350">
              <a:solidFill>
                <a:srgbClr val="993300"/>
              </a:solidFill>
              <a:round/>
              <a:headEnd/>
              <a:tailEnd/>
            </a:ln>
          </p:spPr>
          <p:txBody>
            <a:bodyPr/>
            <a:lstStyle/>
            <a:p>
              <a:endParaRPr lang="en-US"/>
            </a:p>
          </p:txBody>
        </p:sp>
        <p:sp>
          <p:nvSpPr>
            <p:cNvPr id="24659" name="Freeform 277"/>
            <p:cNvSpPr>
              <a:spLocks/>
            </p:cNvSpPr>
            <p:nvPr/>
          </p:nvSpPr>
          <p:spPr bwMode="auto">
            <a:xfrm>
              <a:off x="1973" y="3515"/>
              <a:ext cx="57" cy="14"/>
            </a:xfrm>
            <a:custGeom>
              <a:avLst/>
              <a:gdLst>
                <a:gd name="T0" fmla="*/ 20 w 64"/>
                <a:gd name="T1" fmla="*/ 0 h 16"/>
                <a:gd name="T2" fmla="*/ 4 w 64"/>
                <a:gd name="T3" fmla="*/ 0 h 16"/>
                <a:gd name="T4" fmla="*/ 0 w 64"/>
                <a:gd name="T5" fmla="*/ 4 h 16"/>
                <a:gd name="T6" fmla="*/ 4 w 64"/>
                <a:gd name="T7" fmla="*/ 4 h 16"/>
                <a:gd name="T8" fmla="*/ 20 w 64"/>
                <a:gd name="T9" fmla="*/ 4 h 16"/>
                <a:gd name="T10" fmla="*/ 18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solidFill>
              <a:srgbClr val="FFFF00"/>
            </a:solidFill>
            <a:ln w="6350">
              <a:solidFill>
                <a:srgbClr val="990000"/>
              </a:solidFill>
              <a:round/>
              <a:headEnd/>
              <a:tailEnd/>
            </a:ln>
          </p:spPr>
          <p:txBody>
            <a:bodyPr/>
            <a:lstStyle/>
            <a:p>
              <a:endParaRPr lang="en-US"/>
            </a:p>
          </p:txBody>
        </p:sp>
        <p:sp>
          <p:nvSpPr>
            <p:cNvPr id="24660" name="Freeform 278"/>
            <p:cNvSpPr>
              <a:spLocks/>
            </p:cNvSpPr>
            <p:nvPr/>
          </p:nvSpPr>
          <p:spPr bwMode="auto">
            <a:xfrm>
              <a:off x="1880" y="3465"/>
              <a:ext cx="64" cy="36"/>
            </a:xfrm>
            <a:custGeom>
              <a:avLst/>
              <a:gdLst>
                <a:gd name="T0" fmla="*/ 4 w 72"/>
                <a:gd name="T1" fmla="*/ 5 h 40"/>
                <a:gd name="T2" fmla="*/ 4 w 72"/>
                <a:gd name="T3" fmla="*/ 9 h 40"/>
                <a:gd name="T4" fmla="*/ 12 w 72"/>
                <a:gd name="T5" fmla="*/ 11 h 40"/>
                <a:gd name="T6" fmla="*/ 15 w 72"/>
                <a:gd name="T7" fmla="*/ 14 h 40"/>
                <a:gd name="T8" fmla="*/ 20 w 72"/>
                <a:gd name="T9" fmla="*/ 14 h 40"/>
                <a:gd name="T10" fmla="*/ 22 w 72"/>
                <a:gd name="T11" fmla="*/ 14 h 40"/>
                <a:gd name="T12" fmla="*/ 20 w 72"/>
                <a:gd name="T13" fmla="*/ 9 h 40"/>
                <a:gd name="T14" fmla="*/ 15 w 72"/>
                <a:gd name="T15" fmla="*/ 5 h 40"/>
                <a:gd name="T16" fmla="*/ 12 w 72"/>
                <a:gd name="T17" fmla="*/ 0 h 40"/>
                <a:gd name="T18" fmla="*/ 8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solidFill>
              <a:srgbClr val="FFFF00"/>
            </a:solidFill>
            <a:ln w="6350">
              <a:solidFill>
                <a:srgbClr val="990000"/>
              </a:solidFill>
              <a:round/>
              <a:headEnd/>
              <a:tailEnd/>
            </a:ln>
          </p:spPr>
          <p:txBody>
            <a:bodyPr/>
            <a:lstStyle/>
            <a:p>
              <a:endParaRPr lang="en-US"/>
            </a:p>
          </p:txBody>
        </p:sp>
        <p:sp>
          <p:nvSpPr>
            <p:cNvPr id="24661" name="Freeform 279"/>
            <p:cNvSpPr>
              <a:spLocks/>
            </p:cNvSpPr>
            <p:nvPr/>
          </p:nvSpPr>
          <p:spPr bwMode="auto">
            <a:xfrm>
              <a:off x="2001" y="3543"/>
              <a:ext cx="22" cy="15"/>
            </a:xfrm>
            <a:custGeom>
              <a:avLst/>
              <a:gdLst>
                <a:gd name="T0" fmla="*/ 0 w 24"/>
                <a:gd name="T1" fmla="*/ 0 h 16"/>
                <a:gd name="T2" fmla="*/ 11 w 24"/>
                <a:gd name="T3" fmla="*/ 8 h 16"/>
                <a:gd name="T4" fmla="*/ 6 w 24"/>
                <a:gd name="T5" fmla="*/ 8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solidFill>
              <a:srgbClr val="FFFF00"/>
            </a:solidFill>
            <a:ln w="6350">
              <a:solidFill>
                <a:srgbClr val="993300"/>
              </a:solidFill>
              <a:round/>
              <a:headEnd/>
              <a:tailEnd/>
            </a:ln>
          </p:spPr>
          <p:txBody>
            <a:bodyPr/>
            <a:lstStyle/>
            <a:p>
              <a:endParaRPr lang="en-US"/>
            </a:p>
          </p:txBody>
        </p:sp>
        <p:sp>
          <p:nvSpPr>
            <p:cNvPr id="24662" name="Freeform 280"/>
            <p:cNvSpPr>
              <a:spLocks/>
            </p:cNvSpPr>
            <p:nvPr/>
          </p:nvSpPr>
          <p:spPr bwMode="auto">
            <a:xfrm>
              <a:off x="1752" y="3401"/>
              <a:ext cx="50" cy="36"/>
            </a:xfrm>
            <a:custGeom>
              <a:avLst/>
              <a:gdLst>
                <a:gd name="T0" fmla="*/ 15 w 56"/>
                <a:gd name="T1" fmla="*/ 11 h 40"/>
                <a:gd name="T2" fmla="*/ 15 w 56"/>
                <a:gd name="T3" fmla="*/ 5 h 40"/>
                <a:gd name="T4" fmla="*/ 19 w 56"/>
                <a:gd name="T5" fmla="*/ 5 h 40"/>
                <a:gd name="T6" fmla="*/ 15 w 56"/>
                <a:gd name="T7" fmla="*/ 0 h 40"/>
                <a:gd name="T8" fmla="*/ 4 w 56"/>
                <a:gd name="T9" fmla="*/ 0 h 40"/>
                <a:gd name="T10" fmla="*/ 0 w 56"/>
                <a:gd name="T11" fmla="*/ 5 h 40"/>
                <a:gd name="T12" fmla="*/ 4 w 56"/>
                <a:gd name="T13" fmla="*/ 11 h 40"/>
                <a:gd name="T14" fmla="*/ 8 w 56"/>
                <a:gd name="T15" fmla="*/ 14 h 40"/>
                <a:gd name="T16" fmla="*/ 15 w 56"/>
                <a:gd name="T17" fmla="*/ 1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solidFill>
              <a:srgbClr val="FFFF00"/>
            </a:solidFill>
            <a:ln w="6350">
              <a:solidFill>
                <a:srgbClr val="990000"/>
              </a:solidFill>
              <a:round/>
              <a:headEnd/>
              <a:tailEnd/>
            </a:ln>
          </p:spPr>
          <p:txBody>
            <a:bodyPr/>
            <a:lstStyle/>
            <a:p>
              <a:endParaRPr lang="en-US"/>
            </a:p>
          </p:txBody>
        </p:sp>
        <p:sp>
          <p:nvSpPr>
            <p:cNvPr id="24663" name="Freeform 281"/>
            <p:cNvSpPr>
              <a:spLocks/>
            </p:cNvSpPr>
            <p:nvPr/>
          </p:nvSpPr>
          <p:spPr bwMode="auto">
            <a:xfrm>
              <a:off x="1710" y="3422"/>
              <a:ext cx="28" cy="22"/>
            </a:xfrm>
            <a:custGeom>
              <a:avLst/>
              <a:gdLst>
                <a:gd name="T0" fmla="*/ 8 w 32"/>
                <a:gd name="T1" fmla="*/ 6 h 24"/>
                <a:gd name="T2" fmla="*/ 4 w 32"/>
                <a:gd name="T3" fmla="*/ 0 h 24"/>
                <a:gd name="T4" fmla="*/ 0 w 32"/>
                <a:gd name="T5" fmla="*/ 6 h 24"/>
                <a:gd name="T6" fmla="*/ 0 w 32"/>
                <a:gd name="T7" fmla="*/ 11 h 24"/>
                <a:gd name="T8" fmla="*/ 4 w 32"/>
                <a:gd name="T9" fmla="*/ 11 h 24"/>
                <a:gd name="T10" fmla="*/ 8 w 32"/>
                <a:gd name="T11" fmla="*/ 6 h 24"/>
                <a:gd name="T12" fmla="*/ 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solidFill>
              <a:srgbClr val="FFFF00"/>
            </a:solidFill>
            <a:ln w="6350">
              <a:solidFill>
                <a:srgbClr val="990000"/>
              </a:solidFill>
              <a:round/>
              <a:headEnd/>
              <a:tailEnd/>
            </a:ln>
          </p:spPr>
          <p:txBody>
            <a:bodyPr/>
            <a:lstStyle/>
            <a:p>
              <a:endParaRPr lang="en-US"/>
            </a:p>
          </p:txBody>
        </p:sp>
      </p:grpSp>
      <p:sp>
        <p:nvSpPr>
          <p:cNvPr id="24641" name="Text Box 237"/>
          <p:cNvSpPr txBox="1">
            <a:spLocks noChangeArrowheads="1"/>
          </p:cNvSpPr>
          <p:nvPr/>
        </p:nvSpPr>
        <p:spPr bwMode="auto">
          <a:xfrm>
            <a:off x="2209800" y="1244600"/>
            <a:ext cx="502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300" b="1" dirty="0">
                <a:latin typeface="Tahoma" pitchFamily="34" charset="0"/>
              </a:rPr>
              <a:t>www.freeingthegrid.org / November 2009</a:t>
            </a:r>
          </a:p>
        </p:txBody>
      </p:sp>
      <p:sp>
        <p:nvSpPr>
          <p:cNvPr id="24642" name="Rectangle 323"/>
          <p:cNvSpPr>
            <a:spLocks noChangeArrowheads="1"/>
          </p:cNvSpPr>
          <p:nvPr/>
        </p:nvSpPr>
        <p:spPr bwMode="auto">
          <a:xfrm>
            <a:off x="6781800" y="3124200"/>
            <a:ext cx="838200" cy="161925"/>
          </a:xfrm>
          <a:prstGeom prst="rect">
            <a:avLst/>
          </a:prstGeom>
          <a:solidFill>
            <a:srgbClr val="CCFF66"/>
          </a:solidFill>
          <a:ln w="9525">
            <a:solidFill>
              <a:schemeClr val="tx1"/>
            </a:solidFill>
            <a:miter lim="800000"/>
            <a:headEnd/>
            <a:tailEnd/>
          </a:ln>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kumimoji="1" lang="en-US" altLang="en-US" sz="1000" b="1">
                <a:latin typeface="Tahoma" pitchFamily="34" charset="0"/>
              </a:rPr>
              <a:t>DC: B</a:t>
            </a:r>
          </a:p>
        </p:txBody>
      </p:sp>
      <p:sp>
        <p:nvSpPr>
          <p:cNvPr id="24643" name="Rectangle 80"/>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Net Metering Grades 2009 </a:t>
            </a:r>
          </a:p>
        </p:txBody>
      </p:sp>
      <p:sp>
        <p:nvSpPr>
          <p:cNvPr id="24644" name="Text Box 279"/>
          <p:cNvSpPr txBox="1">
            <a:spLocks noChangeArrowheads="1"/>
          </p:cNvSpPr>
          <p:nvPr/>
        </p:nvSpPr>
        <p:spPr bwMode="auto">
          <a:xfrm>
            <a:off x="9271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A</a:t>
            </a:r>
          </a:p>
        </p:txBody>
      </p:sp>
      <p:sp>
        <p:nvSpPr>
          <p:cNvPr id="24645" name="Rectangle 284"/>
          <p:cNvSpPr>
            <a:spLocks noChangeArrowheads="1"/>
          </p:cNvSpPr>
          <p:nvPr/>
        </p:nvSpPr>
        <p:spPr bwMode="auto">
          <a:xfrm>
            <a:off x="622300" y="5800725"/>
            <a:ext cx="228600" cy="376238"/>
          </a:xfrm>
          <a:prstGeom prst="rect">
            <a:avLst/>
          </a:prstGeom>
          <a:solidFill>
            <a:srgbClr val="0066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46" name="Rectangle 284"/>
          <p:cNvSpPr>
            <a:spLocks noChangeArrowheads="1"/>
          </p:cNvSpPr>
          <p:nvPr/>
        </p:nvSpPr>
        <p:spPr bwMode="auto">
          <a:xfrm>
            <a:off x="1752600" y="5795963"/>
            <a:ext cx="228600" cy="376237"/>
          </a:xfrm>
          <a:prstGeom prst="rect">
            <a:avLst/>
          </a:prstGeom>
          <a:solidFill>
            <a:srgbClr val="CCFF66"/>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47" name="Rectangle 284"/>
          <p:cNvSpPr>
            <a:spLocks noChangeArrowheads="1"/>
          </p:cNvSpPr>
          <p:nvPr/>
        </p:nvSpPr>
        <p:spPr bwMode="auto">
          <a:xfrm>
            <a:off x="5562600" y="5791200"/>
            <a:ext cx="228600" cy="376238"/>
          </a:xfrm>
          <a:prstGeom prst="rect">
            <a:avLst/>
          </a:prstGeom>
          <a:solidFill>
            <a:srgbClr val="CC33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48" name="Rectangle 284"/>
          <p:cNvSpPr>
            <a:spLocks noChangeArrowheads="1"/>
          </p:cNvSpPr>
          <p:nvPr/>
        </p:nvSpPr>
        <p:spPr bwMode="auto">
          <a:xfrm>
            <a:off x="2895600" y="5795963"/>
            <a:ext cx="228600" cy="376237"/>
          </a:xfrm>
          <a:prstGeom prst="rect">
            <a:avLst/>
          </a:prstGeom>
          <a:solidFill>
            <a:srgbClr val="FFFF00"/>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49" name="Rectangle 284"/>
          <p:cNvSpPr>
            <a:spLocks noChangeArrowheads="1"/>
          </p:cNvSpPr>
          <p:nvPr/>
        </p:nvSpPr>
        <p:spPr bwMode="auto">
          <a:xfrm>
            <a:off x="4191000" y="5791200"/>
            <a:ext cx="228600" cy="376238"/>
          </a:xfrm>
          <a:prstGeom prst="rect">
            <a:avLst/>
          </a:prstGeom>
          <a:solidFill>
            <a:srgbClr val="FF9933"/>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50" name="Text Box 279"/>
          <p:cNvSpPr txBox="1">
            <a:spLocks noChangeArrowheads="1"/>
          </p:cNvSpPr>
          <p:nvPr/>
        </p:nvSpPr>
        <p:spPr bwMode="auto">
          <a:xfrm>
            <a:off x="58801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F</a:t>
            </a:r>
          </a:p>
        </p:txBody>
      </p:sp>
      <p:sp>
        <p:nvSpPr>
          <p:cNvPr id="24651" name="Text Box 279"/>
          <p:cNvSpPr txBox="1">
            <a:spLocks noChangeArrowheads="1"/>
          </p:cNvSpPr>
          <p:nvPr/>
        </p:nvSpPr>
        <p:spPr bwMode="auto">
          <a:xfrm>
            <a:off x="2057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B</a:t>
            </a:r>
          </a:p>
        </p:txBody>
      </p:sp>
      <p:sp>
        <p:nvSpPr>
          <p:cNvPr id="24652" name="Text Box 279"/>
          <p:cNvSpPr txBox="1">
            <a:spLocks noChangeArrowheads="1"/>
          </p:cNvSpPr>
          <p:nvPr/>
        </p:nvSpPr>
        <p:spPr bwMode="auto">
          <a:xfrm>
            <a:off x="3200400" y="6024563"/>
            <a:ext cx="1054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C</a:t>
            </a:r>
          </a:p>
        </p:txBody>
      </p:sp>
      <p:sp>
        <p:nvSpPr>
          <p:cNvPr id="24653" name="Text Box 279"/>
          <p:cNvSpPr txBox="1">
            <a:spLocks noChangeArrowheads="1"/>
          </p:cNvSpPr>
          <p:nvPr/>
        </p:nvSpPr>
        <p:spPr bwMode="auto">
          <a:xfrm>
            <a:off x="4508500" y="6019800"/>
            <a:ext cx="1054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Grade = D</a:t>
            </a:r>
          </a:p>
        </p:txBody>
      </p:sp>
      <p:sp>
        <p:nvSpPr>
          <p:cNvPr id="24654" name="Rectangle 284"/>
          <p:cNvSpPr>
            <a:spLocks noChangeArrowheads="1"/>
          </p:cNvSpPr>
          <p:nvPr/>
        </p:nvSpPr>
        <p:spPr bwMode="auto">
          <a:xfrm>
            <a:off x="6858000" y="5761038"/>
            <a:ext cx="228600" cy="376237"/>
          </a:xfrm>
          <a:prstGeom prst="rect">
            <a:avLst/>
          </a:prstGeom>
          <a:solidFill>
            <a:schemeClr val="bg1"/>
          </a:solidFill>
          <a:ln w="9525" algn="ctr">
            <a:solidFill>
              <a:srgbClr val="9900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4655" name="Text Box 279"/>
          <p:cNvSpPr txBox="1">
            <a:spLocks noChangeArrowheads="1"/>
          </p:cNvSpPr>
          <p:nvPr/>
        </p:nvSpPr>
        <p:spPr bwMode="auto">
          <a:xfrm>
            <a:off x="7175500" y="5989638"/>
            <a:ext cx="1511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latin typeface="Tahoma" pitchFamily="34" charset="0"/>
              </a:rPr>
              <a:t>No Statewide policy</a:t>
            </a:r>
          </a:p>
        </p:txBody>
      </p:sp>
      <p:pic>
        <p:nvPicPr>
          <p:cNvPr id="93" name="Picture 92"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en-US" sz="4000">
                <a:solidFill>
                  <a:srgbClr val="A50021"/>
                </a:solidFill>
              </a:rPr>
              <a:t>Indiana IOU 2007 Net Metering Summary</a:t>
            </a:r>
          </a:p>
        </p:txBody>
      </p:sp>
      <p:graphicFrame>
        <p:nvGraphicFramePr>
          <p:cNvPr id="72773" name="Group 69"/>
          <p:cNvGraphicFramePr>
            <a:graphicFrameLocks noGrp="1"/>
          </p:cNvGraphicFramePr>
          <p:nvPr>
            <p:ph idx="1"/>
          </p:nvPr>
        </p:nvGraphicFramePr>
        <p:xfrm>
          <a:off x="0" y="1600200"/>
          <a:ext cx="9144000" cy="5257802"/>
        </p:xfrm>
        <a:graphic>
          <a:graphicData uri="http://schemas.openxmlformats.org/drawingml/2006/table">
            <a:tbl>
              <a:tblPr/>
              <a:tblGrid>
                <a:gridCol w="2941638">
                  <a:extLst>
                    <a:ext uri="{9D8B030D-6E8A-4147-A177-3AD203B41FA5}">
                      <a16:colId xmlns="" xmlns:a16="http://schemas.microsoft.com/office/drawing/2014/main" val="20000"/>
                    </a:ext>
                  </a:extLst>
                </a:gridCol>
                <a:gridCol w="2422525">
                  <a:extLst>
                    <a:ext uri="{9D8B030D-6E8A-4147-A177-3AD203B41FA5}">
                      <a16:colId xmlns="" xmlns:a16="http://schemas.microsoft.com/office/drawing/2014/main" val="20001"/>
                    </a:ext>
                  </a:extLst>
                </a:gridCol>
                <a:gridCol w="3779837">
                  <a:extLst>
                    <a:ext uri="{9D8B030D-6E8A-4147-A177-3AD203B41FA5}">
                      <a16:colId xmlns="" xmlns:a16="http://schemas.microsoft.com/office/drawing/2014/main" val="20002"/>
                    </a:ext>
                  </a:extLst>
                </a:gridCol>
              </a:tblGrid>
              <a:tr h="92551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Investor Owned Utility (IOU)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7E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Total Number of Net Metering Customers and Facilities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7E6"/>
                    </a:solid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Number, Size and Type of Net Metering Facilities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7E6"/>
                    </a:solidFill>
                  </a:tcPr>
                </a:tc>
                <a:extLst>
                  <a:ext uri="{0D108BD9-81ED-4DB2-BD59-A6C34878D82A}">
                    <a16:rowId xmlns="" xmlns:a16="http://schemas.microsoft.com/office/drawing/2014/main" val="10000"/>
                  </a:ext>
                </a:extLst>
              </a:tr>
              <a:tr h="8096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Duke Energy Indiana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29</a:t>
                      </a:r>
                      <a:r>
                        <a:rPr kumimoji="0" lang="en-US" altLang="en-US" sz="1600" b="0" i="0" u="none" strike="noStrike" cap="none" normalizeH="0" baseline="0">
                          <a:ln>
                            <a:noFill/>
                          </a:ln>
                          <a:solidFill>
                            <a:schemeClr val="tx1"/>
                          </a:solidFill>
                          <a:effectLst/>
                          <a:latin typeface="Arial" pitchFamily="34" charset="0"/>
                        </a:rPr>
                        <a:t> – solar ranging from 1.0 to 28.8 kW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a:t>
                      </a:r>
                      <a:r>
                        <a:rPr kumimoji="0" lang="en-US" altLang="en-US" sz="1600" b="0" i="0" u="none" strike="noStrike" cap="none" normalizeH="0" baseline="0">
                          <a:ln>
                            <a:noFill/>
                          </a:ln>
                          <a:solidFill>
                            <a:schemeClr val="tx1"/>
                          </a:solidFill>
                          <a:effectLst/>
                          <a:latin typeface="Arial" pitchFamily="34" charset="0"/>
                        </a:rPr>
                        <a:t> – 9.0 kW wind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5881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Indiana Michigan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 </a:t>
                      </a:r>
                      <a:r>
                        <a:rPr kumimoji="0" lang="en-US" altLang="en-US" sz="1600" b="0" i="0" u="none" strike="noStrike" cap="none" normalizeH="0" baseline="0">
                          <a:ln>
                            <a:noFill/>
                          </a:ln>
                          <a:solidFill>
                            <a:schemeClr val="tx1"/>
                          </a:solidFill>
                          <a:effectLst/>
                          <a:latin typeface="Arial" pitchFamily="34" charset="0"/>
                        </a:rPr>
                        <a:t>– 1.1 kW solar</a:t>
                      </a:r>
                      <a:endParaRPr kumimoji="0" lang="en-US" altLang="en-US" sz="16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09625">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IPL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Total capacity of 6.86 kW solar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23031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NIPSCO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a:t>
                      </a:r>
                      <a:r>
                        <a:rPr kumimoji="0" lang="en-US" altLang="en-US" sz="1600" b="0" i="0" u="none" strike="noStrike" cap="none" normalizeH="0" baseline="0">
                          <a:ln>
                            <a:noFill/>
                          </a:ln>
                          <a:solidFill>
                            <a:schemeClr val="tx1"/>
                          </a:solidFill>
                          <a:effectLst/>
                          <a:latin typeface="Arial" pitchFamily="34" charset="0"/>
                        </a:rPr>
                        <a:t> – 2.5 kW solar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a:t>
                      </a:r>
                      <a:r>
                        <a:rPr kumimoji="0" lang="en-US" altLang="en-US" sz="1600" b="0" i="0" u="none" strike="noStrike" cap="none" normalizeH="0" baseline="0">
                          <a:ln>
                            <a:noFill/>
                          </a:ln>
                          <a:solidFill>
                            <a:schemeClr val="tx1"/>
                          </a:solidFill>
                          <a:effectLst/>
                          <a:latin typeface="Arial" pitchFamily="34" charset="0"/>
                        </a:rPr>
                        <a:t> – 1.36 kW solar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 </a:t>
                      </a:r>
                      <a:r>
                        <a:rPr kumimoji="0" lang="en-US" altLang="en-US" sz="1600" b="0" i="0" u="none" strike="noStrike" cap="none" normalizeH="0" baseline="0">
                          <a:ln>
                            <a:noFill/>
                          </a:ln>
                          <a:solidFill>
                            <a:schemeClr val="tx1"/>
                          </a:solidFill>
                          <a:effectLst/>
                          <a:latin typeface="Arial" pitchFamily="34" charset="0"/>
                        </a:rPr>
                        <a:t>– 640 W solar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a:t>
                      </a:r>
                      <a:r>
                        <a:rPr kumimoji="0" lang="en-US" altLang="en-US" sz="1600" b="0" i="0" u="none" strike="noStrike" cap="none" normalizeH="0" baseline="0">
                          <a:ln>
                            <a:noFill/>
                          </a:ln>
                          <a:solidFill>
                            <a:schemeClr val="tx1"/>
                          </a:solidFill>
                          <a:effectLst/>
                          <a:latin typeface="Arial" pitchFamily="34" charset="0"/>
                        </a:rPr>
                        <a:t> – 10.0 kW wind</a:t>
                      </a:r>
                      <a:endParaRPr kumimoji="0" lang="en-US" altLang="en-US" sz="16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23913">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Arial" pitchFamily="34" charset="0"/>
                        </a:rPr>
                        <a:t>SIGECO/Vectren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800" b="1" i="0" u="none" strike="noStrike" cap="none" normalizeH="0" baseline="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itchFamily="34" charset="0"/>
                        </a:rPr>
                        <a:t>1 </a:t>
                      </a:r>
                      <a:r>
                        <a:rPr kumimoji="0" lang="en-US" altLang="en-US" sz="1600" b="0" i="0" u="none" strike="noStrike" cap="none" normalizeH="0" baseline="0">
                          <a:ln>
                            <a:noFill/>
                          </a:ln>
                          <a:solidFill>
                            <a:schemeClr val="tx1"/>
                          </a:solidFill>
                          <a:effectLst/>
                          <a:latin typeface="Arial" pitchFamily="34" charset="0"/>
                        </a:rPr>
                        <a:t>– 5.0 kW solar</a:t>
                      </a:r>
                      <a:endParaRPr kumimoji="0" lang="en-US" altLang="en-US" sz="16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previous vs. </a:t>
            </a:r>
            <a:br>
              <a:rPr lang="en-US" dirty="0"/>
            </a:br>
            <a:r>
              <a:rPr lang="en-US" dirty="0"/>
              <a:t>current net metering rules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0748034"/>
              </p:ext>
            </p:extLst>
          </p:nvPr>
        </p:nvGraphicFramePr>
        <p:xfrm>
          <a:off x="457200" y="1774825"/>
          <a:ext cx="8229600" cy="26670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endParaRPr lang="en-US" dirty="0"/>
                    </a:p>
                  </a:txBody>
                  <a:tcPr/>
                </a:tc>
                <a:tc>
                  <a:txBody>
                    <a:bodyPr/>
                    <a:lstStyle/>
                    <a:p>
                      <a:r>
                        <a:rPr lang="en-US" dirty="0"/>
                        <a:t>Previous rule</a:t>
                      </a:r>
                    </a:p>
                  </a:txBody>
                  <a:tcPr/>
                </a:tc>
                <a:tc>
                  <a:txBody>
                    <a:bodyPr/>
                    <a:lstStyle/>
                    <a:p>
                      <a:r>
                        <a:rPr lang="en-US" dirty="0"/>
                        <a:t>Current rule</a:t>
                      </a:r>
                    </a:p>
                  </a:txBody>
                  <a:tcPr/>
                </a:tc>
                <a:extLst>
                  <a:ext uri="{0D108BD9-81ED-4DB2-BD59-A6C34878D82A}">
                    <a16:rowId xmlns="" xmlns:a16="http://schemas.microsoft.com/office/drawing/2014/main" val="10000"/>
                  </a:ext>
                </a:extLst>
              </a:tr>
              <a:tr h="370840">
                <a:tc>
                  <a:txBody>
                    <a:bodyPr/>
                    <a:lstStyle/>
                    <a:p>
                      <a:r>
                        <a:rPr lang="en-US" dirty="0"/>
                        <a:t>Technologies included</a:t>
                      </a:r>
                    </a:p>
                  </a:txBody>
                  <a:tcPr/>
                </a:tc>
                <a:tc>
                  <a:txBody>
                    <a:bodyPr/>
                    <a:lstStyle/>
                    <a:p>
                      <a:r>
                        <a:rPr lang="en-US" dirty="0"/>
                        <a:t>Wind, solar, hydro</a:t>
                      </a:r>
                    </a:p>
                  </a:txBody>
                  <a:tcPr/>
                </a:tc>
                <a:tc>
                  <a:txBody>
                    <a:bodyPr/>
                    <a:lstStyle/>
                    <a:p>
                      <a:r>
                        <a:rPr lang="en-US" dirty="0"/>
                        <a:t>Expanded list of technologies but not CHP</a:t>
                      </a:r>
                    </a:p>
                  </a:txBody>
                  <a:tcPr/>
                </a:tc>
                <a:extLst>
                  <a:ext uri="{0D108BD9-81ED-4DB2-BD59-A6C34878D82A}">
                    <a16:rowId xmlns="" xmlns:a16="http://schemas.microsoft.com/office/drawing/2014/main" val="10001"/>
                  </a:ext>
                </a:extLst>
              </a:tr>
              <a:tr h="370840">
                <a:tc>
                  <a:txBody>
                    <a:bodyPr/>
                    <a:lstStyle/>
                    <a:p>
                      <a:r>
                        <a:rPr lang="en-US" dirty="0"/>
                        <a:t>Customers eligible</a:t>
                      </a:r>
                    </a:p>
                  </a:txBody>
                  <a:tcPr/>
                </a:tc>
                <a:tc>
                  <a:txBody>
                    <a:bodyPr/>
                    <a:lstStyle/>
                    <a:p>
                      <a:r>
                        <a:rPr lang="en-US" dirty="0"/>
                        <a:t>Residential &amp; K-12 schools</a:t>
                      </a:r>
                    </a:p>
                  </a:txBody>
                  <a:tcPr/>
                </a:tc>
                <a:tc>
                  <a:txBody>
                    <a:bodyPr/>
                    <a:lstStyle/>
                    <a:p>
                      <a:r>
                        <a:rPr lang="en-US" dirty="0"/>
                        <a:t>All customers</a:t>
                      </a:r>
                    </a:p>
                  </a:txBody>
                  <a:tcPr/>
                </a:tc>
                <a:extLst>
                  <a:ext uri="{0D108BD9-81ED-4DB2-BD59-A6C34878D82A}">
                    <a16:rowId xmlns="" xmlns:a16="http://schemas.microsoft.com/office/drawing/2014/main" val="10002"/>
                  </a:ext>
                </a:extLst>
              </a:tr>
              <a:tr h="370840">
                <a:tc>
                  <a:txBody>
                    <a:bodyPr/>
                    <a:lstStyle/>
                    <a:p>
                      <a:r>
                        <a:rPr lang="en-US" dirty="0"/>
                        <a:t>Program</a:t>
                      </a:r>
                      <a:r>
                        <a:rPr lang="en-US" baseline="0" dirty="0"/>
                        <a:t> cap</a:t>
                      </a:r>
                      <a:endParaRPr lang="en-US" dirty="0"/>
                    </a:p>
                  </a:txBody>
                  <a:tcPr/>
                </a:tc>
                <a:tc>
                  <a:txBody>
                    <a:bodyPr/>
                    <a:lstStyle/>
                    <a:p>
                      <a:r>
                        <a:rPr lang="en-US" dirty="0"/>
                        <a:t>.1 % summer peak</a:t>
                      </a:r>
                      <a:r>
                        <a:rPr lang="en-US" baseline="0" dirty="0"/>
                        <a:t> load</a:t>
                      </a:r>
                      <a:endParaRPr lang="en-US" dirty="0"/>
                    </a:p>
                  </a:txBody>
                  <a:tcPr/>
                </a:tc>
                <a:tc>
                  <a:txBody>
                    <a:bodyPr/>
                    <a:lstStyle/>
                    <a:p>
                      <a:r>
                        <a:rPr lang="en-US" dirty="0"/>
                        <a:t>1% summer peak load with</a:t>
                      </a:r>
                    </a:p>
                    <a:p>
                      <a:r>
                        <a:rPr lang="en-US" dirty="0"/>
                        <a:t>40% reserved for residential customers</a:t>
                      </a:r>
                    </a:p>
                  </a:txBody>
                  <a:tcPr/>
                </a:tc>
                <a:extLst>
                  <a:ext uri="{0D108BD9-81ED-4DB2-BD59-A6C34878D82A}">
                    <a16:rowId xmlns="" xmlns:a16="http://schemas.microsoft.com/office/drawing/2014/main" val="10003"/>
                  </a:ext>
                </a:extLst>
              </a:tr>
              <a:tr h="370840">
                <a:tc>
                  <a:txBody>
                    <a:bodyPr/>
                    <a:lstStyle/>
                    <a:p>
                      <a:r>
                        <a:rPr lang="en-US" dirty="0"/>
                        <a:t>Customer capacity</a:t>
                      </a:r>
                    </a:p>
                  </a:txBody>
                  <a:tcPr/>
                </a:tc>
                <a:tc>
                  <a:txBody>
                    <a:bodyPr/>
                    <a:lstStyle/>
                    <a:p>
                      <a:r>
                        <a:rPr lang="en-US" dirty="0"/>
                        <a:t>10 kW</a:t>
                      </a:r>
                    </a:p>
                  </a:txBody>
                  <a:tcPr/>
                </a:tc>
                <a:tc>
                  <a:txBody>
                    <a:bodyPr/>
                    <a:lstStyle/>
                    <a:p>
                      <a:r>
                        <a:rPr lang="en-US" dirty="0"/>
                        <a:t>1 MW (1000 kW)</a:t>
                      </a:r>
                    </a:p>
                  </a:txBody>
                  <a:tcPr/>
                </a:tc>
                <a:extLst>
                  <a:ext uri="{0D108BD9-81ED-4DB2-BD59-A6C34878D82A}">
                    <a16:rowId xmlns="" xmlns:a16="http://schemas.microsoft.com/office/drawing/2014/main" val="10004"/>
                  </a:ext>
                </a:extLst>
              </a:tr>
            </a:tbl>
          </a:graphicData>
        </a:graphic>
      </p:graphicFrame>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294882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of net metering </a:t>
            </a:r>
            <a:br>
              <a:rPr lang="en-US" dirty="0"/>
            </a:br>
            <a:r>
              <a:rPr lang="en-US" dirty="0"/>
              <a:t>in Indiana</a:t>
            </a:r>
          </a:p>
        </p:txBody>
      </p:sp>
      <p:sp>
        <p:nvSpPr>
          <p:cNvPr id="3" name="Content Placeholder 2"/>
          <p:cNvSpPr>
            <a:spLocks noGrp="1"/>
          </p:cNvSpPr>
          <p:nvPr>
            <p:ph idx="1"/>
          </p:nvPr>
        </p:nvSpPr>
        <p:spPr/>
        <p:txBody>
          <a:bodyPr/>
          <a:lstStyle/>
          <a:p>
            <a:r>
              <a:rPr lang="en-US" dirty="0"/>
              <a:t>Freeing the grid now ranks Indiana’s net metering rule as a “B”.</a:t>
            </a:r>
          </a:p>
          <a:p>
            <a:r>
              <a:rPr lang="en-US" dirty="0"/>
              <a:t>Indiana’s current net metering rule is pretty good now</a:t>
            </a:r>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263843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Freeing the Grid: </a:t>
            </a:r>
            <a:br>
              <a:rPr lang="en-US" sz="2800" dirty="0"/>
            </a:br>
            <a:r>
              <a:rPr lang="en-US" sz="2800" dirty="0"/>
              <a:t>State Report Card on Net metering</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6320" y="2022792"/>
            <a:ext cx="7071360" cy="413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IndianaDG and its members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sz="2800" b="1" dirty="0"/>
              <a:t>IndianaDG has several types of members:</a:t>
            </a:r>
          </a:p>
          <a:p>
            <a:pPr lvl="1"/>
            <a:r>
              <a:rPr lang="en-US" sz="2400" b="1" dirty="0"/>
              <a:t>Solar PV, small wind, biomass &amp; CHP installers (Indiana, Ohio and Kentucky companies);</a:t>
            </a:r>
          </a:p>
          <a:p>
            <a:pPr lvl="1"/>
            <a:r>
              <a:rPr lang="en-US" sz="2400" b="1" dirty="0"/>
              <a:t>Solar PV utility scale developers; </a:t>
            </a:r>
          </a:p>
          <a:p>
            <a:pPr lvl="1"/>
            <a:r>
              <a:rPr lang="en-US" sz="2400" b="1" dirty="0"/>
              <a:t>Solar and wind manufacturers (</a:t>
            </a:r>
            <a:r>
              <a:rPr lang="en-US" sz="2400" b="1" dirty="0" err="1"/>
              <a:t>Fronius</a:t>
            </a:r>
            <a:r>
              <a:rPr lang="en-US" sz="2400" b="1" dirty="0"/>
              <a:t> and Bergey Wind);</a:t>
            </a:r>
          </a:p>
          <a:p>
            <a:pPr lvl="1"/>
            <a:r>
              <a:rPr lang="en-US" sz="2400" b="1" dirty="0"/>
              <a:t>Non-profit organizations (e.g. Poor Handmaids of Jesus Christ and Notre Dame Energy Center); and</a:t>
            </a:r>
          </a:p>
          <a:p>
            <a:pPr lvl="1"/>
            <a:r>
              <a:rPr lang="en-US" sz="2400" b="1" dirty="0"/>
              <a:t>Individual solar homeowners and homeowners who want and/or support solar.</a:t>
            </a:r>
          </a:p>
          <a:p>
            <a:endParaRPr lang="en-US" b="1" dirty="0"/>
          </a:p>
        </p:txBody>
      </p:sp>
    </p:spTree>
    <p:extLst>
      <p:ext uri="{BB962C8B-B14F-4D97-AF65-F5344CB8AC3E}">
        <p14:creationId xmlns:p14="http://schemas.microsoft.com/office/powerpoint/2010/main" val="144249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IndianaDG’s</a:t>
            </a:r>
            <a:r>
              <a:rPr lang="en-US" sz="3200" dirty="0"/>
              <a:t> suggested changes </a:t>
            </a:r>
            <a:br>
              <a:rPr lang="en-US" sz="3200" dirty="0"/>
            </a:br>
            <a:r>
              <a:rPr lang="en-US" sz="3200" dirty="0"/>
              <a:t>to Indiana’s net metering policy</a:t>
            </a:r>
          </a:p>
        </p:txBody>
      </p:sp>
      <p:sp>
        <p:nvSpPr>
          <p:cNvPr id="3" name="Content Placeholder 2"/>
          <p:cNvSpPr>
            <a:spLocks noGrp="1"/>
          </p:cNvSpPr>
          <p:nvPr>
            <p:ph idx="1"/>
          </p:nvPr>
        </p:nvSpPr>
        <p:spPr/>
        <p:txBody>
          <a:bodyPr/>
          <a:lstStyle/>
          <a:p>
            <a:r>
              <a:rPr lang="en-US" sz="2400" dirty="0"/>
              <a:t>Add aggregate net metering</a:t>
            </a:r>
          </a:p>
          <a:p>
            <a:r>
              <a:rPr lang="en-US" sz="2400" dirty="0"/>
              <a:t>Add community net metering</a:t>
            </a:r>
          </a:p>
          <a:p>
            <a:r>
              <a:rPr lang="en-US" sz="2400" dirty="0"/>
              <a:t>Add remote or virtual net metering</a:t>
            </a:r>
          </a:p>
          <a:p>
            <a:r>
              <a:rPr lang="en-US" sz="2400" dirty="0"/>
              <a:t>Add third party leasing net metering (NIPSCO allows now)</a:t>
            </a:r>
          </a:p>
          <a:p>
            <a:r>
              <a:rPr lang="en-US" sz="2400" dirty="0"/>
              <a:t>Clarify that net metering customers own RECs or SREC’s NOT the utility</a:t>
            </a:r>
          </a:p>
          <a:p>
            <a:r>
              <a:rPr lang="en-US" sz="2400" dirty="0"/>
              <a:t>Increase max. system size to 5-10 MWs</a:t>
            </a:r>
          </a:p>
          <a:p>
            <a:r>
              <a:rPr lang="en-US" sz="2400" dirty="0"/>
              <a:t>Increase utility cap from 1% to 2-5% of utility’s summer peak</a:t>
            </a:r>
          </a:p>
          <a:p>
            <a:r>
              <a:rPr lang="en-US" sz="2400" dirty="0"/>
              <a:t>Add  combined heat and power (CHP) or cogeneration to list of eligible net metering technologies.</a:t>
            </a:r>
          </a:p>
          <a:p>
            <a:r>
              <a:rPr lang="en-US" sz="2400" i="1" dirty="0">
                <a:solidFill>
                  <a:srgbClr val="FF0000"/>
                </a:solidFill>
              </a:rPr>
              <a:t>Create uniform statewide net metering policy by expanding  to REMC’s and municipal electric utilities.</a:t>
            </a:r>
          </a:p>
          <a:p>
            <a:endParaRPr lang="en-US" sz="2400"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Figure</a:t>
            </a:r>
            <a:r>
              <a:rPr lang="en-US" dirty="0" smtClean="0">
                <a:solidFill>
                  <a:schemeClr val="accent1">
                    <a:satMod val="150000"/>
                  </a:schemeClr>
                </a:solidFill>
              </a:rPr>
              <a:t> </a:t>
            </a:r>
            <a:r>
              <a:rPr lang="en-US" dirty="0">
                <a:solidFill>
                  <a:schemeClr val="accent1">
                    <a:satMod val="150000"/>
                  </a:schemeClr>
                </a:solidFill>
              </a:rPr>
              <a:t>1. </a:t>
            </a:r>
            <a:r>
              <a:rPr lang="en-US" dirty="0" smtClean="0">
                <a:solidFill>
                  <a:schemeClr val="accent1">
                    <a:satMod val="150000"/>
                  </a:schemeClr>
                </a:solidFill>
              </a:rPr>
              <a:t>Number of customers </a:t>
            </a:r>
            <a:br>
              <a:rPr lang="en-US" dirty="0" smtClean="0">
                <a:solidFill>
                  <a:schemeClr val="accent1">
                    <a:satMod val="150000"/>
                  </a:schemeClr>
                </a:solidFill>
              </a:rPr>
            </a:br>
            <a:r>
              <a:rPr lang="en-US" dirty="0" smtClean="0">
                <a:solidFill>
                  <a:schemeClr val="accent1">
                    <a:satMod val="150000"/>
                  </a:schemeClr>
                </a:solidFill>
              </a:rPr>
              <a:t>and total capacity by year</a:t>
            </a:r>
            <a:endParaRPr lang="en-US" dirty="0">
              <a:solidFill>
                <a:schemeClr val="accent1">
                  <a:satMod val="150000"/>
                </a:schemeClr>
              </a:solidFill>
            </a:endParaRPr>
          </a:p>
        </p:txBody>
      </p:sp>
      <p:pic>
        <p:nvPicPr>
          <p:cNvPr id="1024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pic>
        <p:nvPicPr>
          <p:cNvPr id="5" name="Content Placeholder 4"/>
          <p:cNvPicPr>
            <a:picLocks noGrp="1" noChangeAspect="1"/>
          </p:cNvPicPr>
          <p:nvPr>
            <p:ph idx="1"/>
          </p:nvPr>
        </p:nvPicPr>
        <p:blipFill>
          <a:blip r:embed="rId4"/>
          <a:stretch>
            <a:fillRect/>
          </a:stretch>
        </p:blipFill>
        <p:spPr>
          <a:xfrm>
            <a:off x="550180" y="1565427"/>
            <a:ext cx="8136620" cy="498777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Figure</a:t>
            </a:r>
            <a:r>
              <a:rPr lang="en-US" dirty="0" smtClean="0">
                <a:solidFill>
                  <a:schemeClr val="accent1">
                    <a:satMod val="150000"/>
                  </a:schemeClr>
                </a:solidFill>
              </a:rPr>
              <a:t> </a:t>
            </a:r>
            <a:r>
              <a:rPr lang="en-US" dirty="0">
                <a:solidFill>
                  <a:schemeClr val="accent1">
                    <a:satMod val="150000"/>
                  </a:schemeClr>
                </a:solidFill>
              </a:rPr>
              <a:t>2</a:t>
            </a:r>
            <a:r>
              <a:rPr lang="en-US" dirty="0" smtClean="0">
                <a:solidFill>
                  <a:schemeClr val="accent1">
                    <a:satMod val="150000"/>
                  </a:schemeClr>
                </a:solidFill>
              </a:rPr>
              <a:t>. Net Metering capacity </a:t>
            </a:r>
            <a:br>
              <a:rPr lang="en-US" dirty="0" smtClean="0">
                <a:solidFill>
                  <a:schemeClr val="accent1">
                    <a:satMod val="150000"/>
                  </a:schemeClr>
                </a:solidFill>
              </a:rPr>
            </a:br>
            <a:r>
              <a:rPr lang="en-US" dirty="0" smtClean="0">
                <a:solidFill>
                  <a:schemeClr val="accent1">
                    <a:satMod val="150000"/>
                  </a:schemeClr>
                </a:solidFill>
              </a:rPr>
              <a:t>by resource type</a:t>
            </a:r>
            <a:endParaRPr lang="en-US" dirty="0">
              <a:solidFill>
                <a:schemeClr val="accent1">
                  <a:satMod val="150000"/>
                </a:schemeClr>
              </a:solidFill>
            </a:endParaRPr>
          </a:p>
        </p:txBody>
      </p:sp>
      <p:pic>
        <p:nvPicPr>
          <p:cNvPr id="1024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pic>
        <p:nvPicPr>
          <p:cNvPr id="4" name="Content Placeholder 3"/>
          <p:cNvPicPr>
            <a:picLocks noGrp="1" noChangeAspect="1"/>
          </p:cNvPicPr>
          <p:nvPr>
            <p:ph idx="1"/>
          </p:nvPr>
        </p:nvPicPr>
        <p:blipFill>
          <a:blip r:embed="rId4"/>
          <a:stretch>
            <a:fillRect/>
          </a:stretch>
        </p:blipFill>
        <p:spPr>
          <a:xfrm>
            <a:off x="609600" y="1828800"/>
            <a:ext cx="8382000" cy="5313249"/>
          </a:xfrm>
          <a:prstGeom prst="rect">
            <a:avLst/>
          </a:prstGeom>
        </p:spPr>
      </p:pic>
    </p:spTree>
    <p:extLst>
      <p:ext uri="{BB962C8B-B14F-4D97-AF65-F5344CB8AC3E}">
        <p14:creationId xmlns:p14="http://schemas.microsoft.com/office/powerpoint/2010/main" val="4016019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175500" cy="1209802"/>
          </a:xfrm>
        </p:spPr>
        <p:txBody>
          <a:bodyPr>
            <a:normAutofit fontScale="90000"/>
          </a:bodyPr>
          <a:lstStyle/>
          <a:p>
            <a:pPr fontAlgn="auto">
              <a:spcAft>
                <a:spcPts val="0"/>
              </a:spcAft>
              <a:defRPr/>
            </a:pPr>
            <a:r>
              <a:rPr lang="en-US" sz="4000" dirty="0" smtClean="0">
                <a:solidFill>
                  <a:schemeClr val="accent1">
                    <a:satMod val="150000"/>
                  </a:schemeClr>
                </a:solidFill>
              </a:rPr>
              <a:t/>
            </a:r>
            <a:br>
              <a:rPr lang="en-US" sz="4000" dirty="0" smtClean="0">
                <a:solidFill>
                  <a:schemeClr val="accent1">
                    <a:satMod val="150000"/>
                  </a:schemeClr>
                </a:solidFill>
              </a:rPr>
            </a:br>
            <a:r>
              <a:rPr lang="en-US" sz="4000" dirty="0" smtClean="0">
                <a:solidFill>
                  <a:schemeClr val="accent1">
                    <a:satMod val="150000"/>
                  </a:schemeClr>
                </a:solidFill>
              </a:rPr>
              <a:t>Table 7. </a:t>
            </a:r>
            <a:r>
              <a:rPr lang="en-US" sz="4000" dirty="0">
                <a:solidFill>
                  <a:schemeClr val="accent1">
                    <a:satMod val="150000"/>
                  </a:schemeClr>
                </a:solidFill>
              </a:rPr>
              <a:t>C</a:t>
            </a:r>
            <a:r>
              <a:rPr lang="en-US" sz="4000" dirty="0" smtClean="0">
                <a:solidFill>
                  <a:schemeClr val="accent1">
                    <a:satMod val="150000"/>
                  </a:schemeClr>
                </a:solidFill>
              </a:rPr>
              <a:t>ustomer &amp; </a:t>
            </a:r>
            <a:r>
              <a:rPr lang="en-US" sz="4000" dirty="0">
                <a:solidFill>
                  <a:schemeClr val="accent1">
                    <a:satMod val="150000"/>
                  </a:schemeClr>
                </a:solidFill>
              </a:rPr>
              <a:t>N</a:t>
            </a:r>
            <a:r>
              <a:rPr lang="en-US" sz="4000" dirty="0" smtClean="0">
                <a:solidFill>
                  <a:schemeClr val="accent1">
                    <a:satMod val="150000"/>
                  </a:schemeClr>
                </a:solidFill>
              </a:rPr>
              <a:t>ameplate </a:t>
            </a:r>
            <a:br>
              <a:rPr lang="en-US" sz="4000" dirty="0" smtClean="0">
                <a:solidFill>
                  <a:schemeClr val="accent1">
                    <a:satMod val="150000"/>
                  </a:schemeClr>
                </a:solidFill>
              </a:rPr>
            </a:br>
            <a:r>
              <a:rPr lang="en-US" sz="4000" dirty="0" smtClean="0">
                <a:solidFill>
                  <a:schemeClr val="accent1">
                    <a:satMod val="150000"/>
                  </a:schemeClr>
                </a:solidFill>
              </a:rPr>
              <a:t>Capacity by </a:t>
            </a:r>
            <a:r>
              <a:rPr lang="en-US" sz="4000" smtClean="0">
                <a:solidFill>
                  <a:schemeClr val="accent1">
                    <a:satMod val="150000"/>
                  </a:schemeClr>
                </a:solidFill>
              </a:rPr>
              <a:t>customer class-2016</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pic>
        <p:nvPicPr>
          <p:cNvPr id="1024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pic>
        <p:nvPicPr>
          <p:cNvPr id="5" name="Content Placeholder 4"/>
          <p:cNvPicPr>
            <a:picLocks noGrp="1" noChangeAspect="1"/>
          </p:cNvPicPr>
          <p:nvPr>
            <p:ph idx="1"/>
          </p:nvPr>
        </p:nvPicPr>
        <p:blipFill>
          <a:blip r:embed="rId4"/>
          <a:stretch>
            <a:fillRect/>
          </a:stretch>
        </p:blipFill>
        <p:spPr>
          <a:xfrm>
            <a:off x="1644507" y="1563625"/>
            <a:ext cx="5387274" cy="5065776"/>
          </a:xfrm>
          <a:prstGeom prst="rect">
            <a:avLst/>
          </a:prstGeom>
        </p:spPr>
      </p:pic>
    </p:spTree>
    <p:extLst>
      <p:ext uri="{BB962C8B-B14F-4D97-AF65-F5344CB8AC3E}">
        <p14:creationId xmlns:p14="http://schemas.microsoft.com/office/powerpoint/2010/main" val="3177015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rPr>
              <a:t>Table 1. Nameplate Capacity by utility &amp; by resource type (2016)</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18089658"/>
              </p:ext>
            </p:extLst>
          </p:nvPr>
        </p:nvGraphicFramePr>
        <p:xfrm>
          <a:off x="457200" y="1774825"/>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190500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tblGrid>
              <a:tr h="370840">
                <a:tc>
                  <a:txBody>
                    <a:bodyPr/>
                    <a:lstStyle/>
                    <a:p>
                      <a:r>
                        <a:rPr lang="en-US" dirty="0"/>
                        <a:t>Utility</a:t>
                      </a:r>
                    </a:p>
                  </a:txBody>
                  <a:tcPr/>
                </a:tc>
                <a:tc>
                  <a:txBody>
                    <a:bodyPr/>
                    <a:lstStyle/>
                    <a:p>
                      <a:r>
                        <a:rPr lang="en-US" dirty="0"/>
                        <a:t>Total (kW)</a:t>
                      </a:r>
                    </a:p>
                  </a:txBody>
                  <a:tcPr/>
                </a:tc>
                <a:tc>
                  <a:txBody>
                    <a:bodyPr/>
                    <a:lstStyle/>
                    <a:p>
                      <a:r>
                        <a:rPr lang="en-US" dirty="0"/>
                        <a:t>Solar  (kW)</a:t>
                      </a:r>
                    </a:p>
                  </a:txBody>
                  <a:tcPr/>
                </a:tc>
                <a:tc>
                  <a:txBody>
                    <a:bodyPr/>
                    <a:lstStyle/>
                    <a:p>
                      <a:r>
                        <a:rPr lang="en-US" dirty="0"/>
                        <a:t>Wind  (kW)</a:t>
                      </a:r>
                    </a:p>
                  </a:txBody>
                  <a:tcPr/>
                </a:tc>
                <a:extLst>
                  <a:ext uri="{0D108BD9-81ED-4DB2-BD59-A6C34878D82A}">
                    <a16:rowId xmlns="" xmlns:a16="http://schemas.microsoft.com/office/drawing/2014/main" val="10000"/>
                  </a:ext>
                </a:extLst>
              </a:tr>
              <a:tr h="370840">
                <a:tc>
                  <a:txBody>
                    <a:bodyPr/>
                    <a:lstStyle/>
                    <a:p>
                      <a:r>
                        <a:rPr lang="en-US" dirty="0"/>
                        <a:t>Duke Energy Indiana</a:t>
                      </a:r>
                    </a:p>
                  </a:txBody>
                  <a:tcPr/>
                </a:tc>
                <a:tc>
                  <a:txBody>
                    <a:bodyPr/>
                    <a:lstStyle/>
                    <a:p>
                      <a:pPr algn="ctr" fontAlgn="b"/>
                      <a:r>
                        <a:rPr lang="en-US" sz="1800" b="0" i="0" u="none" strike="noStrike" dirty="0">
                          <a:solidFill>
                            <a:srgbClr val="000000"/>
                          </a:solidFill>
                          <a:effectLst/>
                          <a:latin typeface="Calibri"/>
                        </a:rPr>
                        <a:t>9470</a:t>
                      </a:r>
                    </a:p>
                  </a:txBody>
                  <a:tcPr marL="7620" marR="7620" marT="7620" marB="0" anchor="b"/>
                </a:tc>
                <a:tc>
                  <a:txBody>
                    <a:bodyPr/>
                    <a:lstStyle/>
                    <a:p>
                      <a:pPr algn="ctr"/>
                      <a:r>
                        <a:rPr lang="en-US" dirty="0"/>
                        <a:t>7260</a:t>
                      </a:r>
                    </a:p>
                  </a:txBody>
                  <a:tcPr/>
                </a:tc>
                <a:tc>
                  <a:txBody>
                    <a:bodyPr/>
                    <a:lstStyle/>
                    <a:p>
                      <a:pPr algn="ctr"/>
                      <a:r>
                        <a:rPr lang="en-US" dirty="0"/>
                        <a:t>2209</a:t>
                      </a:r>
                    </a:p>
                  </a:txBody>
                  <a:tcPr/>
                </a:tc>
                <a:extLst>
                  <a:ext uri="{0D108BD9-81ED-4DB2-BD59-A6C34878D82A}">
                    <a16:rowId xmlns="" xmlns:a16="http://schemas.microsoft.com/office/drawing/2014/main" val="10001"/>
                  </a:ext>
                </a:extLst>
              </a:tr>
              <a:tr h="370840">
                <a:tc>
                  <a:txBody>
                    <a:bodyPr/>
                    <a:lstStyle/>
                    <a:p>
                      <a:r>
                        <a:rPr lang="en-US" dirty="0"/>
                        <a:t>NIPSCO</a:t>
                      </a:r>
                    </a:p>
                  </a:txBody>
                  <a:tcPr/>
                </a:tc>
                <a:tc>
                  <a:txBody>
                    <a:bodyPr/>
                    <a:lstStyle/>
                    <a:p>
                      <a:pPr algn="ctr"/>
                      <a:r>
                        <a:rPr lang="en-US" dirty="0"/>
                        <a:t>4884</a:t>
                      </a:r>
                    </a:p>
                  </a:txBody>
                  <a:tcPr/>
                </a:tc>
                <a:tc>
                  <a:txBody>
                    <a:bodyPr/>
                    <a:lstStyle/>
                    <a:p>
                      <a:pPr algn="ctr"/>
                      <a:r>
                        <a:rPr lang="en-US" dirty="0"/>
                        <a:t>2831</a:t>
                      </a:r>
                    </a:p>
                  </a:txBody>
                  <a:tcPr/>
                </a:tc>
                <a:tc>
                  <a:txBody>
                    <a:bodyPr/>
                    <a:lstStyle/>
                    <a:p>
                      <a:pPr algn="ctr"/>
                      <a:r>
                        <a:rPr lang="en-US" dirty="0"/>
                        <a:t>2053</a:t>
                      </a:r>
                    </a:p>
                  </a:txBody>
                  <a:tcPr/>
                </a:tc>
                <a:extLst>
                  <a:ext uri="{0D108BD9-81ED-4DB2-BD59-A6C34878D82A}">
                    <a16:rowId xmlns="" xmlns:a16="http://schemas.microsoft.com/office/drawing/2014/main" val="10002"/>
                  </a:ext>
                </a:extLst>
              </a:tr>
              <a:tr h="370840">
                <a:tc>
                  <a:txBody>
                    <a:bodyPr/>
                    <a:lstStyle/>
                    <a:p>
                      <a:r>
                        <a:rPr lang="en-US" dirty="0"/>
                        <a:t>SIGECO</a:t>
                      </a:r>
                      <a:r>
                        <a:rPr lang="en-US" baseline="0" dirty="0"/>
                        <a:t> (Vectren)</a:t>
                      </a:r>
                      <a:endParaRPr lang="en-US" dirty="0"/>
                    </a:p>
                  </a:txBody>
                  <a:tcPr/>
                </a:tc>
                <a:tc>
                  <a:txBody>
                    <a:bodyPr/>
                    <a:lstStyle/>
                    <a:p>
                      <a:pPr algn="ctr"/>
                      <a:r>
                        <a:rPr lang="en-US" dirty="0"/>
                        <a:t>2067</a:t>
                      </a:r>
                    </a:p>
                  </a:txBody>
                  <a:tcPr/>
                </a:tc>
                <a:tc>
                  <a:txBody>
                    <a:bodyPr/>
                    <a:lstStyle/>
                    <a:p>
                      <a:pPr algn="ctr"/>
                      <a:r>
                        <a:rPr lang="en-US" dirty="0"/>
                        <a:t>2051</a:t>
                      </a:r>
                    </a:p>
                  </a:txBody>
                  <a:tcPr/>
                </a:tc>
                <a:tc>
                  <a:txBody>
                    <a:bodyPr/>
                    <a:lstStyle/>
                    <a:p>
                      <a:pPr algn="ctr"/>
                      <a:r>
                        <a:rPr lang="en-US" dirty="0"/>
                        <a:t>16</a:t>
                      </a:r>
                    </a:p>
                  </a:txBody>
                  <a:tcPr/>
                </a:tc>
                <a:extLst>
                  <a:ext uri="{0D108BD9-81ED-4DB2-BD59-A6C34878D82A}">
                    <a16:rowId xmlns="" xmlns:a16="http://schemas.microsoft.com/office/drawing/2014/main" val="10003"/>
                  </a:ext>
                </a:extLst>
              </a:tr>
              <a:tr h="370840">
                <a:tc>
                  <a:txBody>
                    <a:bodyPr/>
                    <a:lstStyle/>
                    <a:p>
                      <a:r>
                        <a:rPr lang="en-US" dirty="0"/>
                        <a:t>I&amp;M</a:t>
                      </a:r>
                    </a:p>
                  </a:txBody>
                  <a:tcPr/>
                </a:tc>
                <a:tc>
                  <a:txBody>
                    <a:bodyPr/>
                    <a:lstStyle/>
                    <a:p>
                      <a:pPr algn="ctr"/>
                      <a:r>
                        <a:rPr lang="en-US" dirty="0"/>
                        <a:t>1895</a:t>
                      </a:r>
                    </a:p>
                  </a:txBody>
                  <a:tcPr/>
                </a:tc>
                <a:tc>
                  <a:txBody>
                    <a:bodyPr/>
                    <a:lstStyle/>
                    <a:p>
                      <a:pPr algn="ctr"/>
                      <a:r>
                        <a:rPr lang="en-US" dirty="0"/>
                        <a:t>1748</a:t>
                      </a:r>
                    </a:p>
                  </a:txBody>
                  <a:tcPr/>
                </a:tc>
                <a:tc>
                  <a:txBody>
                    <a:bodyPr/>
                    <a:lstStyle/>
                    <a:p>
                      <a:pPr algn="ctr"/>
                      <a:r>
                        <a:rPr lang="en-US" dirty="0"/>
                        <a:t>147</a:t>
                      </a:r>
                    </a:p>
                  </a:txBody>
                  <a:tcPr/>
                </a:tc>
                <a:extLst>
                  <a:ext uri="{0D108BD9-81ED-4DB2-BD59-A6C34878D82A}">
                    <a16:rowId xmlns="" xmlns:a16="http://schemas.microsoft.com/office/drawing/2014/main" val="10004"/>
                  </a:ext>
                </a:extLst>
              </a:tr>
              <a:tr h="370840">
                <a:tc>
                  <a:txBody>
                    <a:bodyPr/>
                    <a:lstStyle/>
                    <a:p>
                      <a:r>
                        <a:rPr lang="en-US" dirty="0"/>
                        <a:t>IPL</a:t>
                      </a:r>
                    </a:p>
                  </a:txBody>
                  <a:tcPr/>
                </a:tc>
                <a:tc>
                  <a:txBody>
                    <a:bodyPr/>
                    <a:lstStyle/>
                    <a:p>
                      <a:pPr algn="ctr"/>
                      <a:r>
                        <a:rPr lang="en-US" dirty="0"/>
                        <a:t>1636</a:t>
                      </a:r>
                    </a:p>
                  </a:txBody>
                  <a:tcPr/>
                </a:tc>
                <a:tc>
                  <a:txBody>
                    <a:bodyPr/>
                    <a:lstStyle/>
                    <a:p>
                      <a:pPr algn="ctr"/>
                      <a:r>
                        <a:rPr lang="en-US" dirty="0"/>
                        <a:t>1586</a:t>
                      </a:r>
                    </a:p>
                  </a:txBody>
                  <a:tcPr/>
                </a:tc>
                <a:tc>
                  <a:txBody>
                    <a:bodyPr/>
                    <a:lstStyle/>
                    <a:p>
                      <a:pPr algn="ctr"/>
                      <a:r>
                        <a:rPr lang="en-US" dirty="0"/>
                        <a:t>50</a:t>
                      </a:r>
                    </a:p>
                  </a:txBody>
                  <a:tcPr/>
                </a:tc>
                <a:extLst>
                  <a:ext uri="{0D108BD9-81ED-4DB2-BD59-A6C34878D82A}">
                    <a16:rowId xmlns="" xmlns:a16="http://schemas.microsoft.com/office/drawing/2014/main" val="10005"/>
                  </a:ext>
                </a:extLst>
              </a:tr>
              <a:tr h="370840">
                <a:tc>
                  <a:txBody>
                    <a:bodyPr/>
                    <a:lstStyle/>
                    <a:p>
                      <a:r>
                        <a:rPr lang="en-US" b="1" dirty="0">
                          <a:solidFill>
                            <a:srgbClr val="00B050"/>
                          </a:solidFill>
                        </a:rPr>
                        <a:t>Total 2016</a:t>
                      </a:r>
                    </a:p>
                  </a:txBody>
                  <a:tcPr/>
                </a:tc>
                <a:tc>
                  <a:txBody>
                    <a:bodyPr/>
                    <a:lstStyle/>
                    <a:p>
                      <a:pPr algn="ctr"/>
                      <a:r>
                        <a:rPr lang="en-US" b="1" dirty="0">
                          <a:solidFill>
                            <a:srgbClr val="00B050"/>
                          </a:solidFill>
                        </a:rPr>
                        <a:t>19952</a:t>
                      </a:r>
                    </a:p>
                  </a:txBody>
                  <a:tcPr/>
                </a:tc>
                <a:tc>
                  <a:txBody>
                    <a:bodyPr/>
                    <a:lstStyle/>
                    <a:p>
                      <a:pPr algn="ctr"/>
                      <a:r>
                        <a:rPr lang="en-US" b="1" dirty="0">
                          <a:solidFill>
                            <a:srgbClr val="00B050"/>
                          </a:solidFill>
                        </a:rPr>
                        <a:t>15476</a:t>
                      </a:r>
                    </a:p>
                  </a:txBody>
                  <a:tcPr/>
                </a:tc>
                <a:tc>
                  <a:txBody>
                    <a:bodyPr/>
                    <a:lstStyle/>
                    <a:p>
                      <a:pPr algn="ctr"/>
                      <a:r>
                        <a:rPr lang="en-US" b="1" dirty="0">
                          <a:solidFill>
                            <a:srgbClr val="00B050"/>
                          </a:solidFill>
                        </a:rPr>
                        <a:t>4476</a:t>
                      </a:r>
                    </a:p>
                  </a:txBody>
                  <a:tcPr/>
                </a:tc>
                <a:extLst>
                  <a:ext uri="{0D108BD9-81ED-4DB2-BD59-A6C34878D82A}">
                    <a16:rowId xmlns="" xmlns:a16="http://schemas.microsoft.com/office/drawing/2014/main" val="10006"/>
                  </a:ext>
                </a:extLst>
              </a:tr>
            </a:tbl>
          </a:graphicData>
        </a:graphic>
      </p:graphicFrame>
      <p:pic>
        <p:nvPicPr>
          <p:cNvPr id="1024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320667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2. Total Nameplate </a:t>
            </a:r>
            <a:br>
              <a:rPr lang="en-US" dirty="0"/>
            </a:br>
            <a:r>
              <a:rPr lang="en-US" dirty="0"/>
              <a:t>Capacity growth year over year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1039069"/>
              </p:ext>
            </p:extLst>
          </p:nvPr>
        </p:nvGraphicFramePr>
        <p:xfrm>
          <a:off x="457200" y="1774821"/>
          <a:ext cx="8229600" cy="4930779"/>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4452">
                <a:tc>
                  <a:txBody>
                    <a:bodyPr/>
                    <a:lstStyle/>
                    <a:p>
                      <a:r>
                        <a:rPr lang="en-US" dirty="0"/>
                        <a:t>Year</a:t>
                      </a:r>
                    </a:p>
                  </a:txBody>
                  <a:tcPr/>
                </a:tc>
                <a:tc>
                  <a:txBody>
                    <a:bodyPr/>
                    <a:lstStyle/>
                    <a:p>
                      <a:r>
                        <a:rPr lang="en-US" dirty="0"/>
                        <a:t>Capacity (kW)</a:t>
                      </a:r>
                    </a:p>
                  </a:txBody>
                  <a:tcPr/>
                </a:tc>
                <a:tc>
                  <a:txBody>
                    <a:bodyPr/>
                    <a:lstStyle/>
                    <a:p>
                      <a:r>
                        <a:rPr lang="en-US" dirty="0"/>
                        <a:t>% change</a:t>
                      </a:r>
                    </a:p>
                  </a:txBody>
                  <a:tcPr/>
                </a:tc>
                <a:tc>
                  <a:txBody>
                    <a:bodyPr/>
                    <a:lstStyle/>
                    <a:p>
                      <a:r>
                        <a:rPr lang="en-US" dirty="0"/>
                        <a:t>Absolute change</a:t>
                      </a:r>
                    </a:p>
                  </a:txBody>
                  <a:tcPr/>
                </a:tc>
                <a:extLst>
                  <a:ext uri="{0D108BD9-81ED-4DB2-BD59-A6C34878D82A}">
                    <a16:rowId xmlns="" xmlns:a16="http://schemas.microsoft.com/office/drawing/2014/main" val="10000"/>
                  </a:ext>
                </a:extLst>
              </a:tr>
              <a:tr h="374452">
                <a:tc>
                  <a:txBody>
                    <a:bodyPr/>
                    <a:lstStyle/>
                    <a:p>
                      <a:r>
                        <a:rPr lang="en-US" dirty="0"/>
                        <a:t>2005</a:t>
                      </a:r>
                    </a:p>
                  </a:txBody>
                  <a:tcPr/>
                </a:tc>
                <a:tc>
                  <a:txBody>
                    <a:bodyPr/>
                    <a:lstStyle/>
                    <a:p>
                      <a:pPr algn="ctr"/>
                      <a:r>
                        <a:rPr lang="en-US" dirty="0"/>
                        <a:t>23</a:t>
                      </a:r>
                    </a:p>
                  </a:txBody>
                  <a:tcPr/>
                </a:tc>
                <a:tc>
                  <a:txBody>
                    <a:bodyPr/>
                    <a:lstStyle/>
                    <a:p>
                      <a:pPr algn="ctr"/>
                      <a:endParaRPr lang="en-US" dirty="0"/>
                    </a:p>
                  </a:txBody>
                  <a:tcPr/>
                </a:tc>
                <a:tc>
                  <a:txBody>
                    <a:bodyPr/>
                    <a:lstStyle/>
                    <a:p>
                      <a:endParaRPr lang="en-US"/>
                    </a:p>
                  </a:txBody>
                  <a:tcPr/>
                </a:tc>
                <a:extLst>
                  <a:ext uri="{0D108BD9-81ED-4DB2-BD59-A6C34878D82A}">
                    <a16:rowId xmlns="" xmlns:a16="http://schemas.microsoft.com/office/drawing/2014/main" val="10001"/>
                  </a:ext>
                </a:extLst>
              </a:tr>
              <a:tr h="374452">
                <a:tc>
                  <a:txBody>
                    <a:bodyPr/>
                    <a:lstStyle/>
                    <a:p>
                      <a:r>
                        <a:rPr lang="en-US" dirty="0"/>
                        <a:t>2006</a:t>
                      </a:r>
                    </a:p>
                  </a:txBody>
                  <a:tcPr/>
                </a:tc>
                <a:tc>
                  <a:txBody>
                    <a:bodyPr/>
                    <a:lstStyle/>
                    <a:p>
                      <a:pPr algn="ctr"/>
                      <a:r>
                        <a:rPr lang="en-US" dirty="0"/>
                        <a:t>66</a:t>
                      </a:r>
                    </a:p>
                  </a:txBody>
                  <a:tcPr/>
                </a:tc>
                <a:tc>
                  <a:txBody>
                    <a:bodyPr/>
                    <a:lstStyle/>
                    <a:p>
                      <a:pPr algn="ctr"/>
                      <a:r>
                        <a:rPr lang="en-US" dirty="0"/>
                        <a:t>188%</a:t>
                      </a:r>
                    </a:p>
                  </a:txBody>
                  <a:tcPr/>
                </a:tc>
                <a:tc>
                  <a:txBody>
                    <a:bodyPr/>
                    <a:lstStyle/>
                    <a:p>
                      <a:pPr algn="ctr"/>
                      <a:r>
                        <a:rPr lang="en-US" dirty="0"/>
                        <a:t>43</a:t>
                      </a:r>
                    </a:p>
                  </a:txBody>
                  <a:tcPr/>
                </a:tc>
                <a:extLst>
                  <a:ext uri="{0D108BD9-81ED-4DB2-BD59-A6C34878D82A}">
                    <a16:rowId xmlns="" xmlns:a16="http://schemas.microsoft.com/office/drawing/2014/main" val="10002"/>
                  </a:ext>
                </a:extLst>
              </a:tr>
              <a:tr h="374452">
                <a:tc>
                  <a:txBody>
                    <a:bodyPr/>
                    <a:lstStyle/>
                    <a:p>
                      <a:r>
                        <a:rPr lang="en-US" dirty="0"/>
                        <a:t>2007</a:t>
                      </a:r>
                    </a:p>
                  </a:txBody>
                  <a:tcPr/>
                </a:tc>
                <a:tc>
                  <a:txBody>
                    <a:bodyPr/>
                    <a:lstStyle/>
                    <a:p>
                      <a:pPr algn="ctr"/>
                      <a:r>
                        <a:rPr lang="en-US" dirty="0"/>
                        <a:t>140</a:t>
                      </a:r>
                    </a:p>
                  </a:txBody>
                  <a:tcPr/>
                </a:tc>
                <a:tc>
                  <a:txBody>
                    <a:bodyPr/>
                    <a:lstStyle/>
                    <a:p>
                      <a:pPr algn="ctr"/>
                      <a:r>
                        <a:rPr lang="en-US" dirty="0"/>
                        <a:t>111%</a:t>
                      </a:r>
                    </a:p>
                  </a:txBody>
                  <a:tcPr/>
                </a:tc>
                <a:tc>
                  <a:txBody>
                    <a:bodyPr/>
                    <a:lstStyle/>
                    <a:p>
                      <a:pPr algn="ctr"/>
                      <a:r>
                        <a:rPr lang="en-US" dirty="0"/>
                        <a:t>74</a:t>
                      </a:r>
                    </a:p>
                  </a:txBody>
                  <a:tcPr/>
                </a:tc>
                <a:extLst>
                  <a:ext uri="{0D108BD9-81ED-4DB2-BD59-A6C34878D82A}">
                    <a16:rowId xmlns="" xmlns:a16="http://schemas.microsoft.com/office/drawing/2014/main" val="10003"/>
                  </a:ext>
                </a:extLst>
              </a:tr>
              <a:tr h="374452">
                <a:tc>
                  <a:txBody>
                    <a:bodyPr/>
                    <a:lstStyle/>
                    <a:p>
                      <a:r>
                        <a:rPr lang="en-US" dirty="0"/>
                        <a:t>2008</a:t>
                      </a:r>
                    </a:p>
                  </a:txBody>
                  <a:tcPr/>
                </a:tc>
                <a:tc>
                  <a:txBody>
                    <a:bodyPr/>
                    <a:lstStyle/>
                    <a:p>
                      <a:pPr algn="ctr"/>
                      <a:r>
                        <a:rPr lang="en-US" dirty="0"/>
                        <a:t>233</a:t>
                      </a:r>
                    </a:p>
                  </a:txBody>
                  <a:tcPr/>
                </a:tc>
                <a:tc>
                  <a:txBody>
                    <a:bodyPr/>
                    <a:lstStyle/>
                    <a:p>
                      <a:pPr algn="ctr"/>
                      <a:r>
                        <a:rPr lang="en-US" dirty="0"/>
                        <a:t>66%</a:t>
                      </a:r>
                    </a:p>
                  </a:txBody>
                  <a:tcPr/>
                </a:tc>
                <a:tc>
                  <a:txBody>
                    <a:bodyPr/>
                    <a:lstStyle/>
                    <a:p>
                      <a:pPr algn="ctr"/>
                      <a:r>
                        <a:rPr lang="en-US" dirty="0"/>
                        <a:t>92</a:t>
                      </a:r>
                    </a:p>
                  </a:txBody>
                  <a:tcPr/>
                </a:tc>
                <a:extLst>
                  <a:ext uri="{0D108BD9-81ED-4DB2-BD59-A6C34878D82A}">
                    <a16:rowId xmlns="" xmlns:a16="http://schemas.microsoft.com/office/drawing/2014/main" val="10004"/>
                  </a:ext>
                </a:extLst>
              </a:tr>
              <a:tr h="374452">
                <a:tc>
                  <a:txBody>
                    <a:bodyPr/>
                    <a:lstStyle/>
                    <a:p>
                      <a:r>
                        <a:rPr lang="en-US" dirty="0"/>
                        <a:t>2009</a:t>
                      </a:r>
                    </a:p>
                  </a:txBody>
                  <a:tcPr/>
                </a:tc>
                <a:tc>
                  <a:txBody>
                    <a:bodyPr/>
                    <a:lstStyle/>
                    <a:p>
                      <a:pPr algn="ctr"/>
                      <a:r>
                        <a:rPr lang="en-US" dirty="0"/>
                        <a:t>504</a:t>
                      </a:r>
                    </a:p>
                  </a:txBody>
                  <a:tcPr/>
                </a:tc>
                <a:tc>
                  <a:txBody>
                    <a:bodyPr/>
                    <a:lstStyle/>
                    <a:p>
                      <a:pPr algn="ctr"/>
                      <a:r>
                        <a:rPr lang="en-US" dirty="0"/>
                        <a:t>117%</a:t>
                      </a:r>
                    </a:p>
                  </a:txBody>
                  <a:tcPr/>
                </a:tc>
                <a:tc>
                  <a:txBody>
                    <a:bodyPr/>
                    <a:lstStyle/>
                    <a:p>
                      <a:pPr algn="ctr"/>
                      <a:r>
                        <a:rPr lang="en-US" dirty="0"/>
                        <a:t>271</a:t>
                      </a:r>
                    </a:p>
                  </a:txBody>
                  <a:tcPr/>
                </a:tc>
                <a:extLst>
                  <a:ext uri="{0D108BD9-81ED-4DB2-BD59-A6C34878D82A}">
                    <a16:rowId xmlns="" xmlns:a16="http://schemas.microsoft.com/office/drawing/2014/main" val="10005"/>
                  </a:ext>
                </a:extLst>
              </a:tr>
              <a:tr h="374452">
                <a:tc>
                  <a:txBody>
                    <a:bodyPr/>
                    <a:lstStyle/>
                    <a:p>
                      <a:r>
                        <a:rPr lang="en-US" dirty="0"/>
                        <a:t>2010</a:t>
                      </a:r>
                    </a:p>
                  </a:txBody>
                  <a:tcPr/>
                </a:tc>
                <a:tc>
                  <a:txBody>
                    <a:bodyPr/>
                    <a:lstStyle/>
                    <a:p>
                      <a:pPr algn="ctr"/>
                      <a:r>
                        <a:rPr lang="en-US" dirty="0"/>
                        <a:t>783</a:t>
                      </a:r>
                    </a:p>
                  </a:txBody>
                  <a:tcPr/>
                </a:tc>
                <a:tc>
                  <a:txBody>
                    <a:bodyPr/>
                    <a:lstStyle/>
                    <a:p>
                      <a:pPr algn="ctr"/>
                      <a:r>
                        <a:rPr lang="en-US" dirty="0"/>
                        <a:t>55%</a:t>
                      </a:r>
                    </a:p>
                  </a:txBody>
                  <a:tcPr/>
                </a:tc>
                <a:tc>
                  <a:txBody>
                    <a:bodyPr/>
                    <a:lstStyle/>
                    <a:p>
                      <a:pPr algn="ctr"/>
                      <a:r>
                        <a:rPr lang="en-US" dirty="0"/>
                        <a:t>280</a:t>
                      </a:r>
                    </a:p>
                  </a:txBody>
                  <a:tcPr/>
                </a:tc>
                <a:extLst>
                  <a:ext uri="{0D108BD9-81ED-4DB2-BD59-A6C34878D82A}">
                    <a16:rowId xmlns="" xmlns:a16="http://schemas.microsoft.com/office/drawing/2014/main" val="10006"/>
                  </a:ext>
                </a:extLst>
              </a:tr>
              <a:tr h="374452">
                <a:tc>
                  <a:txBody>
                    <a:bodyPr/>
                    <a:lstStyle/>
                    <a:p>
                      <a:r>
                        <a:rPr lang="en-US" dirty="0"/>
                        <a:t>2011</a:t>
                      </a:r>
                    </a:p>
                  </a:txBody>
                  <a:tcPr/>
                </a:tc>
                <a:tc>
                  <a:txBody>
                    <a:bodyPr/>
                    <a:lstStyle/>
                    <a:p>
                      <a:pPr algn="ctr"/>
                      <a:r>
                        <a:rPr lang="en-US" dirty="0"/>
                        <a:t>1,852</a:t>
                      </a:r>
                    </a:p>
                  </a:txBody>
                  <a:tcPr/>
                </a:tc>
                <a:tc>
                  <a:txBody>
                    <a:bodyPr/>
                    <a:lstStyle/>
                    <a:p>
                      <a:pPr algn="ctr"/>
                      <a:r>
                        <a:rPr lang="en-US" dirty="0"/>
                        <a:t>136%</a:t>
                      </a:r>
                    </a:p>
                  </a:txBody>
                  <a:tcPr/>
                </a:tc>
                <a:tc>
                  <a:txBody>
                    <a:bodyPr/>
                    <a:lstStyle/>
                    <a:p>
                      <a:pPr algn="ctr"/>
                      <a:r>
                        <a:rPr lang="en-US" dirty="0"/>
                        <a:t>1,068</a:t>
                      </a:r>
                    </a:p>
                  </a:txBody>
                  <a:tcPr/>
                </a:tc>
                <a:extLst>
                  <a:ext uri="{0D108BD9-81ED-4DB2-BD59-A6C34878D82A}">
                    <a16:rowId xmlns="" xmlns:a16="http://schemas.microsoft.com/office/drawing/2014/main" val="10007"/>
                  </a:ext>
                </a:extLst>
              </a:tr>
              <a:tr h="374452">
                <a:tc>
                  <a:txBody>
                    <a:bodyPr/>
                    <a:lstStyle/>
                    <a:p>
                      <a:r>
                        <a:rPr lang="en-US" dirty="0"/>
                        <a:t>2012</a:t>
                      </a:r>
                    </a:p>
                  </a:txBody>
                  <a:tcPr/>
                </a:tc>
                <a:tc>
                  <a:txBody>
                    <a:bodyPr/>
                    <a:lstStyle/>
                    <a:p>
                      <a:pPr algn="ctr"/>
                      <a:r>
                        <a:rPr lang="en-US" dirty="0"/>
                        <a:t>5,297</a:t>
                      </a:r>
                    </a:p>
                  </a:txBody>
                  <a:tcPr/>
                </a:tc>
                <a:tc>
                  <a:txBody>
                    <a:bodyPr/>
                    <a:lstStyle/>
                    <a:p>
                      <a:pPr algn="ctr"/>
                      <a:r>
                        <a:rPr lang="en-US" dirty="0"/>
                        <a:t>186%</a:t>
                      </a:r>
                    </a:p>
                  </a:txBody>
                  <a:tcPr/>
                </a:tc>
                <a:tc>
                  <a:txBody>
                    <a:bodyPr/>
                    <a:lstStyle/>
                    <a:p>
                      <a:pPr algn="ctr"/>
                      <a:r>
                        <a:rPr lang="en-US" dirty="0"/>
                        <a:t>3,445</a:t>
                      </a:r>
                    </a:p>
                  </a:txBody>
                  <a:tcPr/>
                </a:tc>
                <a:extLst>
                  <a:ext uri="{0D108BD9-81ED-4DB2-BD59-A6C34878D82A}">
                    <a16:rowId xmlns="" xmlns:a16="http://schemas.microsoft.com/office/drawing/2014/main" val="10008"/>
                  </a:ext>
                </a:extLst>
              </a:tr>
              <a:tr h="417711">
                <a:tc>
                  <a:txBody>
                    <a:bodyPr/>
                    <a:lstStyle/>
                    <a:p>
                      <a:r>
                        <a:rPr lang="en-US" dirty="0"/>
                        <a:t>2013</a:t>
                      </a:r>
                    </a:p>
                  </a:txBody>
                  <a:tcPr/>
                </a:tc>
                <a:tc>
                  <a:txBody>
                    <a:bodyPr/>
                    <a:lstStyle/>
                    <a:p>
                      <a:pPr algn="ctr"/>
                      <a:r>
                        <a:rPr lang="en-US" dirty="0"/>
                        <a:t>7,087</a:t>
                      </a:r>
                    </a:p>
                  </a:txBody>
                  <a:tcPr/>
                </a:tc>
                <a:tc>
                  <a:txBody>
                    <a:bodyPr/>
                    <a:lstStyle/>
                    <a:p>
                      <a:pPr algn="ctr"/>
                      <a:r>
                        <a:rPr lang="en-US" dirty="0"/>
                        <a:t>33.8%</a:t>
                      </a:r>
                    </a:p>
                  </a:txBody>
                  <a:tcPr/>
                </a:tc>
                <a:tc>
                  <a:txBody>
                    <a:bodyPr/>
                    <a:lstStyle/>
                    <a:p>
                      <a:pPr algn="ctr"/>
                      <a:r>
                        <a:rPr lang="en-US" dirty="0"/>
                        <a:t>1,790</a:t>
                      </a:r>
                    </a:p>
                  </a:txBody>
                  <a:tcPr/>
                </a:tc>
                <a:extLst>
                  <a:ext uri="{0D108BD9-81ED-4DB2-BD59-A6C34878D82A}">
                    <a16:rowId xmlns="" xmlns:a16="http://schemas.microsoft.com/office/drawing/2014/main" val="10009"/>
                  </a:ext>
                </a:extLst>
              </a:tr>
              <a:tr h="381000">
                <a:tc>
                  <a:txBody>
                    <a:bodyPr/>
                    <a:lstStyle/>
                    <a:p>
                      <a:r>
                        <a:rPr lang="en-US" b="0" dirty="0">
                          <a:solidFill>
                            <a:schemeClr val="tx1"/>
                          </a:solidFill>
                        </a:rPr>
                        <a:t>2014</a:t>
                      </a:r>
                    </a:p>
                  </a:txBody>
                  <a:tcPr/>
                </a:tc>
                <a:tc>
                  <a:txBody>
                    <a:bodyPr/>
                    <a:lstStyle/>
                    <a:p>
                      <a:pPr algn="ctr"/>
                      <a:r>
                        <a:rPr lang="en-US" b="0" dirty="0">
                          <a:solidFill>
                            <a:schemeClr val="tx1"/>
                          </a:solidFill>
                        </a:rPr>
                        <a:t>8,791</a:t>
                      </a:r>
                    </a:p>
                  </a:txBody>
                  <a:tcPr/>
                </a:tc>
                <a:tc>
                  <a:txBody>
                    <a:bodyPr/>
                    <a:lstStyle/>
                    <a:p>
                      <a:pPr algn="ctr"/>
                      <a:r>
                        <a:rPr lang="en-US" b="0" dirty="0">
                          <a:solidFill>
                            <a:schemeClr val="tx1"/>
                          </a:solidFill>
                        </a:rPr>
                        <a:t>24%</a:t>
                      </a:r>
                    </a:p>
                  </a:txBody>
                  <a:tcPr/>
                </a:tc>
                <a:tc>
                  <a:txBody>
                    <a:bodyPr/>
                    <a:lstStyle/>
                    <a:p>
                      <a:pPr algn="ctr"/>
                      <a:r>
                        <a:rPr lang="en-US" b="0" dirty="0">
                          <a:solidFill>
                            <a:schemeClr val="tx1"/>
                          </a:solidFill>
                        </a:rPr>
                        <a:t>1,704</a:t>
                      </a:r>
                    </a:p>
                  </a:txBody>
                  <a:tcPr/>
                </a:tc>
                <a:extLst>
                  <a:ext uri="{0D108BD9-81ED-4DB2-BD59-A6C34878D82A}">
                    <a16:rowId xmlns="" xmlns:a16="http://schemas.microsoft.com/office/drawing/2014/main" val="10010"/>
                  </a:ext>
                </a:extLst>
              </a:tr>
              <a:tr h="381000">
                <a:tc>
                  <a:txBody>
                    <a:bodyPr/>
                    <a:lstStyle/>
                    <a:p>
                      <a:r>
                        <a:rPr lang="en-US" b="0" dirty="0">
                          <a:solidFill>
                            <a:schemeClr val="tx1"/>
                          </a:solidFill>
                        </a:rPr>
                        <a:t>2015</a:t>
                      </a:r>
                    </a:p>
                  </a:txBody>
                  <a:tcPr/>
                </a:tc>
                <a:tc>
                  <a:txBody>
                    <a:bodyPr/>
                    <a:lstStyle/>
                    <a:p>
                      <a:pPr algn="ctr"/>
                      <a:r>
                        <a:rPr lang="en-US" b="0" dirty="0">
                          <a:solidFill>
                            <a:schemeClr val="tx1"/>
                          </a:solidFill>
                        </a:rPr>
                        <a:t>12,742</a:t>
                      </a:r>
                    </a:p>
                  </a:txBody>
                  <a:tcPr/>
                </a:tc>
                <a:tc>
                  <a:txBody>
                    <a:bodyPr/>
                    <a:lstStyle/>
                    <a:p>
                      <a:pPr algn="ctr"/>
                      <a:r>
                        <a:rPr lang="en-US" b="0" dirty="0">
                          <a:solidFill>
                            <a:schemeClr val="tx1"/>
                          </a:solidFill>
                        </a:rPr>
                        <a:t>45%</a:t>
                      </a:r>
                    </a:p>
                  </a:txBody>
                  <a:tcPr/>
                </a:tc>
                <a:tc>
                  <a:txBody>
                    <a:bodyPr/>
                    <a:lstStyle/>
                    <a:p>
                      <a:pPr algn="ctr"/>
                      <a:r>
                        <a:rPr lang="en-US" b="0" dirty="0">
                          <a:solidFill>
                            <a:schemeClr val="tx1"/>
                          </a:solidFill>
                        </a:rPr>
                        <a:t>3,951</a:t>
                      </a:r>
                    </a:p>
                  </a:txBody>
                  <a:tcPr/>
                </a:tc>
                <a:extLst>
                  <a:ext uri="{0D108BD9-81ED-4DB2-BD59-A6C34878D82A}">
                    <a16:rowId xmlns="" xmlns:a16="http://schemas.microsoft.com/office/drawing/2014/main" val="10011"/>
                  </a:ext>
                </a:extLst>
              </a:tr>
              <a:tr h="381000">
                <a:tc>
                  <a:txBody>
                    <a:bodyPr/>
                    <a:lstStyle/>
                    <a:p>
                      <a:r>
                        <a:rPr lang="en-US" b="1" dirty="0">
                          <a:solidFill>
                            <a:srgbClr val="00B050"/>
                          </a:solidFill>
                        </a:rPr>
                        <a:t>2016</a:t>
                      </a:r>
                    </a:p>
                  </a:txBody>
                  <a:tcPr/>
                </a:tc>
                <a:tc>
                  <a:txBody>
                    <a:bodyPr/>
                    <a:lstStyle/>
                    <a:p>
                      <a:pPr algn="ctr"/>
                      <a:r>
                        <a:rPr lang="en-US" b="1" dirty="0">
                          <a:solidFill>
                            <a:srgbClr val="00B050"/>
                          </a:solidFill>
                        </a:rPr>
                        <a:t>19,952</a:t>
                      </a:r>
                    </a:p>
                  </a:txBody>
                  <a:tcPr/>
                </a:tc>
                <a:tc>
                  <a:txBody>
                    <a:bodyPr/>
                    <a:lstStyle/>
                    <a:p>
                      <a:pPr algn="ctr"/>
                      <a:r>
                        <a:rPr lang="en-US" b="1" dirty="0">
                          <a:solidFill>
                            <a:srgbClr val="00B050"/>
                          </a:solidFill>
                        </a:rPr>
                        <a:t>57%</a:t>
                      </a:r>
                    </a:p>
                  </a:txBody>
                  <a:tcPr/>
                </a:tc>
                <a:tc>
                  <a:txBody>
                    <a:bodyPr/>
                    <a:lstStyle/>
                    <a:p>
                      <a:pPr algn="ctr"/>
                      <a:r>
                        <a:rPr lang="en-US" b="1" dirty="0">
                          <a:solidFill>
                            <a:srgbClr val="00B050"/>
                          </a:solidFill>
                        </a:rPr>
                        <a:t>7,210</a:t>
                      </a:r>
                    </a:p>
                  </a:txBody>
                  <a:tcPr/>
                </a:tc>
                <a:extLst>
                  <a:ext uri="{0D108BD9-81ED-4DB2-BD59-A6C34878D82A}">
                    <a16:rowId xmlns="" xmlns:a16="http://schemas.microsoft.com/office/drawing/2014/main" val="10012"/>
                  </a:ext>
                </a:extLst>
              </a:tr>
            </a:tbl>
          </a:graphicData>
        </a:graphic>
      </p:graphicFrame>
      <p:pic>
        <p:nvPicPr>
          <p:cNvPr id="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rPr>
              <a:t>Table 3. Solar Nameplate </a:t>
            </a:r>
            <a:br>
              <a:rPr lang="en-US" dirty="0">
                <a:solidFill>
                  <a:schemeClr val="accent1">
                    <a:satMod val="150000"/>
                  </a:schemeClr>
                </a:solidFill>
              </a:rPr>
            </a:br>
            <a:r>
              <a:rPr lang="en-US" dirty="0">
                <a:solidFill>
                  <a:schemeClr val="accent1">
                    <a:satMod val="150000"/>
                  </a:schemeClr>
                </a:solidFill>
              </a:rPr>
              <a:t>Capacity Growth year over year</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05217818"/>
              </p:ext>
            </p:extLst>
          </p:nvPr>
        </p:nvGraphicFramePr>
        <p:xfrm>
          <a:off x="457200" y="1774825"/>
          <a:ext cx="8229600" cy="482092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US" dirty="0"/>
                        <a:t>Year</a:t>
                      </a:r>
                    </a:p>
                  </a:txBody>
                  <a:tcPr/>
                </a:tc>
                <a:tc>
                  <a:txBody>
                    <a:bodyPr/>
                    <a:lstStyle/>
                    <a:p>
                      <a:r>
                        <a:rPr lang="en-US" dirty="0"/>
                        <a:t>Capacity (kW)</a:t>
                      </a:r>
                    </a:p>
                  </a:txBody>
                  <a:tcPr/>
                </a:tc>
                <a:tc>
                  <a:txBody>
                    <a:bodyPr/>
                    <a:lstStyle/>
                    <a:p>
                      <a:r>
                        <a:rPr lang="en-US" dirty="0"/>
                        <a:t>% change</a:t>
                      </a:r>
                    </a:p>
                  </a:txBody>
                  <a:tcPr/>
                </a:tc>
                <a:tc>
                  <a:txBody>
                    <a:bodyPr/>
                    <a:lstStyle/>
                    <a:p>
                      <a:r>
                        <a:rPr lang="en-US" dirty="0"/>
                        <a:t>Absolute change</a:t>
                      </a:r>
                    </a:p>
                  </a:txBody>
                  <a:tcPr/>
                </a:tc>
                <a:extLst>
                  <a:ext uri="{0D108BD9-81ED-4DB2-BD59-A6C34878D82A}">
                    <a16:rowId xmlns="" xmlns:a16="http://schemas.microsoft.com/office/drawing/2014/main" val="10000"/>
                  </a:ext>
                </a:extLst>
              </a:tr>
              <a:tr h="370840">
                <a:tc>
                  <a:txBody>
                    <a:bodyPr/>
                    <a:lstStyle/>
                    <a:p>
                      <a:r>
                        <a:rPr lang="en-US" dirty="0"/>
                        <a:t>2005</a:t>
                      </a:r>
                    </a:p>
                  </a:txBody>
                  <a:tcPr/>
                </a:tc>
                <a:tc>
                  <a:txBody>
                    <a:bodyPr/>
                    <a:lstStyle/>
                    <a:p>
                      <a:pPr algn="ctr"/>
                      <a:r>
                        <a:rPr lang="en-US" dirty="0"/>
                        <a:t>23</a:t>
                      </a:r>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dirty="0"/>
                        <a:t>2006</a:t>
                      </a:r>
                    </a:p>
                  </a:txBody>
                  <a:tcPr/>
                </a:tc>
                <a:tc>
                  <a:txBody>
                    <a:bodyPr/>
                    <a:lstStyle/>
                    <a:p>
                      <a:pPr algn="ctr"/>
                      <a:r>
                        <a:rPr lang="en-US" dirty="0"/>
                        <a:t>66</a:t>
                      </a:r>
                    </a:p>
                  </a:txBody>
                  <a:tcPr/>
                </a:tc>
                <a:tc>
                  <a:txBody>
                    <a:bodyPr/>
                    <a:lstStyle/>
                    <a:p>
                      <a:pPr algn="ctr"/>
                      <a:r>
                        <a:rPr lang="en-US" dirty="0"/>
                        <a:t>188%</a:t>
                      </a:r>
                    </a:p>
                  </a:txBody>
                  <a:tcPr/>
                </a:tc>
                <a:tc>
                  <a:txBody>
                    <a:bodyPr/>
                    <a:lstStyle/>
                    <a:p>
                      <a:pPr algn="ctr"/>
                      <a:r>
                        <a:rPr lang="en-US" dirty="0"/>
                        <a:t>43</a:t>
                      </a:r>
                    </a:p>
                  </a:txBody>
                  <a:tcPr/>
                </a:tc>
                <a:extLst>
                  <a:ext uri="{0D108BD9-81ED-4DB2-BD59-A6C34878D82A}">
                    <a16:rowId xmlns="" xmlns:a16="http://schemas.microsoft.com/office/drawing/2014/main" val="10002"/>
                  </a:ext>
                </a:extLst>
              </a:tr>
              <a:tr h="370840">
                <a:tc>
                  <a:txBody>
                    <a:bodyPr/>
                    <a:lstStyle/>
                    <a:p>
                      <a:r>
                        <a:rPr lang="en-US" dirty="0"/>
                        <a:t>2007</a:t>
                      </a:r>
                    </a:p>
                  </a:txBody>
                  <a:tcPr/>
                </a:tc>
                <a:tc>
                  <a:txBody>
                    <a:bodyPr/>
                    <a:lstStyle/>
                    <a:p>
                      <a:pPr algn="ctr"/>
                      <a:r>
                        <a:rPr lang="en-US" dirty="0"/>
                        <a:t>121</a:t>
                      </a:r>
                    </a:p>
                  </a:txBody>
                  <a:tcPr/>
                </a:tc>
                <a:tc>
                  <a:txBody>
                    <a:bodyPr/>
                    <a:lstStyle/>
                    <a:p>
                      <a:pPr algn="ctr"/>
                      <a:r>
                        <a:rPr lang="en-US" dirty="0"/>
                        <a:t>83%</a:t>
                      </a:r>
                    </a:p>
                  </a:txBody>
                  <a:tcPr/>
                </a:tc>
                <a:tc>
                  <a:txBody>
                    <a:bodyPr/>
                    <a:lstStyle/>
                    <a:p>
                      <a:pPr algn="ctr"/>
                      <a:r>
                        <a:rPr lang="en-US" dirty="0"/>
                        <a:t>55</a:t>
                      </a:r>
                    </a:p>
                  </a:txBody>
                  <a:tcPr/>
                </a:tc>
                <a:extLst>
                  <a:ext uri="{0D108BD9-81ED-4DB2-BD59-A6C34878D82A}">
                    <a16:rowId xmlns="" xmlns:a16="http://schemas.microsoft.com/office/drawing/2014/main" val="10003"/>
                  </a:ext>
                </a:extLst>
              </a:tr>
              <a:tr h="370840">
                <a:tc>
                  <a:txBody>
                    <a:bodyPr/>
                    <a:lstStyle/>
                    <a:p>
                      <a:r>
                        <a:rPr lang="en-US" dirty="0"/>
                        <a:t>2008</a:t>
                      </a:r>
                    </a:p>
                  </a:txBody>
                  <a:tcPr/>
                </a:tc>
                <a:tc>
                  <a:txBody>
                    <a:bodyPr/>
                    <a:lstStyle/>
                    <a:p>
                      <a:pPr algn="ctr"/>
                      <a:r>
                        <a:rPr lang="en-US" dirty="0"/>
                        <a:t>167</a:t>
                      </a:r>
                    </a:p>
                  </a:txBody>
                  <a:tcPr/>
                </a:tc>
                <a:tc>
                  <a:txBody>
                    <a:bodyPr/>
                    <a:lstStyle/>
                    <a:p>
                      <a:pPr algn="ctr"/>
                      <a:r>
                        <a:rPr lang="en-US" dirty="0"/>
                        <a:t>38%</a:t>
                      </a:r>
                    </a:p>
                  </a:txBody>
                  <a:tcPr/>
                </a:tc>
                <a:tc>
                  <a:txBody>
                    <a:bodyPr/>
                    <a:lstStyle/>
                    <a:p>
                      <a:pPr algn="ctr"/>
                      <a:r>
                        <a:rPr lang="en-US" dirty="0"/>
                        <a:t>46</a:t>
                      </a:r>
                    </a:p>
                  </a:txBody>
                  <a:tcPr/>
                </a:tc>
                <a:extLst>
                  <a:ext uri="{0D108BD9-81ED-4DB2-BD59-A6C34878D82A}">
                    <a16:rowId xmlns="" xmlns:a16="http://schemas.microsoft.com/office/drawing/2014/main" val="10004"/>
                  </a:ext>
                </a:extLst>
              </a:tr>
              <a:tr h="370840">
                <a:tc>
                  <a:txBody>
                    <a:bodyPr/>
                    <a:lstStyle/>
                    <a:p>
                      <a:r>
                        <a:rPr lang="en-US" dirty="0"/>
                        <a:t>2009</a:t>
                      </a:r>
                    </a:p>
                  </a:txBody>
                  <a:tcPr/>
                </a:tc>
                <a:tc>
                  <a:txBody>
                    <a:bodyPr/>
                    <a:lstStyle/>
                    <a:p>
                      <a:pPr algn="ctr"/>
                      <a:r>
                        <a:rPr lang="en-US" dirty="0"/>
                        <a:t>307</a:t>
                      </a:r>
                    </a:p>
                  </a:txBody>
                  <a:tcPr/>
                </a:tc>
                <a:tc>
                  <a:txBody>
                    <a:bodyPr/>
                    <a:lstStyle/>
                    <a:p>
                      <a:pPr algn="ctr"/>
                      <a:r>
                        <a:rPr lang="en-US" dirty="0"/>
                        <a:t>84%</a:t>
                      </a:r>
                    </a:p>
                  </a:txBody>
                  <a:tcPr/>
                </a:tc>
                <a:tc>
                  <a:txBody>
                    <a:bodyPr/>
                    <a:lstStyle/>
                    <a:p>
                      <a:pPr algn="ctr"/>
                      <a:r>
                        <a:rPr lang="en-US" dirty="0"/>
                        <a:t>140</a:t>
                      </a:r>
                    </a:p>
                  </a:txBody>
                  <a:tcPr/>
                </a:tc>
                <a:extLst>
                  <a:ext uri="{0D108BD9-81ED-4DB2-BD59-A6C34878D82A}">
                    <a16:rowId xmlns="" xmlns:a16="http://schemas.microsoft.com/office/drawing/2014/main" val="10005"/>
                  </a:ext>
                </a:extLst>
              </a:tr>
              <a:tr h="370840">
                <a:tc>
                  <a:txBody>
                    <a:bodyPr/>
                    <a:lstStyle/>
                    <a:p>
                      <a:r>
                        <a:rPr lang="en-US" dirty="0"/>
                        <a:t>2010</a:t>
                      </a:r>
                    </a:p>
                  </a:txBody>
                  <a:tcPr/>
                </a:tc>
                <a:tc>
                  <a:txBody>
                    <a:bodyPr/>
                    <a:lstStyle/>
                    <a:p>
                      <a:pPr algn="ctr"/>
                      <a:r>
                        <a:rPr lang="en-US" dirty="0"/>
                        <a:t>529</a:t>
                      </a:r>
                    </a:p>
                  </a:txBody>
                  <a:tcPr/>
                </a:tc>
                <a:tc>
                  <a:txBody>
                    <a:bodyPr/>
                    <a:lstStyle/>
                    <a:p>
                      <a:pPr algn="ctr"/>
                      <a:r>
                        <a:rPr lang="en-US" dirty="0"/>
                        <a:t>72%</a:t>
                      </a:r>
                    </a:p>
                  </a:txBody>
                  <a:tcPr/>
                </a:tc>
                <a:tc>
                  <a:txBody>
                    <a:bodyPr/>
                    <a:lstStyle/>
                    <a:p>
                      <a:pPr algn="ctr"/>
                      <a:r>
                        <a:rPr lang="en-US" dirty="0"/>
                        <a:t>221</a:t>
                      </a:r>
                    </a:p>
                  </a:txBody>
                  <a:tcPr/>
                </a:tc>
                <a:extLst>
                  <a:ext uri="{0D108BD9-81ED-4DB2-BD59-A6C34878D82A}">
                    <a16:rowId xmlns="" xmlns:a16="http://schemas.microsoft.com/office/drawing/2014/main" val="10006"/>
                  </a:ext>
                </a:extLst>
              </a:tr>
              <a:tr h="370840">
                <a:tc>
                  <a:txBody>
                    <a:bodyPr/>
                    <a:lstStyle/>
                    <a:p>
                      <a:r>
                        <a:rPr lang="en-US" dirty="0"/>
                        <a:t>2011</a:t>
                      </a:r>
                    </a:p>
                  </a:txBody>
                  <a:tcPr/>
                </a:tc>
                <a:tc>
                  <a:txBody>
                    <a:bodyPr/>
                    <a:lstStyle/>
                    <a:p>
                      <a:pPr algn="ctr"/>
                      <a:r>
                        <a:rPr lang="en-US" dirty="0"/>
                        <a:t>1119</a:t>
                      </a:r>
                    </a:p>
                  </a:txBody>
                  <a:tcPr/>
                </a:tc>
                <a:tc>
                  <a:txBody>
                    <a:bodyPr/>
                    <a:lstStyle/>
                    <a:p>
                      <a:pPr algn="ctr"/>
                      <a:r>
                        <a:rPr lang="en-US" dirty="0"/>
                        <a:t>112%</a:t>
                      </a:r>
                    </a:p>
                  </a:txBody>
                  <a:tcPr/>
                </a:tc>
                <a:tc>
                  <a:txBody>
                    <a:bodyPr/>
                    <a:lstStyle/>
                    <a:p>
                      <a:pPr algn="ctr"/>
                      <a:r>
                        <a:rPr lang="en-US" dirty="0"/>
                        <a:t>591</a:t>
                      </a:r>
                    </a:p>
                  </a:txBody>
                  <a:tcPr/>
                </a:tc>
                <a:extLst>
                  <a:ext uri="{0D108BD9-81ED-4DB2-BD59-A6C34878D82A}">
                    <a16:rowId xmlns="" xmlns:a16="http://schemas.microsoft.com/office/drawing/2014/main" val="10007"/>
                  </a:ext>
                </a:extLst>
              </a:tr>
              <a:tr h="370840">
                <a:tc>
                  <a:txBody>
                    <a:bodyPr/>
                    <a:lstStyle/>
                    <a:p>
                      <a:r>
                        <a:rPr lang="en-US" dirty="0"/>
                        <a:t>2012</a:t>
                      </a:r>
                    </a:p>
                  </a:txBody>
                  <a:tcPr/>
                </a:tc>
                <a:tc>
                  <a:txBody>
                    <a:bodyPr/>
                    <a:lstStyle/>
                    <a:p>
                      <a:pPr algn="ctr"/>
                      <a:r>
                        <a:rPr lang="en-US" dirty="0"/>
                        <a:t>1789</a:t>
                      </a:r>
                    </a:p>
                  </a:txBody>
                  <a:tcPr/>
                </a:tc>
                <a:tc>
                  <a:txBody>
                    <a:bodyPr/>
                    <a:lstStyle/>
                    <a:p>
                      <a:pPr algn="ctr"/>
                      <a:r>
                        <a:rPr lang="en-US" dirty="0"/>
                        <a:t>60%</a:t>
                      </a:r>
                    </a:p>
                  </a:txBody>
                  <a:tcPr/>
                </a:tc>
                <a:tc>
                  <a:txBody>
                    <a:bodyPr/>
                    <a:lstStyle/>
                    <a:p>
                      <a:pPr algn="ctr"/>
                      <a:r>
                        <a:rPr lang="en-US" dirty="0"/>
                        <a:t>670</a:t>
                      </a:r>
                    </a:p>
                  </a:txBody>
                  <a:tcPr/>
                </a:tc>
                <a:extLst>
                  <a:ext uri="{0D108BD9-81ED-4DB2-BD59-A6C34878D82A}">
                    <a16:rowId xmlns="" xmlns:a16="http://schemas.microsoft.com/office/drawing/2014/main" val="10008"/>
                  </a:ext>
                </a:extLst>
              </a:tr>
              <a:tr h="370840">
                <a:tc>
                  <a:txBody>
                    <a:bodyPr/>
                    <a:lstStyle/>
                    <a:p>
                      <a:r>
                        <a:rPr lang="en-US"/>
                        <a:t>2013</a:t>
                      </a:r>
                    </a:p>
                  </a:txBody>
                  <a:tcPr/>
                </a:tc>
                <a:tc>
                  <a:txBody>
                    <a:bodyPr/>
                    <a:lstStyle/>
                    <a:p>
                      <a:pPr algn="ctr"/>
                      <a:r>
                        <a:rPr lang="en-US" dirty="0"/>
                        <a:t>2657.5</a:t>
                      </a:r>
                    </a:p>
                  </a:txBody>
                  <a:tcPr/>
                </a:tc>
                <a:tc>
                  <a:txBody>
                    <a:bodyPr/>
                    <a:lstStyle/>
                    <a:p>
                      <a:pPr algn="ctr"/>
                      <a:r>
                        <a:rPr lang="en-US" dirty="0"/>
                        <a:t>49%</a:t>
                      </a:r>
                    </a:p>
                  </a:txBody>
                  <a:tcPr/>
                </a:tc>
                <a:tc>
                  <a:txBody>
                    <a:bodyPr/>
                    <a:lstStyle/>
                    <a:p>
                      <a:pPr algn="ctr"/>
                      <a:r>
                        <a:rPr lang="en-US" dirty="0"/>
                        <a:t>868.5</a:t>
                      </a:r>
                    </a:p>
                  </a:txBody>
                  <a:tcPr/>
                </a:tc>
                <a:extLst>
                  <a:ext uri="{0D108BD9-81ED-4DB2-BD59-A6C34878D82A}">
                    <a16:rowId xmlns="" xmlns:a16="http://schemas.microsoft.com/office/drawing/2014/main" val="10009"/>
                  </a:ext>
                </a:extLst>
              </a:tr>
              <a:tr h="370840">
                <a:tc>
                  <a:txBody>
                    <a:bodyPr/>
                    <a:lstStyle/>
                    <a:p>
                      <a:r>
                        <a:rPr lang="en-US" b="0" dirty="0">
                          <a:solidFill>
                            <a:schemeClr val="tx1"/>
                          </a:solidFill>
                        </a:rPr>
                        <a:t>2014</a:t>
                      </a:r>
                    </a:p>
                  </a:txBody>
                  <a:tcPr/>
                </a:tc>
                <a:tc>
                  <a:txBody>
                    <a:bodyPr/>
                    <a:lstStyle/>
                    <a:p>
                      <a:pPr algn="ctr"/>
                      <a:r>
                        <a:rPr lang="en-US" b="0" dirty="0">
                          <a:solidFill>
                            <a:schemeClr val="tx1"/>
                          </a:solidFill>
                        </a:rPr>
                        <a:t>4,346</a:t>
                      </a:r>
                    </a:p>
                  </a:txBody>
                  <a:tcPr/>
                </a:tc>
                <a:tc>
                  <a:txBody>
                    <a:bodyPr/>
                    <a:lstStyle/>
                    <a:p>
                      <a:pPr algn="ctr"/>
                      <a:r>
                        <a:rPr lang="en-US" b="0" dirty="0">
                          <a:solidFill>
                            <a:schemeClr val="tx1"/>
                          </a:solidFill>
                        </a:rPr>
                        <a:t>64%</a:t>
                      </a:r>
                    </a:p>
                  </a:txBody>
                  <a:tcPr/>
                </a:tc>
                <a:tc>
                  <a:txBody>
                    <a:bodyPr/>
                    <a:lstStyle/>
                    <a:p>
                      <a:pPr algn="ctr"/>
                      <a:r>
                        <a:rPr lang="en-US" b="0" dirty="0">
                          <a:solidFill>
                            <a:schemeClr val="tx1"/>
                          </a:solidFill>
                        </a:rPr>
                        <a:t>1,689</a:t>
                      </a:r>
                    </a:p>
                  </a:txBody>
                  <a:tcPr/>
                </a:tc>
                <a:extLst>
                  <a:ext uri="{0D108BD9-81ED-4DB2-BD59-A6C34878D82A}">
                    <a16:rowId xmlns="" xmlns:a16="http://schemas.microsoft.com/office/drawing/2014/main" val="10010"/>
                  </a:ext>
                </a:extLst>
              </a:tr>
              <a:tr h="370840">
                <a:tc>
                  <a:txBody>
                    <a:bodyPr/>
                    <a:lstStyle/>
                    <a:p>
                      <a:r>
                        <a:rPr lang="en-US" b="0" dirty="0">
                          <a:solidFill>
                            <a:schemeClr val="tx1"/>
                          </a:solidFill>
                        </a:rPr>
                        <a:t>2015</a:t>
                      </a:r>
                    </a:p>
                  </a:txBody>
                  <a:tcPr/>
                </a:tc>
                <a:tc>
                  <a:txBody>
                    <a:bodyPr/>
                    <a:lstStyle/>
                    <a:p>
                      <a:pPr algn="ctr"/>
                      <a:r>
                        <a:rPr lang="en-US" b="0" dirty="0">
                          <a:solidFill>
                            <a:schemeClr val="tx1"/>
                          </a:solidFill>
                        </a:rPr>
                        <a:t>8,123</a:t>
                      </a:r>
                    </a:p>
                  </a:txBody>
                  <a:tcPr/>
                </a:tc>
                <a:tc>
                  <a:txBody>
                    <a:bodyPr/>
                    <a:lstStyle/>
                    <a:p>
                      <a:pPr algn="ctr"/>
                      <a:r>
                        <a:rPr lang="en-US" b="0" dirty="0">
                          <a:solidFill>
                            <a:schemeClr val="tx1"/>
                          </a:solidFill>
                        </a:rPr>
                        <a:t>87%</a:t>
                      </a:r>
                    </a:p>
                  </a:txBody>
                  <a:tcPr/>
                </a:tc>
                <a:tc>
                  <a:txBody>
                    <a:bodyPr/>
                    <a:lstStyle/>
                    <a:p>
                      <a:pPr algn="ctr"/>
                      <a:r>
                        <a:rPr lang="en-US" b="0" dirty="0">
                          <a:solidFill>
                            <a:schemeClr val="tx1"/>
                          </a:solidFill>
                        </a:rPr>
                        <a:t>3,777</a:t>
                      </a:r>
                    </a:p>
                  </a:txBody>
                  <a:tcPr/>
                </a:tc>
                <a:extLst>
                  <a:ext uri="{0D108BD9-81ED-4DB2-BD59-A6C34878D82A}">
                    <a16:rowId xmlns="" xmlns:a16="http://schemas.microsoft.com/office/drawing/2014/main" val="10011"/>
                  </a:ext>
                </a:extLst>
              </a:tr>
              <a:tr h="370840">
                <a:tc>
                  <a:txBody>
                    <a:bodyPr/>
                    <a:lstStyle/>
                    <a:p>
                      <a:r>
                        <a:rPr lang="en-US" b="1" dirty="0">
                          <a:solidFill>
                            <a:srgbClr val="00B050"/>
                          </a:solidFill>
                        </a:rPr>
                        <a:t>2016</a:t>
                      </a:r>
                    </a:p>
                  </a:txBody>
                  <a:tcPr/>
                </a:tc>
                <a:tc>
                  <a:txBody>
                    <a:bodyPr/>
                    <a:lstStyle/>
                    <a:p>
                      <a:pPr algn="ctr"/>
                      <a:r>
                        <a:rPr lang="en-US" b="1" dirty="0">
                          <a:solidFill>
                            <a:srgbClr val="00B050"/>
                          </a:solidFill>
                        </a:rPr>
                        <a:t>15,476</a:t>
                      </a:r>
                    </a:p>
                  </a:txBody>
                  <a:tcPr/>
                </a:tc>
                <a:tc>
                  <a:txBody>
                    <a:bodyPr/>
                    <a:lstStyle/>
                    <a:p>
                      <a:pPr algn="ctr"/>
                      <a:r>
                        <a:rPr lang="en-US" b="1" dirty="0">
                          <a:solidFill>
                            <a:srgbClr val="00B050"/>
                          </a:solidFill>
                        </a:rPr>
                        <a:t>91%</a:t>
                      </a:r>
                    </a:p>
                  </a:txBody>
                  <a:tcPr/>
                </a:tc>
                <a:tc>
                  <a:txBody>
                    <a:bodyPr/>
                    <a:lstStyle/>
                    <a:p>
                      <a:pPr algn="ctr"/>
                      <a:r>
                        <a:rPr lang="en-US" b="1" dirty="0">
                          <a:solidFill>
                            <a:srgbClr val="00B050"/>
                          </a:solidFill>
                        </a:rPr>
                        <a:t>7,353</a:t>
                      </a:r>
                    </a:p>
                  </a:txBody>
                  <a:tcPr/>
                </a:tc>
                <a:extLst>
                  <a:ext uri="{0D108BD9-81ED-4DB2-BD59-A6C34878D82A}">
                    <a16:rowId xmlns="" xmlns:a16="http://schemas.microsoft.com/office/drawing/2014/main" val="10012"/>
                  </a:ext>
                </a:extLst>
              </a:tr>
            </a:tbl>
          </a:graphicData>
        </a:graphic>
      </p:graphicFrame>
      <p:pic>
        <p:nvPicPr>
          <p:cNvPr id="11268"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4. Wind Nameplate </a:t>
            </a:r>
            <a:br>
              <a:rPr lang="en-US" dirty="0"/>
            </a:br>
            <a:r>
              <a:rPr lang="en-US" dirty="0"/>
              <a:t>Capacity growth year over year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3601224"/>
              </p:ext>
            </p:extLst>
          </p:nvPr>
        </p:nvGraphicFramePr>
        <p:xfrm>
          <a:off x="457200" y="1774825"/>
          <a:ext cx="8229600" cy="482092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US" dirty="0"/>
                        <a:t>Year</a:t>
                      </a:r>
                    </a:p>
                  </a:txBody>
                  <a:tcPr/>
                </a:tc>
                <a:tc>
                  <a:txBody>
                    <a:bodyPr/>
                    <a:lstStyle/>
                    <a:p>
                      <a:r>
                        <a:rPr lang="en-US" dirty="0"/>
                        <a:t>Capacity (kW)</a:t>
                      </a:r>
                    </a:p>
                  </a:txBody>
                  <a:tcPr/>
                </a:tc>
                <a:tc>
                  <a:txBody>
                    <a:bodyPr/>
                    <a:lstStyle/>
                    <a:p>
                      <a:r>
                        <a:rPr lang="en-US" dirty="0"/>
                        <a:t>% Change</a:t>
                      </a:r>
                    </a:p>
                  </a:txBody>
                  <a:tcPr/>
                </a:tc>
                <a:tc>
                  <a:txBody>
                    <a:bodyPr/>
                    <a:lstStyle/>
                    <a:p>
                      <a:r>
                        <a:rPr lang="en-US" dirty="0"/>
                        <a:t>Absolute change</a:t>
                      </a:r>
                    </a:p>
                  </a:txBody>
                  <a:tcPr/>
                </a:tc>
                <a:extLst>
                  <a:ext uri="{0D108BD9-81ED-4DB2-BD59-A6C34878D82A}">
                    <a16:rowId xmlns="" xmlns:a16="http://schemas.microsoft.com/office/drawing/2014/main" val="10000"/>
                  </a:ext>
                </a:extLst>
              </a:tr>
              <a:tr h="370840">
                <a:tc>
                  <a:txBody>
                    <a:bodyPr/>
                    <a:lstStyle/>
                    <a:p>
                      <a:r>
                        <a:rPr lang="en-US" dirty="0"/>
                        <a:t>2005</a:t>
                      </a:r>
                    </a:p>
                  </a:txBody>
                  <a:tcPr/>
                </a:tc>
                <a:tc>
                  <a:txBody>
                    <a:bodyPr/>
                    <a:lstStyle/>
                    <a:p>
                      <a:pPr algn="ctr"/>
                      <a:r>
                        <a:rPr lang="en-US" dirty="0"/>
                        <a:t>0</a:t>
                      </a:r>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dirty="0"/>
                        <a:t>2006</a:t>
                      </a:r>
                    </a:p>
                  </a:txBody>
                  <a:tcPr/>
                </a:tc>
                <a:tc>
                  <a:txBody>
                    <a:bodyPr/>
                    <a:lstStyle/>
                    <a:p>
                      <a:pPr algn="ctr"/>
                      <a:r>
                        <a:rPr lang="en-US" dirty="0"/>
                        <a:t>0</a:t>
                      </a:r>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2"/>
                  </a:ext>
                </a:extLst>
              </a:tr>
              <a:tr h="370840">
                <a:tc>
                  <a:txBody>
                    <a:bodyPr/>
                    <a:lstStyle/>
                    <a:p>
                      <a:r>
                        <a:rPr lang="en-US" dirty="0"/>
                        <a:t>2007</a:t>
                      </a:r>
                    </a:p>
                  </a:txBody>
                  <a:tcPr/>
                </a:tc>
                <a:tc>
                  <a:txBody>
                    <a:bodyPr/>
                    <a:lstStyle/>
                    <a:p>
                      <a:pPr algn="ctr"/>
                      <a:r>
                        <a:rPr lang="en-US" dirty="0"/>
                        <a:t>19</a:t>
                      </a:r>
                    </a:p>
                  </a:txBody>
                  <a:tcPr/>
                </a:tc>
                <a:tc>
                  <a:txBody>
                    <a:bodyPr/>
                    <a:lstStyle/>
                    <a:p>
                      <a:endParaRPr lang="en-US" dirty="0"/>
                    </a:p>
                  </a:txBody>
                  <a:tcPr/>
                </a:tc>
                <a:tc>
                  <a:txBody>
                    <a:bodyPr/>
                    <a:lstStyle/>
                    <a:p>
                      <a:pPr algn="ctr"/>
                      <a:r>
                        <a:rPr lang="en-US" dirty="0"/>
                        <a:t>19</a:t>
                      </a:r>
                    </a:p>
                  </a:txBody>
                  <a:tcPr/>
                </a:tc>
                <a:extLst>
                  <a:ext uri="{0D108BD9-81ED-4DB2-BD59-A6C34878D82A}">
                    <a16:rowId xmlns="" xmlns:a16="http://schemas.microsoft.com/office/drawing/2014/main" val="10003"/>
                  </a:ext>
                </a:extLst>
              </a:tr>
              <a:tr h="370840">
                <a:tc>
                  <a:txBody>
                    <a:bodyPr/>
                    <a:lstStyle/>
                    <a:p>
                      <a:r>
                        <a:rPr lang="en-US" dirty="0"/>
                        <a:t>2008</a:t>
                      </a:r>
                    </a:p>
                  </a:txBody>
                  <a:tcPr/>
                </a:tc>
                <a:tc>
                  <a:txBody>
                    <a:bodyPr/>
                    <a:lstStyle/>
                    <a:p>
                      <a:pPr algn="ctr"/>
                      <a:r>
                        <a:rPr lang="en-US" dirty="0"/>
                        <a:t>65</a:t>
                      </a:r>
                    </a:p>
                  </a:txBody>
                  <a:tcPr/>
                </a:tc>
                <a:tc>
                  <a:txBody>
                    <a:bodyPr/>
                    <a:lstStyle/>
                    <a:p>
                      <a:pPr algn="ctr"/>
                      <a:r>
                        <a:rPr lang="en-US" dirty="0"/>
                        <a:t>243%</a:t>
                      </a:r>
                    </a:p>
                  </a:txBody>
                  <a:tcPr/>
                </a:tc>
                <a:tc>
                  <a:txBody>
                    <a:bodyPr/>
                    <a:lstStyle/>
                    <a:p>
                      <a:pPr algn="ctr"/>
                      <a:r>
                        <a:rPr lang="en-US" dirty="0"/>
                        <a:t>46</a:t>
                      </a:r>
                    </a:p>
                  </a:txBody>
                  <a:tcPr/>
                </a:tc>
                <a:extLst>
                  <a:ext uri="{0D108BD9-81ED-4DB2-BD59-A6C34878D82A}">
                    <a16:rowId xmlns="" xmlns:a16="http://schemas.microsoft.com/office/drawing/2014/main" val="10004"/>
                  </a:ext>
                </a:extLst>
              </a:tr>
              <a:tr h="370840">
                <a:tc>
                  <a:txBody>
                    <a:bodyPr/>
                    <a:lstStyle/>
                    <a:p>
                      <a:r>
                        <a:rPr lang="en-US" dirty="0"/>
                        <a:t>2009</a:t>
                      </a:r>
                    </a:p>
                  </a:txBody>
                  <a:tcPr/>
                </a:tc>
                <a:tc>
                  <a:txBody>
                    <a:bodyPr/>
                    <a:lstStyle/>
                    <a:p>
                      <a:pPr algn="ctr"/>
                      <a:r>
                        <a:rPr lang="en-US" dirty="0"/>
                        <a:t>196</a:t>
                      </a:r>
                    </a:p>
                  </a:txBody>
                  <a:tcPr/>
                </a:tc>
                <a:tc>
                  <a:txBody>
                    <a:bodyPr/>
                    <a:lstStyle/>
                    <a:p>
                      <a:pPr algn="ctr"/>
                      <a:r>
                        <a:rPr lang="en-US" dirty="0"/>
                        <a:t>202%</a:t>
                      </a:r>
                    </a:p>
                  </a:txBody>
                  <a:tcPr/>
                </a:tc>
                <a:tc>
                  <a:txBody>
                    <a:bodyPr/>
                    <a:lstStyle/>
                    <a:p>
                      <a:pPr algn="ctr"/>
                      <a:r>
                        <a:rPr lang="en-US" dirty="0"/>
                        <a:t>131</a:t>
                      </a:r>
                    </a:p>
                  </a:txBody>
                  <a:tcPr/>
                </a:tc>
                <a:extLst>
                  <a:ext uri="{0D108BD9-81ED-4DB2-BD59-A6C34878D82A}">
                    <a16:rowId xmlns="" xmlns:a16="http://schemas.microsoft.com/office/drawing/2014/main" val="10005"/>
                  </a:ext>
                </a:extLst>
              </a:tr>
              <a:tr h="370840">
                <a:tc>
                  <a:txBody>
                    <a:bodyPr/>
                    <a:lstStyle/>
                    <a:p>
                      <a:r>
                        <a:rPr lang="en-US" dirty="0"/>
                        <a:t>2010</a:t>
                      </a:r>
                    </a:p>
                  </a:txBody>
                  <a:tcPr/>
                </a:tc>
                <a:tc>
                  <a:txBody>
                    <a:bodyPr/>
                    <a:lstStyle/>
                    <a:p>
                      <a:pPr algn="ctr"/>
                      <a:r>
                        <a:rPr lang="en-US" dirty="0"/>
                        <a:t>255</a:t>
                      </a:r>
                    </a:p>
                  </a:txBody>
                  <a:tcPr/>
                </a:tc>
                <a:tc>
                  <a:txBody>
                    <a:bodyPr/>
                    <a:lstStyle/>
                    <a:p>
                      <a:pPr algn="ctr"/>
                      <a:r>
                        <a:rPr lang="en-US" dirty="0"/>
                        <a:t>30%</a:t>
                      </a:r>
                    </a:p>
                  </a:txBody>
                  <a:tcPr/>
                </a:tc>
                <a:tc>
                  <a:txBody>
                    <a:bodyPr/>
                    <a:lstStyle/>
                    <a:p>
                      <a:pPr algn="ctr"/>
                      <a:r>
                        <a:rPr lang="en-US" dirty="0"/>
                        <a:t>58</a:t>
                      </a:r>
                    </a:p>
                  </a:txBody>
                  <a:tcPr/>
                </a:tc>
                <a:extLst>
                  <a:ext uri="{0D108BD9-81ED-4DB2-BD59-A6C34878D82A}">
                    <a16:rowId xmlns="" xmlns:a16="http://schemas.microsoft.com/office/drawing/2014/main" val="10006"/>
                  </a:ext>
                </a:extLst>
              </a:tr>
              <a:tr h="370840">
                <a:tc>
                  <a:txBody>
                    <a:bodyPr/>
                    <a:lstStyle/>
                    <a:p>
                      <a:r>
                        <a:rPr lang="en-US" dirty="0"/>
                        <a:t>2011</a:t>
                      </a:r>
                    </a:p>
                  </a:txBody>
                  <a:tcPr/>
                </a:tc>
                <a:tc>
                  <a:txBody>
                    <a:bodyPr/>
                    <a:lstStyle/>
                    <a:p>
                      <a:pPr algn="ctr"/>
                      <a:r>
                        <a:rPr lang="en-US" dirty="0"/>
                        <a:t>732</a:t>
                      </a:r>
                    </a:p>
                  </a:txBody>
                  <a:tcPr/>
                </a:tc>
                <a:tc>
                  <a:txBody>
                    <a:bodyPr/>
                    <a:lstStyle/>
                    <a:p>
                      <a:pPr algn="ctr"/>
                      <a:r>
                        <a:rPr lang="en-US" dirty="0"/>
                        <a:t>187%</a:t>
                      </a:r>
                    </a:p>
                  </a:txBody>
                  <a:tcPr/>
                </a:tc>
                <a:tc>
                  <a:txBody>
                    <a:bodyPr/>
                    <a:lstStyle/>
                    <a:p>
                      <a:pPr algn="ctr"/>
                      <a:r>
                        <a:rPr lang="en-US" dirty="0"/>
                        <a:t>477</a:t>
                      </a:r>
                    </a:p>
                  </a:txBody>
                  <a:tcPr/>
                </a:tc>
                <a:extLst>
                  <a:ext uri="{0D108BD9-81ED-4DB2-BD59-A6C34878D82A}">
                    <a16:rowId xmlns="" xmlns:a16="http://schemas.microsoft.com/office/drawing/2014/main" val="10007"/>
                  </a:ext>
                </a:extLst>
              </a:tr>
              <a:tr h="370840">
                <a:tc>
                  <a:txBody>
                    <a:bodyPr/>
                    <a:lstStyle/>
                    <a:p>
                      <a:r>
                        <a:rPr lang="en-US" dirty="0"/>
                        <a:t>2012</a:t>
                      </a:r>
                    </a:p>
                  </a:txBody>
                  <a:tcPr/>
                </a:tc>
                <a:tc>
                  <a:txBody>
                    <a:bodyPr/>
                    <a:lstStyle/>
                    <a:p>
                      <a:pPr algn="ctr"/>
                      <a:r>
                        <a:rPr lang="en-US" dirty="0"/>
                        <a:t>3509</a:t>
                      </a:r>
                    </a:p>
                  </a:txBody>
                  <a:tcPr/>
                </a:tc>
                <a:tc>
                  <a:txBody>
                    <a:bodyPr/>
                    <a:lstStyle/>
                    <a:p>
                      <a:pPr algn="ctr"/>
                      <a:r>
                        <a:rPr lang="en-US" dirty="0"/>
                        <a:t>379%</a:t>
                      </a:r>
                    </a:p>
                  </a:txBody>
                  <a:tcPr/>
                </a:tc>
                <a:tc>
                  <a:txBody>
                    <a:bodyPr/>
                    <a:lstStyle/>
                    <a:p>
                      <a:pPr algn="ctr"/>
                      <a:r>
                        <a:rPr lang="en-US" dirty="0"/>
                        <a:t>2777</a:t>
                      </a:r>
                    </a:p>
                  </a:txBody>
                  <a:tcPr/>
                </a:tc>
                <a:extLst>
                  <a:ext uri="{0D108BD9-81ED-4DB2-BD59-A6C34878D82A}">
                    <a16:rowId xmlns="" xmlns:a16="http://schemas.microsoft.com/office/drawing/2014/main" val="10008"/>
                  </a:ext>
                </a:extLst>
              </a:tr>
              <a:tr h="370840">
                <a:tc>
                  <a:txBody>
                    <a:bodyPr/>
                    <a:lstStyle/>
                    <a:p>
                      <a:r>
                        <a:rPr lang="en-US" dirty="0"/>
                        <a:t>2013</a:t>
                      </a:r>
                    </a:p>
                  </a:txBody>
                  <a:tcPr/>
                </a:tc>
                <a:tc>
                  <a:txBody>
                    <a:bodyPr/>
                    <a:lstStyle/>
                    <a:p>
                      <a:pPr algn="ctr"/>
                      <a:r>
                        <a:rPr lang="en-US" dirty="0"/>
                        <a:t>4431</a:t>
                      </a:r>
                    </a:p>
                  </a:txBody>
                  <a:tcPr/>
                </a:tc>
                <a:tc>
                  <a:txBody>
                    <a:bodyPr/>
                    <a:lstStyle/>
                    <a:p>
                      <a:pPr algn="ctr"/>
                      <a:r>
                        <a:rPr lang="en-US" dirty="0"/>
                        <a:t>26%</a:t>
                      </a:r>
                    </a:p>
                  </a:txBody>
                  <a:tcPr/>
                </a:tc>
                <a:tc>
                  <a:txBody>
                    <a:bodyPr/>
                    <a:lstStyle/>
                    <a:p>
                      <a:pPr algn="ctr"/>
                      <a:r>
                        <a:rPr lang="en-US" dirty="0"/>
                        <a:t>922</a:t>
                      </a:r>
                    </a:p>
                  </a:txBody>
                  <a:tcPr/>
                </a:tc>
                <a:extLst>
                  <a:ext uri="{0D108BD9-81ED-4DB2-BD59-A6C34878D82A}">
                    <a16:rowId xmlns="" xmlns:a16="http://schemas.microsoft.com/office/drawing/2014/main" val="10009"/>
                  </a:ext>
                </a:extLst>
              </a:tr>
              <a:tr h="370840">
                <a:tc>
                  <a:txBody>
                    <a:bodyPr/>
                    <a:lstStyle/>
                    <a:p>
                      <a:r>
                        <a:rPr lang="en-US" b="0" dirty="0">
                          <a:solidFill>
                            <a:schemeClr val="tx1"/>
                          </a:solidFill>
                        </a:rPr>
                        <a:t>2014</a:t>
                      </a:r>
                    </a:p>
                  </a:txBody>
                  <a:tcPr/>
                </a:tc>
                <a:tc>
                  <a:txBody>
                    <a:bodyPr/>
                    <a:lstStyle/>
                    <a:p>
                      <a:pPr algn="ctr"/>
                      <a:r>
                        <a:rPr lang="en-US" b="0" dirty="0">
                          <a:solidFill>
                            <a:schemeClr val="tx1"/>
                          </a:solidFill>
                        </a:rPr>
                        <a:t>4446</a:t>
                      </a:r>
                    </a:p>
                  </a:txBody>
                  <a:tcPr/>
                </a:tc>
                <a:tc>
                  <a:txBody>
                    <a:bodyPr/>
                    <a:lstStyle/>
                    <a:p>
                      <a:pPr algn="ctr"/>
                      <a:r>
                        <a:rPr lang="en-US" b="0" dirty="0">
                          <a:solidFill>
                            <a:schemeClr val="tx1"/>
                          </a:solidFill>
                        </a:rPr>
                        <a:t>0%</a:t>
                      </a:r>
                    </a:p>
                  </a:txBody>
                  <a:tcPr/>
                </a:tc>
                <a:tc>
                  <a:txBody>
                    <a:bodyPr/>
                    <a:lstStyle/>
                    <a:p>
                      <a:pPr algn="ctr"/>
                      <a:r>
                        <a:rPr lang="en-US" b="0" dirty="0">
                          <a:solidFill>
                            <a:schemeClr val="tx1"/>
                          </a:solidFill>
                        </a:rPr>
                        <a:t>15</a:t>
                      </a:r>
                    </a:p>
                  </a:txBody>
                  <a:tcPr/>
                </a:tc>
                <a:extLst>
                  <a:ext uri="{0D108BD9-81ED-4DB2-BD59-A6C34878D82A}">
                    <a16:rowId xmlns="" xmlns:a16="http://schemas.microsoft.com/office/drawing/2014/main" val="10010"/>
                  </a:ext>
                </a:extLst>
              </a:tr>
              <a:tr h="370840">
                <a:tc>
                  <a:txBody>
                    <a:bodyPr/>
                    <a:lstStyle/>
                    <a:p>
                      <a:r>
                        <a:rPr lang="en-US" b="0" dirty="0">
                          <a:solidFill>
                            <a:schemeClr val="tx1"/>
                          </a:solidFill>
                        </a:rPr>
                        <a:t>2015</a:t>
                      </a:r>
                    </a:p>
                  </a:txBody>
                  <a:tcPr/>
                </a:tc>
                <a:tc>
                  <a:txBody>
                    <a:bodyPr/>
                    <a:lstStyle/>
                    <a:p>
                      <a:pPr algn="ctr"/>
                      <a:r>
                        <a:rPr lang="en-US" b="0" dirty="0">
                          <a:solidFill>
                            <a:schemeClr val="tx1"/>
                          </a:solidFill>
                        </a:rPr>
                        <a:t>4620</a:t>
                      </a:r>
                    </a:p>
                  </a:txBody>
                  <a:tcPr/>
                </a:tc>
                <a:tc>
                  <a:txBody>
                    <a:bodyPr/>
                    <a:lstStyle/>
                    <a:p>
                      <a:pPr algn="ctr"/>
                      <a:r>
                        <a:rPr lang="en-US" b="0" dirty="0">
                          <a:solidFill>
                            <a:schemeClr val="tx1"/>
                          </a:solidFill>
                        </a:rPr>
                        <a:t>4%</a:t>
                      </a:r>
                    </a:p>
                  </a:txBody>
                  <a:tcPr/>
                </a:tc>
                <a:tc>
                  <a:txBody>
                    <a:bodyPr/>
                    <a:lstStyle/>
                    <a:p>
                      <a:pPr algn="ctr"/>
                      <a:r>
                        <a:rPr lang="en-US" b="0" dirty="0">
                          <a:solidFill>
                            <a:schemeClr val="tx1"/>
                          </a:solidFill>
                        </a:rPr>
                        <a:t>174</a:t>
                      </a:r>
                    </a:p>
                  </a:txBody>
                  <a:tcPr/>
                </a:tc>
                <a:extLst>
                  <a:ext uri="{0D108BD9-81ED-4DB2-BD59-A6C34878D82A}">
                    <a16:rowId xmlns="" xmlns:a16="http://schemas.microsoft.com/office/drawing/2014/main" val="10011"/>
                  </a:ext>
                </a:extLst>
              </a:tr>
              <a:tr h="370840">
                <a:tc>
                  <a:txBody>
                    <a:bodyPr/>
                    <a:lstStyle/>
                    <a:p>
                      <a:r>
                        <a:rPr lang="en-US" b="1" dirty="0">
                          <a:solidFill>
                            <a:srgbClr val="00B050"/>
                          </a:solidFill>
                        </a:rPr>
                        <a:t>2016</a:t>
                      </a:r>
                    </a:p>
                  </a:txBody>
                  <a:tcPr/>
                </a:tc>
                <a:tc>
                  <a:txBody>
                    <a:bodyPr/>
                    <a:lstStyle/>
                    <a:p>
                      <a:pPr algn="ctr"/>
                      <a:r>
                        <a:rPr lang="en-US" b="1" dirty="0">
                          <a:solidFill>
                            <a:srgbClr val="00B050"/>
                          </a:solidFill>
                        </a:rPr>
                        <a:t>4476</a:t>
                      </a:r>
                    </a:p>
                  </a:txBody>
                  <a:tcPr/>
                </a:tc>
                <a:tc>
                  <a:txBody>
                    <a:bodyPr/>
                    <a:lstStyle/>
                    <a:p>
                      <a:pPr algn="ctr"/>
                      <a:r>
                        <a:rPr lang="en-US" b="1" dirty="0">
                          <a:solidFill>
                            <a:srgbClr val="00B050"/>
                          </a:solidFill>
                        </a:rPr>
                        <a:t>-3%</a:t>
                      </a:r>
                    </a:p>
                  </a:txBody>
                  <a:tcPr/>
                </a:tc>
                <a:tc>
                  <a:txBody>
                    <a:bodyPr/>
                    <a:lstStyle/>
                    <a:p>
                      <a:pPr algn="ctr"/>
                      <a:r>
                        <a:rPr lang="en-US" b="1" dirty="0">
                          <a:solidFill>
                            <a:srgbClr val="00B050"/>
                          </a:solidFill>
                        </a:rPr>
                        <a:t>-144</a:t>
                      </a:r>
                    </a:p>
                  </a:txBody>
                  <a:tcPr/>
                </a:tc>
                <a:extLst>
                  <a:ext uri="{0D108BD9-81ED-4DB2-BD59-A6C34878D82A}">
                    <a16:rowId xmlns="" xmlns:a16="http://schemas.microsoft.com/office/drawing/2014/main" val="10012"/>
                  </a:ext>
                </a:extLst>
              </a:tr>
            </a:tbl>
          </a:graphicData>
        </a:graphic>
      </p:graphicFrame>
      <p:pic>
        <p:nvPicPr>
          <p:cNvPr id="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5. Customer participant growth year over year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1936830"/>
              </p:ext>
            </p:extLst>
          </p:nvPr>
        </p:nvGraphicFramePr>
        <p:xfrm>
          <a:off x="457200" y="1774825"/>
          <a:ext cx="8229600" cy="482092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en-US" dirty="0"/>
                        <a:t>Year</a:t>
                      </a:r>
                    </a:p>
                  </a:txBody>
                  <a:tcPr/>
                </a:tc>
                <a:tc>
                  <a:txBody>
                    <a:bodyPr/>
                    <a:lstStyle/>
                    <a:p>
                      <a:r>
                        <a:rPr lang="en-US" dirty="0"/>
                        <a:t># Customers</a:t>
                      </a:r>
                    </a:p>
                  </a:txBody>
                  <a:tcPr/>
                </a:tc>
                <a:tc>
                  <a:txBody>
                    <a:bodyPr/>
                    <a:lstStyle/>
                    <a:p>
                      <a:r>
                        <a:rPr lang="en-US" dirty="0"/>
                        <a:t>% Change</a:t>
                      </a:r>
                    </a:p>
                  </a:txBody>
                  <a:tcPr/>
                </a:tc>
                <a:tc>
                  <a:txBody>
                    <a:bodyPr/>
                    <a:lstStyle/>
                    <a:p>
                      <a:r>
                        <a:rPr lang="en-US" dirty="0"/>
                        <a:t>Absolute Change</a:t>
                      </a:r>
                    </a:p>
                  </a:txBody>
                  <a:tcPr/>
                </a:tc>
                <a:extLst>
                  <a:ext uri="{0D108BD9-81ED-4DB2-BD59-A6C34878D82A}">
                    <a16:rowId xmlns="" xmlns:a16="http://schemas.microsoft.com/office/drawing/2014/main" val="10000"/>
                  </a:ext>
                </a:extLst>
              </a:tr>
              <a:tr h="370840">
                <a:tc>
                  <a:txBody>
                    <a:bodyPr/>
                    <a:lstStyle/>
                    <a:p>
                      <a:r>
                        <a:rPr lang="en-US" dirty="0"/>
                        <a:t>2005</a:t>
                      </a:r>
                    </a:p>
                  </a:txBody>
                  <a:tcPr/>
                </a:tc>
                <a:tc>
                  <a:txBody>
                    <a:bodyPr/>
                    <a:lstStyle/>
                    <a:p>
                      <a:pPr algn="ctr"/>
                      <a:r>
                        <a:rPr lang="en-US" dirty="0"/>
                        <a:t>16</a:t>
                      </a:r>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1"/>
                  </a:ext>
                </a:extLst>
              </a:tr>
              <a:tr h="370840">
                <a:tc>
                  <a:txBody>
                    <a:bodyPr/>
                    <a:lstStyle/>
                    <a:p>
                      <a:r>
                        <a:rPr lang="en-US" dirty="0"/>
                        <a:t>2006</a:t>
                      </a:r>
                    </a:p>
                  </a:txBody>
                  <a:tcPr/>
                </a:tc>
                <a:tc>
                  <a:txBody>
                    <a:bodyPr/>
                    <a:lstStyle/>
                    <a:p>
                      <a:pPr algn="ctr"/>
                      <a:r>
                        <a:rPr lang="en-US" dirty="0"/>
                        <a:t>24</a:t>
                      </a:r>
                    </a:p>
                  </a:txBody>
                  <a:tcPr/>
                </a:tc>
                <a:tc>
                  <a:txBody>
                    <a:bodyPr/>
                    <a:lstStyle/>
                    <a:p>
                      <a:pPr algn="ctr"/>
                      <a:r>
                        <a:rPr lang="en-US" dirty="0"/>
                        <a:t>50%</a:t>
                      </a:r>
                    </a:p>
                  </a:txBody>
                  <a:tcPr/>
                </a:tc>
                <a:tc>
                  <a:txBody>
                    <a:bodyPr/>
                    <a:lstStyle/>
                    <a:p>
                      <a:pPr algn="ctr"/>
                      <a:r>
                        <a:rPr lang="en-US" dirty="0"/>
                        <a:t>8</a:t>
                      </a:r>
                    </a:p>
                  </a:txBody>
                  <a:tcPr/>
                </a:tc>
                <a:extLst>
                  <a:ext uri="{0D108BD9-81ED-4DB2-BD59-A6C34878D82A}">
                    <a16:rowId xmlns="" xmlns:a16="http://schemas.microsoft.com/office/drawing/2014/main" val="10002"/>
                  </a:ext>
                </a:extLst>
              </a:tr>
              <a:tr h="370840">
                <a:tc>
                  <a:txBody>
                    <a:bodyPr/>
                    <a:lstStyle/>
                    <a:p>
                      <a:r>
                        <a:rPr lang="en-US" dirty="0"/>
                        <a:t>2007</a:t>
                      </a:r>
                    </a:p>
                  </a:txBody>
                  <a:tcPr/>
                </a:tc>
                <a:tc>
                  <a:txBody>
                    <a:bodyPr/>
                    <a:lstStyle/>
                    <a:p>
                      <a:pPr algn="ctr"/>
                      <a:r>
                        <a:rPr lang="en-US" dirty="0"/>
                        <a:t>41</a:t>
                      </a:r>
                    </a:p>
                  </a:txBody>
                  <a:tcPr/>
                </a:tc>
                <a:tc>
                  <a:txBody>
                    <a:bodyPr/>
                    <a:lstStyle/>
                    <a:p>
                      <a:pPr algn="ctr"/>
                      <a:r>
                        <a:rPr lang="en-US" dirty="0"/>
                        <a:t>71%</a:t>
                      </a:r>
                    </a:p>
                  </a:txBody>
                  <a:tcPr/>
                </a:tc>
                <a:tc>
                  <a:txBody>
                    <a:bodyPr/>
                    <a:lstStyle/>
                    <a:p>
                      <a:pPr algn="ctr"/>
                      <a:r>
                        <a:rPr lang="en-US" dirty="0"/>
                        <a:t>17</a:t>
                      </a:r>
                    </a:p>
                  </a:txBody>
                  <a:tcPr/>
                </a:tc>
                <a:extLst>
                  <a:ext uri="{0D108BD9-81ED-4DB2-BD59-A6C34878D82A}">
                    <a16:rowId xmlns="" xmlns:a16="http://schemas.microsoft.com/office/drawing/2014/main" val="10003"/>
                  </a:ext>
                </a:extLst>
              </a:tr>
              <a:tr h="370840">
                <a:tc>
                  <a:txBody>
                    <a:bodyPr/>
                    <a:lstStyle/>
                    <a:p>
                      <a:r>
                        <a:rPr lang="en-US" dirty="0"/>
                        <a:t>2008</a:t>
                      </a:r>
                    </a:p>
                  </a:txBody>
                  <a:tcPr/>
                </a:tc>
                <a:tc>
                  <a:txBody>
                    <a:bodyPr/>
                    <a:lstStyle/>
                    <a:p>
                      <a:pPr algn="ctr"/>
                      <a:r>
                        <a:rPr lang="en-US" dirty="0"/>
                        <a:t>63</a:t>
                      </a:r>
                    </a:p>
                  </a:txBody>
                  <a:tcPr/>
                </a:tc>
                <a:tc>
                  <a:txBody>
                    <a:bodyPr/>
                    <a:lstStyle/>
                    <a:p>
                      <a:pPr algn="ctr"/>
                      <a:r>
                        <a:rPr lang="en-US" dirty="0"/>
                        <a:t>54%</a:t>
                      </a:r>
                    </a:p>
                  </a:txBody>
                  <a:tcPr/>
                </a:tc>
                <a:tc>
                  <a:txBody>
                    <a:bodyPr/>
                    <a:lstStyle/>
                    <a:p>
                      <a:pPr algn="ctr"/>
                      <a:r>
                        <a:rPr lang="en-US" dirty="0"/>
                        <a:t>22</a:t>
                      </a:r>
                    </a:p>
                  </a:txBody>
                  <a:tcPr/>
                </a:tc>
                <a:extLst>
                  <a:ext uri="{0D108BD9-81ED-4DB2-BD59-A6C34878D82A}">
                    <a16:rowId xmlns="" xmlns:a16="http://schemas.microsoft.com/office/drawing/2014/main" val="10004"/>
                  </a:ext>
                </a:extLst>
              </a:tr>
              <a:tr h="370840">
                <a:tc>
                  <a:txBody>
                    <a:bodyPr/>
                    <a:lstStyle/>
                    <a:p>
                      <a:r>
                        <a:rPr lang="en-US" dirty="0"/>
                        <a:t>2009</a:t>
                      </a:r>
                    </a:p>
                  </a:txBody>
                  <a:tcPr/>
                </a:tc>
                <a:tc>
                  <a:txBody>
                    <a:bodyPr/>
                    <a:lstStyle/>
                    <a:p>
                      <a:pPr algn="ctr"/>
                      <a:r>
                        <a:rPr lang="en-US" dirty="0"/>
                        <a:t>133</a:t>
                      </a:r>
                    </a:p>
                  </a:txBody>
                  <a:tcPr/>
                </a:tc>
                <a:tc>
                  <a:txBody>
                    <a:bodyPr/>
                    <a:lstStyle/>
                    <a:p>
                      <a:pPr algn="ctr"/>
                      <a:r>
                        <a:rPr lang="en-US" dirty="0"/>
                        <a:t>111%</a:t>
                      </a:r>
                    </a:p>
                  </a:txBody>
                  <a:tcPr/>
                </a:tc>
                <a:tc>
                  <a:txBody>
                    <a:bodyPr/>
                    <a:lstStyle/>
                    <a:p>
                      <a:pPr algn="ctr"/>
                      <a:r>
                        <a:rPr lang="en-US" dirty="0"/>
                        <a:t>70</a:t>
                      </a:r>
                    </a:p>
                  </a:txBody>
                  <a:tcPr/>
                </a:tc>
                <a:extLst>
                  <a:ext uri="{0D108BD9-81ED-4DB2-BD59-A6C34878D82A}">
                    <a16:rowId xmlns="" xmlns:a16="http://schemas.microsoft.com/office/drawing/2014/main" val="10005"/>
                  </a:ext>
                </a:extLst>
              </a:tr>
              <a:tr h="370840">
                <a:tc>
                  <a:txBody>
                    <a:bodyPr/>
                    <a:lstStyle/>
                    <a:p>
                      <a:r>
                        <a:rPr lang="en-US" dirty="0"/>
                        <a:t>2010</a:t>
                      </a:r>
                    </a:p>
                  </a:txBody>
                  <a:tcPr/>
                </a:tc>
                <a:tc>
                  <a:txBody>
                    <a:bodyPr/>
                    <a:lstStyle/>
                    <a:p>
                      <a:pPr algn="ctr"/>
                      <a:r>
                        <a:rPr lang="en-US" dirty="0"/>
                        <a:t>199</a:t>
                      </a:r>
                    </a:p>
                  </a:txBody>
                  <a:tcPr/>
                </a:tc>
                <a:tc>
                  <a:txBody>
                    <a:bodyPr/>
                    <a:lstStyle/>
                    <a:p>
                      <a:pPr algn="ctr"/>
                      <a:r>
                        <a:rPr lang="en-US" dirty="0"/>
                        <a:t>50%</a:t>
                      </a:r>
                    </a:p>
                  </a:txBody>
                  <a:tcPr/>
                </a:tc>
                <a:tc>
                  <a:txBody>
                    <a:bodyPr/>
                    <a:lstStyle/>
                    <a:p>
                      <a:pPr algn="ctr"/>
                      <a:r>
                        <a:rPr lang="en-US" dirty="0"/>
                        <a:t>66</a:t>
                      </a:r>
                    </a:p>
                  </a:txBody>
                  <a:tcPr/>
                </a:tc>
                <a:extLst>
                  <a:ext uri="{0D108BD9-81ED-4DB2-BD59-A6C34878D82A}">
                    <a16:rowId xmlns="" xmlns:a16="http://schemas.microsoft.com/office/drawing/2014/main" val="10006"/>
                  </a:ext>
                </a:extLst>
              </a:tr>
              <a:tr h="370840">
                <a:tc>
                  <a:txBody>
                    <a:bodyPr/>
                    <a:lstStyle/>
                    <a:p>
                      <a:r>
                        <a:rPr lang="en-US" dirty="0"/>
                        <a:t>2011</a:t>
                      </a:r>
                    </a:p>
                  </a:txBody>
                  <a:tcPr/>
                </a:tc>
                <a:tc>
                  <a:txBody>
                    <a:bodyPr/>
                    <a:lstStyle/>
                    <a:p>
                      <a:pPr algn="ctr"/>
                      <a:r>
                        <a:rPr lang="en-US" dirty="0"/>
                        <a:t>298</a:t>
                      </a:r>
                    </a:p>
                  </a:txBody>
                  <a:tcPr/>
                </a:tc>
                <a:tc>
                  <a:txBody>
                    <a:bodyPr/>
                    <a:lstStyle/>
                    <a:p>
                      <a:pPr algn="ctr"/>
                      <a:r>
                        <a:rPr lang="en-US" dirty="0"/>
                        <a:t>50%</a:t>
                      </a:r>
                    </a:p>
                  </a:txBody>
                  <a:tcPr/>
                </a:tc>
                <a:tc>
                  <a:txBody>
                    <a:bodyPr/>
                    <a:lstStyle/>
                    <a:p>
                      <a:pPr algn="ctr"/>
                      <a:r>
                        <a:rPr lang="en-US" dirty="0"/>
                        <a:t>99</a:t>
                      </a:r>
                    </a:p>
                  </a:txBody>
                  <a:tcPr/>
                </a:tc>
                <a:extLst>
                  <a:ext uri="{0D108BD9-81ED-4DB2-BD59-A6C34878D82A}">
                    <a16:rowId xmlns="" xmlns:a16="http://schemas.microsoft.com/office/drawing/2014/main" val="10007"/>
                  </a:ext>
                </a:extLst>
              </a:tr>
              <a:tr h="370840">
                <a:tc>
                  <a:txBody>
                    <a:bodyPr/>
                    <a:lstStyle/>
                    <a:p>
                      <a:r>
                        <a:rPr lang="en-US" dirty="0"/>
                        <a:t>2012</a:t>
                      </a:r>
                    </a:p>
                  </a:txBody>
                  <a:tcPr/>
                </a:tc>
                <a:tc>
                  <a:txBody>
                    <a:bodyPr/>
                    <a:lstStyle/>
                    <a:p>
                      <a:pPr algn="ctr"/>
                      <a:r>
                        <a:rPr lang="en-US" dirty="0"/>
                        <a:t>388</a:t>
                      </a:r>
                    </a:p>
                  </a:txBody>
                  <a:tcPr/>
                </a:tc>
                <a:tc>
                  <a:txBody>
                    <a:bodyPr/>
                    <a:lstStyle/>
                    <a:p>
                      <a:pPr algn="ctr"/>
                      <a:r>
                        <a:rPr lang="en-US" dirty="0"/>
                        <a:t>30%</a:t>
                      </a:r>
                    </a:p>
                  </a:txBody>
                  <a:tcPr/>
                </a:tc>
                <a:tc>
                  <a:txBody>
                    <a:bodyPr/>
                    <a:lstStyle/>
                    <a:p>
                      <a:pPr algn="ctr"/>
                      <a:r>
                        <a:rPr lang="en-US" dirty="0"/>
                        <a:t>90</a:t>
                      </a:r>
                    </a:p>
                  </a:txBody>
                  <a:tcPr/>
                </a:tc>
                <a:extLst>
                  <a:ext uri="{0D108BD9-81ED-4DB2-BD59-A6C34878D82A}">
                    <a16:rowId xmlns="" xmlns:a16="http://schemas.microsoft.com/office/drawing/2014/main" val="10008"/>
                  </a:ext>
                </a:extLst>
              </a:tr>
              <a:tr h="370840">
                <a:tc>
                  <a:txBody>
                    <a:bodyPr/>
                    <a:lstStyle/>
                    <a:p>
                      <a:r>
                        <a:rPr lang="en-US" dirty="0"/>
                        <a:t>2013</a:t>
                      </a:r>
                    </a:p>
                  </a:txBody>
                  <a:tcPr/>
                </a:tc>
                <a:tc>
                  <a:txBody>
                    <a:bodyPr/>
                    <a:lstStyle/>
                    <a:p>
                      <a:pPr algn="ctr"/>
                      <a:r>
                        <a:rPr lang="en-US" dirty="0"/>
                        <a:t>523</a:t>
                      </a:r>
                    </a:p>
                  </a:txBody>
                  <a:tcPr/>
                </a:tc>
                <a:tc>
                  <a:txBody>
                    <a:bodyPr/>
                    <a:lstStyle/>
                    <a:p>
                      <a:pPr algn="ctr"/>
                      <a:r>
                        <a:rPr lang="en-US" dirty="0"/>
                        <a:t>35%</a:t>
                      </a:r>
                    </a:p>
                  </a:txBody>
                  <a:tcPr/>
                </a:tc>
                <a:tc>
                  <a:txBody>
                    <a:bodyPr/>
                    <a:lstStyle/>
                    <a:p>
                      <a:pPr algn="ctr"/>
                      <a:r>
                        <a:rPr lang="en-US" dirty="0"/>
                        <a:t>135</a:t>
                      </a:r>
                    </a:p>
                  </a:txBody>
                  <a:tcPr/>
                </a:tc>
                <a:extLst>
                  <a:ext uri="{0D108BD9-81ED-4DB2-BD59-A6C34878D82A}">
                    <a16:rowId xmlns="" xmlns:a16="http://schemas.microsoft.com/office/drawing/2014/main" val="10009"/>
                  </a:ext>
                </a:extLst>
              </a:tr>
              <a:tr h="370840">
                <a:tc>
                  <a:txBody>
                    <a:bodyPr/>
                    <a:lstStyle/>
                    <a:p>
                      <a:r>
                        <a:rPr lang="en-US" b="0" dirty="0">
                          <a:solidFill>
                            <a:schemeClr val="tx1"/>
                          </a:solidFill>
                        </a:rPr>
                        <a:t>2014</a:t>
                      </a:r>
                    </a:p>
                  </a:txBody>
                  <a:tcPr/>
                </a:tc>
                <a:tc>
                  <a:txBody>
                    <a:bodyPr/>
                    <a:lstStyle/>
                    <a:p>
                      <a:pPr algn="ctr"/>
                      <a:r>
                        <a:rPr lang="en-US" b="0" dirty="0">
                          <a:solidFill>
                            <a:schemeClr val="tx1"/>
                          </a:solidFill>
                        </a:rPr>
                        <a:t>671</a:t>
                      </a:r>
                    </a:p>
                  </a:txBody>
                  <a:tcPr/>
                </a:tc>
                <a:tc>
                  <a:txBody>
                    <a:bodyPr/>
                    <a:lstStyle/>
                    <a:p>
                      <a:pPr algn="ctr"/>
                      <a:r>
                        <a:rPr lang="en-US" b="0" dirty="0">
                          <a:solidFill>
                            <a:schemeClr val="tx1"/>
                          </a:solidFill>
                        </a:rPr>
                        <a:t>29%</a:t>
                      </a:r>
                    </a:p>
                  </a:txBody>
                  <a:tcPr/>
                </a:tc>
                <a:tc>
                  <a:txBody>
                    <a:bodyPr/>
                    <a:lstStyle/>
                    <a:p>
                      <a:pPr algn="ctr"/>
                      <a:r>
                        <a:rPr lang="en-US" b="0" dirty="0">
                          <a:solidFill>
                            <a:schemeClr val="tx1"/>
                          </a:solidFill>
                        </a:rPr>
                        <a:t>149</a:t>
                      </a:r>
                    </a:p>
                  </a:txBody>
                  <a:tcPr/>
                </a:tc>
                <a:extLst>
                  <a:ext uri="{0D108BD9-81ED-4DB2-BD59-A6C34878D82A}">
                    <a16:rowId xmlns="" xmlns:a16="http://schemas.microsoft.com/office/drawing/2014/main" val="10010"/>
                  </a:ext>
                </a:extLst>
              </a:tr>
              <a:tr h="370840">
                <a:tc>
                  <a:txBody>
                    <a:bodyPr/>
                    <a:lstStyle/>
                    <a:p>
                      <a:r>
                        <a:rPr lang="en-US" b="0" dirty="0">
                          <a:solidFill>
                            <a:schemeClr val="tx1"/>
                          </a:solidFill>
                        </a:rPr>
                        <a:t>2015</a:t>
                      </a:r>
                    </a:p>
                  </a:txBody>
                  <a:tcPr/>
                </a:tc>
                <a:tc>
                  <a:txBody>
                    <a:bodyPr/>
                    <a:lstStyle/>
                    <a:p>
                      <a:pPr algn="ctr"/>
                      <a:r>
                        <a:rPr lang="en-US" b="0" dirty="0">
                          <a:solidFill>
                            <a:schemeClr val="tx1"/>
                          </a:solidFill>
                        </a:rPr>
                        <a:t>866</a:t>
                      </a:r>
                    </a:p>
                  </a:txBody>
                  <a:tcPr/>
                </a:tc>
                <a:tc>
                  <a:txBody>
                    <a:bodyPr/>
                    <a:lstStyle/>
                    <a:p>
                      <a:pPr algn="ctr"/>
                      <a:r>
                        <a:rPr lang="en-US" b="0" dirty="0">
                          <a:solidFill>
                            <a:schemeClr val="tx1"/>
                          </a:solidFill>
                        </a:rPr>
                        <a:t>29%</a:t>
                      </a:r>
                    </a:p>
                  </a:txBody>
                  <a:tcPr/>
                </a:tc>
                <a:tc>
                  <a:txBody>
                    <a:bodyPr/>
                    <a:lstStyle/>
                    <a:p>
                      <a:pPr algn="ctr"/>
                      <a:r>
                        <a:rPr lang="en-US" b="0" dirty="0">
                          <a:solidFill>
                            <a:schemeClr val="tx1"/>
                          </a:solidFill>
                        </a:rPr>
                        <a:t>195</a:t>
                      </a:r>
                    </a:p>
                  </a:txBody>
                  <a:tcPr/>
                </a:tc>
                <a:extLst>
                  <a:ext uri="{0D108BD9-81ED-4DB2-BD59-A6C34878D82A}">
                    <a16:rowId xmlns="" xmlns:a16="http://schemas.microsoft.com/office/drawing/2014/main" val="10011"/>
                  </a:ext>
                </a:extLst>
              </a:tr>
              <a:tr h="370840">
                <a:tc>
                  <a:txBody>
                    <a:bodyPr/>
                    <a:lstStyle/>
                    <a:p>
                      <a:r>
                        <a:rPr lang="en-US" b="1" dirty="0">
                          <a:solidFill>
                            <a:srgbClr val="00B050"/>
                          </a:solidFill>
                        </a:rPr>
                        <a:t>2016</a:t>
                      </a:r>
                    </a:p>
                  </a:txBody>
                  <a:tcPr/>
                </a:tc>
                <a:tc>
                  <a:txBody>
                    <a:bodyPr/>
                    <a:lstStyle/>
                    <a:p>
                      <a:pPr algn="ctr"/>
                      <a:r>
                        <a:rPr lang="en-US" b="1" dirty="0">
                          <a:solidFill>
                            <a:srgbClr val="00B050"/>
                          </a:solidFill>
                        </a:rPr>
                        <a:t>1,116</a:t>
                      </a:r>
                    </a:p>
                  </a:txBody>
                  <a:tcPr/>
                </a:tc>
                <a:tc>
                  <a:txBody>
                    <a:bodyPr/>
                    <a:lstStyle/>
                    <a:p>
                      <a:pPr algn="ctr"/>
                      <a:r>
                        <a:rPr lang="en-US" b="1" dirty="0">
                          <a:solidFill>
                            <a:srgbClr val="00B050"/>
                          </a:solidFill>
                        </a:rPr>
                        <a:t>29%</a:t>
                      </a:r>
                    </a:p>
                  </a:txBody>
                  <a:tcPr/>
                </a:tc>
                <a:tc>
                  <a:txBody>
                    <a:bodyPr/>
                    <a:lstStyle/>
                    <a:p>
                      <a:pPr algn="ctr"/>
                      <a:r>
                        <a:rPr lang="en-US" b="1" dirty="0">
                          <a:solidFill>
                            <a:srgbClr val="00B050"/>
                          </a:solidFill>
                        </a:rPr>
                        <a:t>250</a:t>
                      </a:r>
                    </a:p>
                  </a:txBody>
                  <a:tcPr/>
                </a:tc>
                <a:extLst>
                  <a:ext uri="{0D108BD9-81ED-4DB2-BD59-A6C34878D82A}">
                    <a16:rowId xmlns="" xmlns:a16="http://schemas.microsoft.com/office/drawing/2014/main" val="10012"/>
                  </a:ext>
                </a:extLst>
              </a:tr>
            </a:tbl>
          </a:graphicData>
        </a:graphic>
      </p:graphicFrame>
      <p:pic>
        <p:nvPicPr>
          <p:cNvPr id="4" name="Picture 3" descr="solar-eclipse_2 (2).jpg"/>
          <p:cNvPicPr>
            <a:picLocks noChangeAspect="1"/>
          </p:cNvPicPr>
          <p:nvPr/>
        </p:nvPicPr>
        <p:blipFill>
          <a:blip r:embed="rId3" cstate="print"/>
          <a:srcRect/>
          <a:stretch>
            <a:fillRect/>
          </a:stretch>
        </p:blipFill>
        <p:spPr bwMode="auto">
          <a:xfrm>
            <a:off x="7632700" y="20097"/>
            <a:ext cx="1511300" cy="1365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6934200" cy="1252728"/>
          </a:xfrm>
        </p:spPr>
        <p:txBody>
          <a:bodyPr>
            <a:normAutofit fontScale="90000"/>
          </a:bodyPr>
          <a:lstStyle/>
          <a:p>
            <a:r>
              <a:rPr lang="en-US" dirty="0"/>
              <a:t>Table 6. Net metering cap as </a:t>
            </a:r>
            <a:br>
              <a:rPr lang="en-US" dirty="0"/>
            </a:br>
            <a:r>
              <a:rPr lang="en-US" dirty="0"/>
              <a:t>% of summer peak load 2013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0306888"/>
              </p:ext>
            </p:extLst>
          </p:nvPr>
        </p:nvGraphicFramePr>
        <p:xfrm>
          <a:off x="457200" y="1774825"/>
          <a:ext cx="8229600" cy="368300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20000"/>
                    </a:ext>
                  </a:extLst>
                </a:gridCol>
                <a:gridCol w="161544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370840">
                <a:tc>
                  <a:txBody>
                    <a:bodyPr/>
                    <a:lstStyle/>
                    <a:p>
                      <a:r>
                        <a:rPr lang="en-US" dirty="0"/>
                        <a:t>Utility</a:t>
                      </a:r>
                    </a:p>
                  </a:txBody>
                  <a:tcPr/>
                </a:tc>
                <a:tc>
                  <a:txBody>
                    <a:bodyPr/>
                    <a:lstStyle/>
                    <a:p>
                      <a:r>
                        <a:rPr lang="en-US" dirty="0"/>
                        <a:t>2012</a:t>
                      </a:r>
                      <a:r>
                        <a:rPr lang="en-US" baseline="0" dirty="0"/>
                        <a:t> Summer Peak Load (MW)</a:t>
                      </a:r>
                      <a:endParaRPr lang="en-US" dirty="0"/>
                    </a:p>
                  </a:txBody>
                  <a:tcPr/>
                </a:tc>
                <a:tc>
                  <a:txBody>
                    <a:bodyPr/>
                    <a:lstStyle/>
                    <a:p>
                      <a:r>
                        <a:rPr lang="en-US" dirty="0"/>
                        <a:t>2013 Net Metering Cap (1% summer peak</a:t>
                      </a:r>
                      <a:r>
                        <a:rPr lang="en-US" baseline="0" dirty="0"/>
                        <a:t> load)</a:t>
                      </a:r>
                      <a:endParaRPr lang="en-US" dirty="0"/>
                    </a:p>
                  </a:txBody>
                  <a:tcPr/>
                </a:tc>
                <a:tc>
                  <a:txBody>
                    <a:bodyPr/>
                    <a:lstStyle/>
                    <a:p>
                      <a:r>
                        <a:rPr lang="en-US" dirty="0"/>
                        <a:t>2013 Actual net metering (MW)</a:t>
                      </a:r>
                    </a:p>
                  </a:txBody>
                  <a:tcPr/>
                </a:tc>
                <a:tc>
                  <a:txBody>
                    <a:bodyPr/>
                    <a:lstStyle/>
                    <a:p>
                      <a:r>
                        <a:rPr lang="en-US" dirty="0"/>
                        <a:t>% of Net Metering Cap</a:t>
                      </a:r>
                    </a:p>
                  </a:txBody>
                  <a:tcPr/>
                </a:tc>
                <a:extLst>
                  <a:ext uri="{0D108BD9-81ED-4DB2-BD59-A6C34878D82A}">
                    <a16:rowId xmlns="" xmlns:a16="http://schemas.microsoft.com/office/drawing/2014/main" val="10000"/>
                  </a:ext>
                </a:extLst>
              </a:tr>
              <a:tr h="370840">
                <a:tc>
                  <a:txBody>
                    <a:bodyPr/>
                    <a:lstStyle/>
                    <a:p>
                      <a:r>
                        <a:rPr lang="en-US" dirty="0"/>
                        <a:t>Duke</a:t>
                      </a:r>
                      <a:r>
                        <a:rPr lang="en-US" baseline="0" dirty="0"/>
                        <a:t> Energy Indiana</a:t>
                      </a:r>
                      <a:endParaRPr lang="en-US" dirty="0"/>
                    </a:p>
                  </a:txBody>
                  <a:tcPr/>
                </a:tc>
                <a:tc>
                  <a:txBody>
                    <a:bodyPr/>
                    <a:lstStyle/>
                    <a:p>
                      <a:pPr algn="ctr"/>
                      <a:r>
                        <a:rPr lang="en-US" dirty="0"/>
                        <a:t>6490</a:t>
                      </a:r>
                    </a:p>
                  </a:txBody>
                  <a:tcPr/>
                </a:tc>
                <a:tc>
                  <a:txBody>
                    <a:bodyPr/>
                    <a:lstStyle/>
                    <a:p>
                      <a:pPr algn="ctr"/>
                      <a:r>
                        <a:rPr lang="en-US" dirty="0"/>
                        <a:t>64.9</a:t>
                      </a:r>
                    </a:p>
                  </a:txBody>
                  <a:tcPr/>
                </a:tc>
                <a:tc>
                  <a:txBody>
                    <a:bodyPr/>
                    <a:lstStyle/>
                    <a:p>
                      <a:pPr algn="ctr"/>
                      <a:r>
                        <a:rPr lang="en-US" dirty="0"/>
                        <a:t>3.6678</a:t>
                      </a:r>
                    </a:p>
                  </a:txBody>
                  <a:tcPr/>
                </a:tc>
                <a:tc>
                  <a:txBody>
                    <a:bodyPr/>
                    <a:lstStyle/>
                    <a:p>
                      <a:pPr algn="ctr"/>
                      <a:r>
                        <a:rPr lang="en-US" dirty="0"/>
                        <a:t>5.65%</a:t>
                      </a:r>
                    </a:p>
                  </a:txBody>
                  <a:tcPr/>
                </a:tc>
                <a:extLst>
                  <a:ext uri="{0D108BD9-81ED-4DB2-BD59-A6C34878D82A}">
                    <a16:rowId xmlns="" xmlns:a16="http://schemas.microsoft.com/office/drawing/2014/main" val="10001"/>
                  </a:ext>
                </a:extLst>
              </a:tr>
              <a:tr h="370840">
                <a:tc>
                  <a:txBody>
                    <a:bodyPr/>
                    <a:lstStyle/>
                    <a:p>
                      <a:r>
                        <a:rPr lang="en-US" dirty="0"/>
                        <a:t>NIPSCO</a:t>
                      </a:r>
                    </a:p>
                  </a:txBody>
                  <a:tcPr/>
                </a:tc>
                <a:tc>
                  <a:txBody>
                    <a:bodyPr/>
                    <a:lstStyle/>
                    <a:p>
                      <a:pPr algn="ctr"/>
                      <a:r>
                        <a:rPr lang="en-US" dirty="0"/>
                        <a:t>3026</a:t>
                      </a:r>
                    </a:p>
                  </a:txBody>
                  <a:tcPr/>
                </a:tc>
                <a:tc>
                  <a:txBody>
                    <a:bodyPr/>
                    <a:lstStyle/>
                    <a:p>
                      <a:pPr algn="ctr"/>
                      <a:r>
                        <a:rPr lang="en-US" dirty="0"/>
                        <a:t>30.26</a:t>
                      </a:r>
                    </a:p>
                  </a:txBody>
                  <a:tcPr/>
                </a:tc>
                <a:tc>
                  <a:txBody>
                    <a:bodyPr/>
                    <a:lstStyle/>
                    <a:p>
                      <a:pPr algn="ctr"/>
                      <a:r>
                        <a:rPr lang="en-US" dirty="0"/>
                        <a:t>2.3063</a:t>
                      </a:r>
                    </a:p>
                  </a:txBody>
                  <a:tcPr/>
                </a:tc>
                <a:tc>
                  <a:txBody>
                    <a:bodyPr/>
                    <a:lstStyle/>
                    <a:p>
                      <a:pPr algn="ctr"/>
                      <a:r>
                        <a:rPr lang="en-US" dirty="0"/>
                        <a:t>7.62%</a:t>
                      </a:r>
                    </a:p>
                  </a:txBody>
                  <a:tcPr/>
                </a:tc>
                <a:extLst>
                  <a:ext uri="{0D108BD9-81ED-4DB2-BD59-A6C34878D82A}">
                    <a16:rowId xmlns="" xmlns:a16="http://schemas.microsoft.com/office/drawing/2014/main" val="10002"/>
                  </a:ext>
                </a:extLst>
              </a:tr>
              <a:tr h="370840">
                <a:tc>
                  <a:txBody>
                    <a:bodyPr/>
                    <a:lstStyle/>
                    <a:p>
                      <a:r>
                        <a:rPr lang="en-US" dirty="0"/>
                        <a:t>I&amp;M</a:t>
                      </a:r>
                    </a:p>
                  </a:txBody>
                  <a:tcPr/>
                </a:tc>
                <a:tc>
                  <a:txBody>
                    <a:bodyPr/>
                    <a:lstStyle/>
                    <a:p>
                      <a:pPr algn="ctr"/>
                      <a:r>
                        <a:rPr lang="en-US" dirty="0"/>
                        <a:t>4726</a:t>
                      </a:r>
                    </a:p>
                  </a:txBody>
                  <a:tcPr/>
                </a:tc>
                <a:tc>
                  <a:txBody>
                    <a:bodyPr/>
                    <a:lstStyle/>
                    <a:p>
                      <a:pPr algn="ctr"/>
                      <a:r>
                        <a:rPr lang="en-US" dirty="0"/>
                        <a:t>47.26</a:t>
                      </a:r>
                    </a:p>
                  </a:txBody>
                  <a:tcPr/>
                </a:tc>
                <a:tc>
                  <a:txBody>
                    <a:bodyPr/>
                    <a:lstStyle/>
                    <a:p>
                      <a:pPr algn="ctr"/>
                      <a:r>
                        <a:rPr lang="en-US" dirty="0"/>
                        <a:t>0.509</a:t>
                      </a:r>
                    </a:p>
                  </a:txBody>
                  <a:tcPr/>
                </a:tc>
                <a:tc>
                  <a:txBody>
                    <a:bodyPr/>
                    <a:lstStyle/>
                    <a:p>
                      <a:pPr algn="ctr"/>
                      <a:r>
                        <a:rPr lang="en-US" dirty="0"/>
                        <a:t>1.08%</a:t>
                      </a:r>
                    </a:p>
                  </a:txBody>
                  <a:tcPr/>
                </a:tc>
                <a:extLst>
                  <a:ext uri="{0D108BD9-81ED-4DB2-BD59-A6C34878D82A}">
                    <a16:rowId xmlns="" xmlns:a16="http://schemas.microsoft.com/office/drawing/2014/main" val="10003"/>
                  </a:ext>
                </a:extLst>
              </a:tr>
              <a:tr h="370840">
                <a:tc>
                  <a:txBody>
                    <a:bodyPr/>
                    <a:lstStyle/>
                    <a:p>
                      <a:r>
                        <a:rPr lang="en-US" dirty="0"/>
                        <a:t>SIGECO</a:t>
                      </a:r>
                    </a:p>
                  </a:txBody>
                  <a:tcPr/>
                </a:tc>
                <a:tc>
                  <a:txBody>
                    <a:bodyPr/>
                    <a:lstStyle/>
                    <a:p>
                      <a:pPr algn="ctr"/>
                      <a:r>
                        <a:rPr lang="en-US" dirty="0"/>
                        <a:t>1158</a:t>
                      </a:r>
                    </a:p>
                  </a:txBody>
                  <a:tcPr/>
                </a:tc>
                <a:tc>
                  <a:txBody>
                    <a:bodyPr/>
                    <a:lstStyle/>
                    <a:p>
                      <a:pPr algn="ctr"/>
                      <a:r>
                        <a:rPr lang="en-US" dirty="0"/>
                        <a:t>11.58</a:t>
                      </a:r>
                    </a:p>
                  </a:txBody>
                  <a:tcPr/>
                </a:tc>
                <a:tc>
                  <a:txBody>
                    <a:bodyPr/>
                    <a:lstStyle/>
                    <a:p>
                      <a:pPr algn="ctr"/>
                      <a:r>
                        <a:rPr lang="en-US" dirty="0"/>
                        <a:t>0.4264</a:t>
                      </a:r>
                    </a:p>
                  </a:txBody>
                  <a:tcPr/>
                </a:tc>
                <a:tc>
                  <a:txBody>
                    <a:bodyPr/>
                    <a:lstStyle/>
                    <a:p>
                      <a:pPr algn="ctr"/>
                      <a:r>
                        <a:rPr lang="en-US" dirty="0"/>
                        <a:t>3.68%</a:t>
                      </a:r>
                    </a:p>
                  </a:txBody>
                  <a:tcPr/>
                </a:tc>
                <a:extLst>
                  <a:ext uri="{0D108BD9-81ED-4DB2-BD59-A6C34878D82A}">
                    <a16:rowId xmlns="" xmlns:a16="http://schemas.microsoft.com/office/drawing/2014/main" val="10004"/>
                  </a:ext>
                </a:extLst>
              </a:tr>
              <a:tr h="370840">
                <a:tc>
                  <a:txBody>
                    <a:bodyPr/>
                    <a:lstStyle/>
                    <a:p>
                      <a:r>
                        <a:rPr lang="en-US" dirty="0"/>
                        <a:t>IPL</a:t>
                      </a:r>
                    </a:p>
                  </a:txBody>
                  <a:tcPr/>
                </a:tc>
                <a:tc>
                  <a:txBody>
                    <a:bodyPr/>
                    <a:lstStyle/>
                    <a:p>
                      <a:pPr algn="ctr"/>
                      <a:r>
                        <a:rPr lang="en-US" dirty="0"/>
                        <a:t>2866</a:t>
                      </a:r>
                    </a:p>
                  </a:txBody>
                  <a:tcPr/>
                </a:tc>
                <a:tc>
                  <a:txBody>
                    <a:bodyPr/>
                    <a:lstStyle/>
                    <a:p>
                      <a:pPr algn="ctr"/>
                      <a:r>
                        <a:rPr lang="en-US" dirty="0"/>
                        <a:t>28.66</a:t>
                      </a:r>
                    </a:p>
                  </a:txBody>
                  <a:tcPr/>
                </a:tc>
                <a:tc>
                  <a:txBody>
                    <a:bodyPr/>
                    <a:lstStyle/>
                    <a:p>
                      <a:pPr algn="ctr"/>
                      <a:r>
                        <a:rPr lang="en-US" dirty="0"/>
                        <a:t>0.1780</a:t>
                      </a:r>
                    </a:p>
                  </a:txBody>
                  <a:tcPr/>
                </a:tc>
                <a:tc>
                  <a:txBody>
                    <a:bodyPr/>
                    <a:lstStyle/>
                    <a:p>
                      <a:pPr algn="ctr"/>
                      <a:r>
                        <a:rPr lang="en-US" dirty="0"/>
                        <a:t>0.62%</a:t>
                      </a:r>
                    </a:p>
                  </a:txBody>
                  <a:tcPr/>
                </a:tc>
                <a:extLst>
                  <a:ext uri="{0D108BD9-81ED-4DB2-BD59-A6C34878D82A}">
                    <a16:rowId xmlns="" xmlns:a16="http://schemas.microsoft.com/office/drawing/2014/main" val="10005"/>
                  </a:ext>
                </a:extLst>
              </a:tr>
              <a:tr h="370840">
                <a:tc>
                  <a:txBody>
                    <a:bodyPr/>
                    <a:lstStyle/>
                    <a:p>
                      <a:r>
                        <a:rPr lang="en-US" b="1" dirty="0"/>
                        <a:t>Total</a:t>
                      </a:r>
                    </a:p>
                  </a:txBody>
                  <a:tcPr/>
                </a:tc>
                <a:tc>
                  <a:txBody>
                    <a:bodyPr/>
                    <a:lstStyle/>
                    <a:p>
                      <a:pPr algn="ctr"/>
                      <a:r>
                        <a:rPr lang="en-US" b="1" dirty="0"/>
                        <a:t>18266</a:t>
                      </a:r>
                    </a:p>
                  </a:txBody>
                  <a:tcPr/>
                </a:tc>
                <a:tc>
                  <a:txBody>
                    <a:bodyPr/>
                    <a:lstStyle/>
                    <a:p>
                      <a:pPr algn="ctr"/>
                      <a:r>
                        <a:rPr lang="en-US" b="1" dirty="0"/>
                        <a:t>182.66</a:t>
                      </a:r>
                    </a:p>
                  </a:txBody>
                  <a:tcPr/>
                </a:tc>
                <a:tc>
                  <a:txBody>
                    <a:bodyPr/>
                    <a:lstStyle/>
                    <a:p>
                      <a:pPr algn="ctr"/>
                      <a:r>
                        <a:rPr lang="en-US" b="1" dirty="0"/>
                        <a:t>7.0875</a:t>
                      </a:r>
                    </a:p>
                  </a:txBody>
                  <a:tcPr/>
                </a:tc>
                <a:tc>
                  <a:txBody>
                    <a:bodyPr/>
                    <a:lstStyle/>
                    <a:p>
                      <a:pPr algn="ctr"/>
                      <a:r>
                        <a:rPr lang="en-US" b="1" dirty="0"/>
                        <a:t>3.88%</a:t>
                      </a:r>
                    </a:p>
                  </a:txBody>
                  <a:tcPr/>
                </a:tc>
                <a:extLst>
                  <a:ext uri="{0D108BD9-81ED-4DB2-BD59-A6C34878D82A}">
                    <a16:rowId xmlns="" xmlns:a16="http://schemas.microsoft.com/office/drawing/2014/main" val="10006"/>
                  </a:ext>
                </a:extLst>
              </a:tr>
            </a:tbl>
          </a:graphicData>
        </a:graphic>
      </p:graphicFrame>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372577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IndianaDG Business Member </a:t>
            </a:r>
            <a:br>
              <a:rPr lang="en-US" dirty="0"/>
            </a:br>
            <a:r>
              <a:rPr lang="en-US" dirty="0"/>
              <a:t>Solar Companies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a:xfrm>
            <a:off x="457200" y="1774825"/>
            <a:ext cx="8229600" cy="4778375"/>
          </a:xfrm>
        </p:spPr>
        <p:txBody>
          <a:bodyPr/>
          <a:lstStyle/>
          <a:p>
            <a:r>
              <a:rPr lang="en-US" sz="2800" b="1" dirty="0"/>
              <a:t>IndianaDG Member Solar Companies:</a:t>
            </a:r>
          </a:p>
          <a:p>
            <a:pPr lvl="1"/>
            <a:r>
              <a:rPr lang="en-US" sz="1200" b="1" dirty="0"/>
              <a:t>Ag Technologies (Rochester, IN)</a:t>
            </a:r>
            <a:r>
              <a:rPr lang="en-US" sz="1200" b="1" dirty="0">
                <a:solidFill>
                  <a:srgbClr val="00B050"/>
                </a:solidFill>
              </a:rPr>
              <a:t>*</a:t>
            </a:r>
          </a:p>
          <a:p>
            <a:pPr lvl="1"/>
            <a:r>
              <a:rPr lang="en-US" sz="1200" b="1" dirty="0"/>
              <a:t>Alternate Source (Fishers, IN)</a:t>
            </a:r>
          </a:p>
          <a:p>
            <a:pPr lvl="1"/>
            <a:r>
              <a:rPr lang="en-US" sz="1200" b="1" dirty="0"/>
              <a:t>Green Alternatives (Kokomo, IN</a:t>
            </a:r>
            <a:r>
              <a:rPr lang="en-US" sz="1200" b="1" dirty="0" smtClean="0"/>
              <a:t>)</a:t>
            </a:r>
            <a:r>
              <a:rPr lang="en-US" sz="1200" b="1" dirty="0" smtClean="0">
                <a:solidFill>
                  <a:srgbClr val="00B050"/>
                </a:solidFill>
              </a:rPr>
              <a:t>*</a:t>
            </a:r>
          </a:p>
          <a:p>
            <a:pPr lvl="1"/>
            <a:r>
              <a:rPr lang="en-US" sz="1200" b="1" dirty="0" smtClean="0"/>
              <a:t>ICON Solar (Milford, OH)</a:t>
            </a:r>
            <a:endParaRPr lang="en-US" sz="1200" b="1" dirty="0"/>
          </a:p>
          <a:p>
            <a:pPr lvl="1"/>
            <a:r>
              <a:rPr lang="en-US" sz="1200" b="1" dirty="0"/>
              <a:t>Midwest Wind and Solar (Griffith, IN)</a:t>
            </a:r>
            <a:r>
              <a:rPr lang="en-US" sz="1200" b="1" dirty="0">
                <a:solidFill>
                  <a:srgbClr val="00B050"/>
                </a:solidFill>
              </a:rPr>
              <a:t>*</a:t>
            </a:r>
          </a:p>
          <a:p>
            <a:pPr lvl="1"/>
            <a:r>
              <a:rPr lang="en-US" sz="1200" b="1" dirty="0"/>
              <a:t>Morton Solar (Evansville, IN)</a:t>
            </a:r>
          </a:p>
          <a:p>
            <a:pPr lvl="1"/>
            <a:r>
              <a:rPr lang="en-US" sz="1200" b="1" dirty="0"/>
              <a:t>MPI Solar (Bloomington, IN)</a:t>
            </a:r>
            <a:r>
              <a:rPr lang="en-US" sz="1200" b="1" dirty="0">
                <a:solidFill>
                  <a:srgbClr val="00B050"/>
                </a:solidFill>
              </a:rPr>
              <a:t>*</a:t>
            </a:r>
          </a:p>
          <a:p>
            <a:pPr lvl="1"/>
            <a:r>
              <a:rPr lang="en-US" sz="1200" b="1" dirty="0"/>
              <a:t>360 Sun Solutions (Ft. Wayne, IN)</a:t>
            </a:r>
            <a:r>
              <a:rPr lang="en-US" sz="1200" b="1" dirty="0">
                <a:solidFill>
                  <a:srgbClr val="00B050"/>
                </a:solidFill>
              </a:rPr>
              <a:t>*</a:t>
            </a:r>
          </a:p>
          <a:p>
            <a:pPr lvl="1"/>
            <a:r>
              <a:rPr lang="en-US" sz="1200" b="1" dirty="0"/>
              <a:t>Rectify Solar (Indianapolis, IN)</a:t>
            </a:r>
            <a:r>
              <a:rPr lang="en-US" sz="1200" b="1" dirty="0">
                <a:solidFill>
                  <a:srgbClr val="00B050"/>
                </a:solidFill>
              </a:rPr>
              <a:t>*</a:t>
            </a:r>
          </a:p>
          <a:p>
            <a:pPr lvl="1"/>
            <a:r>
              <a:rPr lang="en-US" sz="1200" b="1" dirty="0"/>
              <a:t>Renewable Energy Systems (RES)-Midwest (Avilla, IN)</a:t>
            </a:r>
            <a:r>
              <a:rPr lang="en-US" sz="1200" b="1" dirty="0">
                <a:solidFill>
                  <a:srgbClr val="00B050"/>
                </a:solidFill>
              </a:rPr>
              <a:t>*</a:t>
            </a:r>
          </a:p>
          <a:p>
            <a:pPr lvl="1"/>
            <a:r>
              <a:rPr lang="en-US" sz="1200" b="1" dirty="0"/>
              <a:t>Solar Energy Solutions (Lexington, KY)</a:t>
            </a:r>
          </a:p>
          <a:p>
            <a:pPr lvl="1"/>
            <a:r>
              <a:rPr lang="en-US" sz="1200" b="1" dirty="0"/>
              <a:t>Solar Energy Systems (Nappanee, IN)</a:t>
            </a:r>
          </a:p>
          <a:p>
            <a:pPr lvl="1"/>
            <a:r>
              <a:rPr lang="en-US" sz="1200" b="1" dirty="0"/>
              <a:t>Solar Systems of Indiana (Bloomington, IN</a:t>
            </a:r>
            <a:r>
              <a:rPr lang="en-US" sz="1200" b="1" dirty="0" smtClean="0"/>
              <a:t>)</a:t>
            </a:r>
            <a:r>
              <a:rPr lang="en-US" sz="1200" b="1" dirty="0" smtClean="0">
                <a:solidFill>
                  <a:srgbClr val="00B050"/>
                </a:solidFill>
              </a:rPr>
              <a:t>*</a:t>
            </a:r>
            <a:endParaRPr lang="en-US" sz="1200" b="1" dirty="0">
              <a:solidFill>
                <a:srgbClr val="00B050"/>
              </a:solidFill>
            </a:endParaRPr>
          </a:p>
          <a:p>
            <a:pPr lvl="1"/>
            <a:r>
              <a:rPr lang="en-US" sz="1200" b="1" dirty="0" smtClean="0"/>
              <a:t>Solscient Energy </a:t>
            </a:r>
            <a:r>
              <a:rPr lang="en-US" sz="1200" b="1" dirty="0"/>
              <a:t>(Toledo, OH)</a:t>
            </a:r>
          </a:p>
          <a:p>
            <a:pPr lvl="1"/>
            <a:r>
              <a:rPr lang="en-US" sz="1200" b="1" dirty="0" err="1"/>
              <a:t>Solential</a:t>
            </a:r>
            <a:r>
              <a:rPr lang="en-US" sz="1200" b="1" dirty="0"/>
              <a:t> (Carmel, IN)</a:t>
            </a:r>
          </a:p>
          <a:p>
            <a:pPr lvl="1"/>
            <a:r>
              <a:rPr lang="en-US" sz="1200" b="1" dirty="0" err="1"/>
              <a:t>Stumpner</a:t>
            </a:r>
            <a:r>
              <a:rPr lang="en-US" sz="1200" b="1" dirty="0"/>
              <a:t> </a:t>
            </a:r>
            <a:r>
              <a:rPr lang="en-US" sz="1200" b="1" dirty="0" smtClean="0"/>
              <a:t> Building </a:t>
            </a:r>
            <a:r>
              <a:rPr lang="en-US" sz="1200" b="1" dirty="0"/>
              <a:t>Services (Bloomington, IN)</a:t>
            </a:r>
            <a:r>
              <a:rPr lang="en-US" sz="1200" b="1" dirty="0">
                <a:solidFill>
                  <a:srgbClr val="00B050"/>
                </a:solidFill>
              </a:rPr>
              <a:t>*</a:t>
            </a:r>
          </a:p>
          <a:p>
            <a:pPr lvl="1"/>
            <a:r>
              <a:rPr lang="en-US" sz="1200" b="1" dirty="0" err="1"/>
              <a:t>SunWalk</a:t>
            </a:r>
            <a:r>
              <a:rPr lang="en-US" sz="1200" b="1" dirty="0"/>
              <a:t> Solar (Ft. Wayne, IN)</a:t>
            </a:r>
            <a:r>
              <a:rPr lang="en-US" sz="1200" b="1" dirty="0">
                <a:solidFill>
                  <a:srgbClr val="00B050"/>
                </a:solidFill>
              </a:rPr>
              <a:t>*</a:t>
            </a:r>
          </a:p>
          <a:p>
            <a:pPr lvl="1"/>
            <a:r>
              <a:rPr lang="en-US" sz="1200" b="1" dirty="0"/>
              <a:t>Whole Sun Designs (Evansville and Bloomington, IN)</a:t>
            </a:r>
            <a:r>
              <a:rPr lang="en-US" sz="1200" b="1" dirty="0">
                <a:solidFill>
                  <a:srgbClr val="00B050"/>
                </a:solidFill>
              </a:rPr>
              <a:t>*</a:t>
            </a:r>
          </a:p>
          <a:p>
            <a:pPr lvl="1"/>
            <a:r>
              <a:rPr lang="en-US" sz="1200" i="1" dirty="0">
                <a:solidFill>
                  <a:srgbClr val="00B050"/>
                </a:solidFill>
              </a:rPr>
              <a:t>* denotes company flyer attached</a:t>
            </a:r>
            <a:endParaRPr lang="en-US" sz="1000" i="1" dirty="0">
              <a:solidFill>
                <a:srgbClr val="00B050"/>
              </a:solidFill>
            </a:endParaRPr>
          </a:p>
          <a:p>
            <a:pPr lvl="1"/>
            <a:endParaRPr lang="en-US" sz="2000" b="1" dirty="0"/>
          </a:p>
          <a:p>
            <a:pPr lvl="1"/>
            <a:endParaRPr lang="en-US" b="1" dirty="0"/>
          </a:p>
        </p:txBody>
      </p:sp>
    </p:spTree>
    <p:extLst>
      <p:ext uri="{BB962C8B-B14F-4D97-AF65-F5344CB8AC3E}">
        <p14:creationId xmlns:p14="http://schemas.microsoft.com/office/powerpoint/2010/main" val="3667184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6934200" cy="1252728"/>
          </a:xfrm>
        </p:spPr>
        <p:txBody>
          <a:bodyPr>
            <a:normAutofit fontScale="90000"/>
          </a:bodyPr>
          <a:lstStyle/>
          <a:p>
            <a:r>
              <a:rPr lang="en-US" dirty="0"/>
              <a:t>Table 7. Net metering cap as </a:t>
            </a:r>
            <a:br>
              <a:rPr lang="en-US" dirty="0"/>
            </a:br>
            <a:r>
              <a:rPr lang="en-US" dirty="0"/>
              <a:t>% of summer peak load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609594"/>
              </p:ext>
            </p:extLst>
          </p:nvPr>
        </p:nvGraphicFramePr>
        <p:xfrm>
          <a:off x="457200" y="1774825"/>
          <a:ext cx="8229600" cy="368300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20000"/>
                    </a:ext>
                  </a:extLst>
                </a:gridCol>
                <a:gridCol w="161544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370840">
                <a:tc>
                  <a:txBody>
                    <a:bodyPr/>
                    <a:lstStyle/>
                    <a:p>
                      <a:r>
                        <a:rPr lang="en-US" dirty="0"/>
                        <a:t>Utility</a:t>
                      </a:r>
                    </a:p>
                  </a:txBody>
                  <a:tcPr/>
                </a:tc>
                <a:tc>
                  <a:txBody>
                    <a:bodyPr/>
                    <a:lstStyle/>
                    <a:p>
                      <a:r>
                        <a:rPr lang="en-US" dirty="0"/>
                        <a:t>2013</a:t>
                      </a:r>
                      <a:r>
                        <a:rPr lang="en-US" baseline="0" dirty="0"/>
                        <a:t> Summer Peak Load (MW)</a:t>
                      </a:r>
                      <a:endParaRPr lang="en-US" dirty="0"/>
                    </a:p>
                  </a:txBody>
                  <a:tcPr/>
                </a:tc>
                <a:tc>
                  <a:txBody>
                    <a:bodyPr/>
                    <a:lstStyle/>
                    <a:p>
                      <a:r>
                        <a:rPr lang="en-US" dirty="0"/>
                        <a:t>2014 Net Metering Cap (1% summer peak</a:t>
                      </a:r>
                      <a:r>
                        <a:rPr lang="en-US" baseline="0" dirty="0"/>
                        <a:t> load)</a:t>
                      </a:r>
                      <a:endParaRPr lang="en-US" dirty="0"/>
                    </a:p>
                  </a:txBody>
                  <a:tcPr/>
                </a:tc>
                <a:tc>
                  <a:txBody>
                    <a:bodyPr/>
                    <a:lstStyle/>
                    <a:p>
                      <a:r>
                        <a:rPr lang="en-US" dirty="0"/>
                        <a:t>2014 Actual net metering (MW)</a:t>
                      </a:r>
                    </a:p>
                  </a:txBody>
                  <a:tcPr/>
                </a:tc>
                <a:tc>
                  <a:txBody>
                    <a:bodyPr/>
                    <a:lstStyle/>
                    <a:p>
                      <a:r>
                        <a:rPr lang="en-US" dirty="0"/>
                        <a:t>% of Net Metering Cap</a:t>
                      </a:r>
                    </a:p>
                    <a:p>
                      <a:r>
                        <a:rPr lang="en-US" dirty="0"/>
                        <a:t>(%</a:t>
                      </a:r>
                      <a:r>
                        <a:rPr lang="en-US" baseline="0" dirty="0"/>
                        <a:t> of 1% cap)</a:t>
                      </a:r>
                      <a:endParaRPr lang="en-US" dirty="0"/>
                    </a:p>
                  </a:txBody>
                  <a:tcPr/>
                </a:tc>
                <a:extLst>
                  <a:ext uri="{0D108BD9-81ED-4DB2-BD59-A6C34878D82A}">
                    <a16:rowId xmlns="" xmlns:a16="http://schemas.microsoft.com/office/drawing/2014/main" val="10000"/>
                  </a:ext>
                </a:extLst>
              </a:tr>
              <a:tr h="370840">
                <a:tc>
                  <a:txBody>
                    <a:bodyPr/>
                    <a:lstStyle/>
                    <a:p>
                      <a:r>
                        <a:rPr lang="en-US" dirty="0">
                          <a:solidFill>
                            <a:schemeClr val="tx1"/>
                          </a:solidFill>
                        </a:rPr>
                        <a:t>Duke</a:t>
                      </a:r>
                      <a:r>
                        <a:rPr lang="en-US" baseline="0" dirty="0">
                          <a:solidFill>
                            <a:schemeClr val="tx1"/>
                          </a:solidFill>
                        </a:rPr>
                        <a:t> Energy Indiana</a:t>
                      </a:r>
                      <a:endParaRPr lang="en-US" dirty="0">
                        <a:solidFill>
                          <a:schemeClr val="tx1"/>
                        </a:solidFill>
                      </a:endParaRPr>
                    </a:p>
                  </a:txBody>
                  <a:tcPr/>
                </a:tc>
                <a:tc>
                  <a:txBody>
                    <a:bodyPr/>
                    <a:lstStyle/>
                    <a:p>
                      <a:pPr algn="ctr"/>
                      <a:r>
                        <a:rPr lang="en-US" dirty="0">
                          <a:solidFill>
                            <a:schemeClr val="tx1"/>
                          </a:solidFill>
                        </a:rPr>
                        <a:t>6,215</a:t>
                      </a:r>
                    </a:p>
                  </a:txBody>
                  <a:tcPr/>
                </a:tc>
                <a:tc>
                  <a:txBody>
                    <a:bodyPr/>
                    <a:lstStyle/>
                    <a:p>
                      <a:pPr algn="ctr"/>
                      <a:r>
                        <a:rPr lang="en-US" dirty="0">
                          <a:solidFill>
                            <a:schemeClr val="tx1"/>
                          </a:solidFill>
                        </a:rPr>
                        <a:t>62.15</a:t>
                      </a:r>
                    </a:p>
                  </a:txBody>
                  <a:tcPr/>
                </a:tc>
                <a:tc>
                  <a:txBody>
                    <a:bodyPr/>
                    <a:lstStyle/>
                    <a:p>
                      <a:pPr algn="ctr"/>
                      <a:r>
                        <a:rPr lang="en-US" dirty="0">
                          <a:solidFill>
                            <a:schemeClr val="tx1"/>
                          </a:solidFill>
                        </a:rPr>
                        <a:t>4.495</a:t>
                      </a:r>
                    </a:p>
                  </a:txBody>
                  <a:tcPr/>
                </a:tc>
                <a:tc>
                  <a:txBody>
                    <a:bodyPr/>
                    <a:lstStyle/>
                    <a:p>
                      <a:pPr algn="ctr"/>
                      <a:r>
                        <a:rPr lang="en-US" dirty="0">
                          <a:solidFill>
                            <a:schemeClr val="tx1"/>
                          </a:solidFill>
                        </a:rPr>
                        <a:t>7.23%</a:t>
                      </a:r>
                    </a:p>
                  </a:txBody>
                  <a:tcPr/>
                </a:tc>
                <a:extLst>
                  <a:ext uri="{0D108BD9-81ED-4DB2-BD59-A6C34878D82A}">
                    <a16:rowId xmlns="" xmlns:a16="http://schemas.microsoft.com/office/drawing/2014/main" val="10001"/>
                  </a:ext>
                </a:extLst>
              </a:tr>
              <a:tr h="370840">
                <a:tc>
                  <a:txBody>
                    <a:bodyPr/>
                    <a:lstStyle/>
                    <a:p>
                      <a:r>
                        <a:rPr lang="en-US" dirty="0">
                          <a:solidFill>
                            <a:schemeClr val="tx1"/>
                          </a:solidFill>
                        </a:rPr>
                        <a:t>NIPSCO</a:t>
                      </a:r>
                    </a:p>
                  </a:txBody>
                  <a:tcPr/>
                </a:tc>
                <a:tc>
                  <a:txBody>
                    <a:bodyPr/>
                    <a:lstStyle/>
                    <a:p>
                      <a:pPr algn="ctr"/>
                      <a:r>
                        <a:rPr lang="en-US" dirty="0">
                          <a:solidFill>
                            <a:schemeClr val="tx1"/>
                          </a:solidFill>
                        </a:rPr>
                        <a:t>3,189</a:t>
                      </a:r>
                    </a:p>
                  </a:txBody>
                  <a:tcPr/>
                </a:tc>
                <a:tc>
                  <a:txBody>
                    <a:bodyPr/>
                    <a:lstStyle/>
                    <a:p>
                      <a:pPr algn="ctr"/>
                      <a:r>
                        <a:rPr lang="en-US" dirty="0">
                          <a:solidFill>
                            <a:schemeClr val="tx1"/>
                          </a:solidFill>
                        </a:rPr>
                        <a:t>31.89</a:t>
                      </a:r>
                    </a:p>
                  </a:txBody>
                  <a:tcPr/>
                </a:tc>
                <a:tc>
                  <a:txBody>
                    <a:bodyPr/>
                    <a:lstStyle/>
                    <a:p>
                      <a:pPr algn="ctr"/>
                      <a:r>
                        <a:rPr lang="en-US" dirty="0">
                          <a:solidFill>
                            <a:schemeClr val="tx1"/>
                          </a:solidFill>
                        </a:rPr>
                        <a:t>2.698</a:t>
                      </a:r>
                    </a:p>
                  </a:txBody>
                  <a:tcPr/>
                </a:tc>
                <a:tc>
                  <a:txBody>
                    <a:bodyPr/>
                    <a:lstStyle/>
                    <a:p>
                      <a:pPr algn="ctr"/>
                      <a:r>
                        <a:rPr lang="en-US" dirty="0">
                          <a:solidFill>
                            <a:schemeClr val="tx1"/>
                          </a:solidFill>
                        </a:rPr>
                        <a:t>8.46%</a:t>
                      </a:r>
                    </a:p>
                  </a:txBody>
                  <a:tcPr/>
                </a:tc>
                <a:extLst>
                  <a:ext uri="{0D108BD9-81ED-4DB2-BD59-A6C34878D82A}">
                    <a16:rowId xmlns="" xmlns:a16="http://schemas.microsoft.com/office/drawing/2014/main" val="10002"/>
                  </a:ext>
                </a:extLst>
              </a:tr>
              <a:tr h="370840">
                <a:tc>
                  <a:txBody>
                    <a:bodyPr/>
                    <a:lstStyle/>
                    <a:p>
                      <a:r>
                        <a:rPr lang="en-US" dirty="0">
                          <a:solidFill>
                            <a:schemeClr val="tx1"/>
                          </a:solidFill>
                        </a:rPr>
                        <a:t>I&amp;M</a:t>
                      </a:r>
                    </a:p>
                  </a:txBody>
                  <a:tcPr/>
                </a:tc>
                <a:tc>
                  <a:txBody>
                    <a:bodyPr/>
                    <a:lstStyle/>
                    <a:p>
                      <a:pPr algn="ctr"/>
                      <a:r>
                        <a:rPr lang="en-US" dirty="0">
                          <a:solidFill>
                            <a:schemeClr val="tx1"/>
                          </a:solidFill>
                        </a:rPr>
                        <a:t>4,540</a:t>
                      </a:r>
                    </a:p>
                  </a:txBody>
                  <a:tcPr/>
                </a:tc>
                <a:tc>
                  <a:txBody>
                    <a:bodyPr/>
                    <a:lstStyle/>
                    <a:p>
                      <a:pPr algn="ctr"/>
                      <a:r>
                        <a:rPr lang="en-US" dirty="0">
                          <a:solidFill>
                            <a:schemeClr val="tx1"/>
                          </a:solidFill>
                        </a:rPr>
                        <a:t>45.40</a:t>
                      </a:r>
                    </a:p>
                  </a:txBody>
                  <a:tcPr/>
                </a:tc>
                <a:tc>
                  <a:txBody>
                    <a:bodyPr/>
                    <a:lstStyle/>
                    <a:p>
                      <a:pPr algn="ctr"/>
                      <a:r>
                        <a:rPr lang="en-US" dirty="0">
                          <a:solidFill>
                            <a:schemeClr val="tx1"/>
                          </a:solidFill>
                        </a:rPr>
                        <a:t>0.614</a:t>
                      </a:r>
                    </a:p>
                  </a:txBody>
                  <a:tcPr/>
                </a:tc>
                <a:tc>
                  <a:txBody>
                    <a:bodyPr/>
                    <a:lstStyle/>
                    <a:p>
                      <a:pPr algn="ctr"/>
                      <a:r>
                        <a:rPr lang="en-US" dirty="0">
                          <a:solidFill>
                            <a:schemeClr val="tx1"/>
                          </a:solidFill>
                        </a:rPr>
                        <a:t>1.35%</a:t>
                      </a:r>
                    </a:p>
                  </a:txBody>
                  <a:tcPr/>
                </a:tc>
                <a:extLst>
                  <a:ext uri="{0D108BD9-81ED-4DB2-BD59-A6C34878D82A}">
                    <a16:rowId xmlns="" xmlns:a16="http://schemas.microsoft.com/office/drawing/2014/main" val="10003"/>
                  </a:ext>
                </a:extLst>
              </a:tr>
              <a:tr h="370840">
                <a:tc>
                  <a:txBody>
                    <a:bodyPr/>
                    <a:lstStyle/>
                    <a:p>
                      <a:r>
                        <a:rPr lang="en-US" dirty="0"/>
                        <a:t>SIGECO</a:t>
                      </a:r>
                    </a:p>
                  </a:txBody>
                  <a:tcPr/>
                </a:tc>
                <a:tc>
                  <a:txBody>
                    <a:bodyPr/>
                    <a:lstStyle/>
                    <a:p>
                      <a:pPr algn="ctr"/>
                      <a:r>
                        <a:rPr lang="en-US" dirty="0"/>
                        <a:t>1,155</a:t>
                      </a:r>
                    </a:p>
                  </a:txBody>
                  <a:tcPr/>
                </a:tc>
                <a:tc>
                  <a:txBody>
                    <a:bodyPr/>
                    <a:lstStyle/>
                    <a:p>
                      <a:pPr algn="ctr"/>
                      <a:r>
                        <a:rPr lang="en-US" dirty="0"/>
                        <a:t>11.55</a:t>
                      </a:r>
                    </a:p>
                  </a:txBody>
                  <a:tcPr/>
                </a:tc>
                <a:tc>
                  <a:txBody>
                    <a:bodyPr/>
                    <a:lstStyle/>
                    <a:p>
                      <a:pPr algn="ctr"/>
                      <a:r>
                        <a:rPr lang="en-US" dirty="0"/>
                        <a:t>0.681</a:t>
                      </a:r>
                    </a:p>
                  </a:txBody>
                  <a:tcPr/>
                </a:tc>
                <a:tc>
                  <a:txBody>
                    <a:bodyPr/>
                    <a:lstStyle/>
                    <a:p>
                      <a:pPr algn="ctr"/>
                      <a:r>
                        <a:rPr lang="en-US" dirty="0"/>
                        <a:t>5.9%</a:t>
                      </a:r>
                    </a:p>
                  </a:txBody>
                  <a:tcPr/>
                </a:tc>
                <a:extLst>
                  <a:ext uri="{0D108BD9-81ED-4DB2-BD59-A6C34878D82A}">
                    <a16:rowId xmlns="" xmlns:a16="http://schemas.microsoft.com/office/drawing/2014/main" val="10004"/>
                  </a:ext>
                </a:extLst>
              </a:tr>
              <a:tr h="370840">
                <a:tc>
                  <a:txBody>
                    <a:bodyPr/>
                    <a:lstStyle/>
                    <a:p>
                      <a:r>
                        <a:rPr lang="en-US" dirty="0">
                          <a:solidFill>
                            <a:schemeClr val="tx1"/>
                          </a:solidFill>
                        </a:rPr>
                        <a:t>IPL</a:t>
                      </a:r>
                    </a:p>
                  </a:txBody>
                  <a:tcPr/>
                </a:tc>
                <a:tc>
                  <a:txBody>
                    <a:bodyPr/>
                    <a:lstStyle/>
                    <a:p>
                      <a:pPr algn="ctr"/>
                      <a:r>
                        <a:rPr lang="en-US" dirty="0"/>
                        <a:t>2,851</a:t>
                      </a:r>
                    </a:p>
                  </a:txBody>
                  <a:tcPr/>
                </a:tc>
                <a:tc>
                  <a:txBody>
                    <a:bodyPr/>
                    <a:lstStyle/>
                    <a:p>
                      <a:pPr algn="ctr"/>
                      <a:r>
                        <a:rPr lang="en-US" dirty="0"/>
                        <a:t>28.51</a:t>
                      </a:r>
                      <a:r>
                        <a:rPr lang="en-US" baseline="0" dirty="0"/>
                        <a:t>                                                                                                                         </a:t>
                      </a:r>
                      <a:endParaRPr lang="en-US" dirty="0"/>
                    </a:p>
                  </a:txBody>
                  <a:tcPr/>
                </a:tc>
                <a:tc>
                  <a:txBody>
                    <a:bodyPr/>
                    <a:lstStyle/>
                    <a:p>
                      <a:pPr algn="ctr"/>
                      <a:r>
                        <a:rPr lang="en-US" dirty="0"/>
                        <a:t>0.303</a:t>
                      </a:r>
                    </a:p>
                  </a:txBody>
                  <a:tcPr/>
                </a:tc>
                <a:tc>
                  <a:txBody>
                    <a:bodyPr/>
                    <a:lstStyle/>
                    <a:p>
                      <a:pPr algn="ctr"/>
                      <a:r>
                        <a:rPr lang="en-US" dirty="0"/>
                        <a:t>1.06%</a:t>
                      </a:r>
                    </a:p>
                  </a:txBody>
                  <a:tcPr/>
                </a:tc>
                <a:extLst>
                  <a:ext uri="{0D108BD9-81ED-4DB2-BD59-A6C34878D82A}">
                    <a16:rowId xmlns="" xmlns:a16="http://schemas.microsoft.com/office/drawing/2014/main" val="10005"/>
                  </a:ext>
                </a:extLst>
              </a:tr>
              <a:tr h="370840">
                <a:tc>
                  <a:txBody>
                    <a:bodyPr/>
                    <a:lstStyle/>
                    <a:p>
                      <a:r>
                        <a:rPr lang="en-US" b="1" dirty="0"/>
                        <a:t>Total</a:t>
                      </a:r>
                    </a:p>
                  </a:txBody>
                  <a:tcPr/>
                </a:tc>
                <a:tc>
                  <a:txBody>
                    <a:bodyPr/>
                    <a:lstStyle/>
                    <a:p>
                      <a:pPr algn="ctr"/>
                      <a:r>
                        <a:rPr lang="en-US" b="1" dirty="0"/>
                        <a:t>17,950</a:t>
                      </a:r>
                    </a:p>
                  </a:txBody>
                  <a:tcPr/>
                </a:tc>
                <a:tc>
                  <a:txBody>
                    <a:bodyPr/>
                    <a:lstStyle/>
                    <a:p>
                      <a:pPr algn="ctr"/>
                      <a:r>
                        <a:rPr lang="en-US" b="1" dirty="0"/>
                        <a:t>179.50</a:t>
                      </a:r>
                    </a:p>
                  </a:txBody>
                  <a:tcPr/>
                </a:tc>
                <a:tc>
                  <a:txBody>
                    <a:bodyPr/>
                    <a:lstStyle/>
                    <a:p>
                      <a:pPr algn="ctr"/>
                      <a:r>
                        <a:rPr lang="en-US" b="1" dirty="0"/>
                        <a:t>8.791</a:t>
                      </a:r>
                    </a:p>
                  </a:txBody>
                  <a:tcPr/>
                </a:tc>
                <a:tc>
                  <a:txBody>
                    <a:bodyPr/>
                    <a:lstStyle/>
                    <a:p>
                      <a:pPr algn="ctr"/>
                      <a:r>
                        <a:rPr lang="en-US" b="1" dirty="0"/>
                        <a:t>4.90%</a:t>
                      </a:r>
                    </a:p>
                  </a:txBody>
                  <a:tcPr/>
                </a:tc>
                <a:extLst>
                  <a:ext uri="{0D108BD9-81ED-4DB2-BD59-A6C34878D82A}">
                    <a16:rowId xmlns="" xmlns:a16="http://schemas.microsoft.com/office/drawing/2014/main" val="10006"/>
                  </a:ext>
                </a:extLst>
              </a:tr>
            </a:tbl>
          </a:graphicData>
        </a:graphic>
      </p:graphicFrame>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3963718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6934200" cy="1252728"/>
          </a:xfrm>
        </p:spPr>
        <p:txBody>
          <a:bodyPr>
            <a:normAutofit fontScale="90000"/>
          </a:bodyPr>
          <a:lstStyle/>
          <a:p>
            <a:r>
              <a:rPr lang="en-US" dirty="0"/>
              <a:t>Table 8. Net metering cap as </a:t>
            </a:r>
            <a:br>
              <a:rPr lang="en-US" dirty="0"/>
            </a:br>
            <a:r>
              <a:rPr lang="en-US" dirty="0"/>
              <a:t>% of summer peak load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6297696"/>
              </p:ext>
            </p:extLst>
          </p:nvPr>
        </p:nvGraphicFramePr>
        <p:xfrm>
          <a:off x="457200" y="1774825"/>
          <a:ext cx="8229600" cy="340868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20000"/>
                    </a:ext>
                  </a:extLst>
                </a:gridCol>
                <a:gridCol w="161544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370840">
                <a:tc>
                  <a:txBody>
                    <a:bodyPr/>
                    <a:lstStyle/>
                    <a:p>
                      <a:r>
                        <a:rPr lang="en-US" dirty="0"/>
                        <a:t>Utility</a:t>
                      </a:r>
                    </a:p>
                  </a:txBody>
                  <a:tcPr/>
                </a:tc>
                <a:tc>
                  <a:txBody>
                    <a:bodyPr/>
                    <a:lstStyle/>
                    <a:p>
                      <a:r>
                        <a:rPr lang="en-US" dirty="0"/>
                        <a:t>2015</a:t>
                      </a:r>
                      <a:r>
                        <a:rPr lang="en-US" baseline="0" dirty="0"/>
                        <a:t> Summer Peak Load (MW)</a:t>
                      </a:r>
                      <a:endParaRPr lang="en-US" dirty="0"/>
                    </a:p>
                  </a:txBody>
                  <a:tcPr/>
                </a:tc>
                <a:tc>
                  <a:txBody>
                    <a:bodyPr/>
                    <a:lstStyle/>
                    <a:p>
                      <a:r>
                        <a:rPr lang="en-US" dirty="0"/>
                        <a:t>2016 Net Metering Capacity</a:t>
                      </a:r>
                    </a:p>
                  </a:txBody>
                  <a:tcPr/>
                </a:tc>
                <a:tc>
                  <a:txBody>
                    <a:bodyPr/>
                    <a:lstStyle/>
                    <a:p>
                      <a:r>
                        <a:rPr lang="en-US" dirty="0"/>
                        <a:t>Percent of peak (%)</a:t>
                      </a:r>
                    </a:p>
                  </a:txBody>
                  <a:tcPr/>
                </a:tc>
                <a:tc>
                  <a:txBody>
                    <a:bodyPr/>
                    <a:lstStyle/>
                    <a:p>
                      <a:r>
                        <a:rPr lang="en-US" dirty="0"/>
                        <a:t>Rank (highest % of peak)</a:t>
                      </a:r>
                    </a:p>
                  </a:txBody>
                  <a:tcPr/>
                </a:tc>
                <a:extLst>
                  <a:ext uri="{0D108BD9-81ED-4DB2-BD59-A6C34878D82A}">
                    <a16:rowId xmlns="" xmlns:a16="http://schemas.microsoft.com/office/drawing/2014/main" val="10000"/>
                  </a:ext>
                </a:extLst>
              </a:tr>
              <a:tr h="370840">
                <a:tc>
                  <a:txBody>
                    <a:bodyPr/>
                    <a:lstStyle/>
                    <a:p>
                      <a:r>
                        <a:rPr lang="en-US" dirty="0">
                          <a:solidFill>
                            <a:schemeClr val="tx1"/>
                          </a:solidFill>
                        </a:rPr>
                        <a:t>Duke</a:t>
                      </a:r>
                      <a:r>
                        <a:rPr lang="en-US" baseline="0" dirty="0">
                          <a:solidFill>
                            <a:schemeClr val="tx1"/>
                          </a:solidFill>
                        </a:rPr>
                        <a:t> Energy Indiana</a:t>
                      </a:r>
                      <a:endParaRPr lang="en-US" dirty="0">
                        <a:solidFill>
                          <a:schemeClr val="tx1"/>
                        </a:solidFill>
                      </a:endParaRPr>
                    </a:p>
                  </a:txBody>
                  <a:tcPr/>
                </a:tc>
                <a:tc>
                  <a:txBody>
                    <a:bodyPr/>
                    <a:lstStyle/>
                    <a:p>
                      <a:pPr algn="ctr"/>
                      <a:r>
                        <a:rPr lang="en-US" dirty="0">
                          <a:solidFill>
                            <a:schemeClr val="tx1"/>
                          </a:solidFill>
                        </a:rPr>
                        <a:t>5,748</a:t>
                      </a:r>
                    </a:p>
                  </a:txBody>
                  <a:tcPr/>
                </a:tc>
                <a:tc>
                  <a:txBody>
                    <a:bodyPr/>
                    <a:lstStyle/>
                    <a:p>
                      <a:pPr algn="ctr"/>
                      <a:r>
                        <a:rPr lang="en-US" dirty="0">
                          <a:solidFill>
                            <a:schemeClr val="tx1"/>
                          </a:solidFill>
                        </a:rPr>
                        <a:t>9</a:t>
                      </a:r>
                    </a:p>
                  </a:txBody>
                  <a:tcPr/>
                </a:tc>
                <a:tc>
                  <a:txBody>
                    <a:bodyPr/>
                    <a:lstStyle/>
                    <a:p>
                      <a:pPr algn="ctr"/>
                      <a:r>
                        <a:rPr lang="en-US" dirty="0">
                          <a:solidFill>
                            <a:schemeClr val="tx1"/>
                          </a:solidFill>
                        </a:rPr>
                        <a:t>0.16%</a:t>
                      </a:r>
                    </a:p>
                  </a:txBody>
                  <a:tcPr/>
                </a:tc>
                <a:tc>
                  <a:txBody>
                    <a:bodyPr/>
                    <a:lstStyle/>
                    <a:p>
                      <a:pPr algn="ctr"/>
                      <a:r>
                        <a:rPr lang="en-US" dirty="0">
                          <a:solidFill>
                            <a:schemeClr val="tx1"/>
                          </a:solidFill>
                        </a:rPr>
                        <a:t>2</a:t>
                      </a:r>
                    </a:p>
                  </a:txBody>
                  <a:tcPr/>
                </a:tc>
                <a:extLst>
                  <a:ext uri="{0D108BD9-81ED-4DB2-BD59-A6C34878D82A}">
                    <a16:rowId xmlns="" xmlns:a16="http://schemas.microsoft.com/office/drawing/2014/main" val="10001"/>
                  </a:ext>
                </a:extLst>
              </a:tr>
              <a:tr h="370840">
                <a:tc>
                  <a:txBody>
                    <a:bodyPr/>
                    <a:lstStyle/>
                    <a:p>
                      <a:r>
                        <a:rPr lang="en-US" dirty="0">
                          <a:solidFill>
                            <a:schemeClr val="tx1"/>
                          </a:solidFill>
                        </a:rPr>
                        <a:t>NIPSCO</a:t>
                      </a:r>
                    </a:p>
                  </a:txBody>
                  <a:tcPr/>
                </a:tc>
                <a:tc>
                  <a:txBody>
                    <a:bodyPr/>
                    <a:lstStyle/>
                    <a:p>
                      <a:pPr algn="ctr"/>
                      <a:r>
                        <a:rPr lang="en-US" dirty="0">
                          <a:solidFill>
                            <a:schemeClr val="tx1"/>
                          </a:solidFill>
                        </a:rPr>
                        <a:t>3,055</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0.16%</a:t>
                      </a:r>
                    </a:p>
                  </a:txBody>
                  <a:tcPr/>
                </a:tc>
                <a:tc>
                  <a:txBody>
                    <a:bodyPr/>
                    <a:lstStyle/>
                    <a:p>
                      <a:pPr algn="ctr"/>
                      <a:r>
                        <a:rPr lang="en-US" dirty="0">
                          <a:solidFill>
                            <a:schemeClr val="tx1"/>
                          </a:solidFill>
                        </a:rPr>
                        <a:t>2</a:t>
                      </a:r>
                    </a:p>
                  </a:txBody>
                  <a:tcPr/>
                </a:tc>
                <a:extLst>
                  <a:ext uri="{0D108BD9-81ED-4DB2-BD59-A6C34878D82A}">
                    <a16:rowId xmlns="" xmlns:a16="http://schemas.microsoft.com/office/drawing/2014/main" val="10002"/>
                  </a:ext>
                </a:extLst>
              </a:tr>
              <a:tr h="370840">
                <a:tc>
                  <a:txBody>
                    <a:bodyPr/>
                    <a:lstStyle/>
                    <a:p>
                      <a:r>
                        <a:rPr lang="en-US" dirty="0">
                          <a:solidFill>
                            <a:schemeClr val="tx1"/>
                          </a:solidFill>
                        </a:rPr>
                        <a:t>I&amp;M</a:t>
                      </a:r>
                    </a:p>
                  </a:txBody>
                  <a:tcPr/>
                </a:tc>
                <a:tc>
                  <a:txBody>
                    <a:bodyPr/>
                    <a:lstStyle/>
                    <a:p>
                      <a:pPr algn="ctr"/>
                      <a:r>
                        <a:rPr lang="en-US" dirty="0">
                          <a:solidFill>
                            <a:schemeClr val="tx1"/>
                          </a:solidFill>
                        </a:rPr>
                        <a:t>4,398</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0.06%</a:t>
                      </a:r>
                    </a:p>
                  </a:txBody>
                  <a:tcPr/>
                </a:tc>
                <a:tc>
                  <a:txBody>
                    <a:bodyPr/>
                    <a:lstStyle/>
                    <a:p>
                      <a:pPr algn="ctr"/>
                      <a:r>
                        <a:rPr lang="en-US" dirty="0">
                          <a:solidFill>
                            <a:schemeClr val="tx1"/>
                          </a:solidFill>
                        </a:rPr>
                        <a:t>4</a:t>
                      </a:r>
                    </a:p>
                  </a:txBody>
                  <a:tcPr/>
                </a:tc>
                <a:extLst>
                  <a:ext uri="{0D108BD9-81ED-4DB2-BD59-A6C34878D82A}">
                    <a16:rowId xmlns="" xmlns:a16="http://schemas.microsoft.com/office/drawing/2014/main" val="10003"/>
                  </a:ext>
                </a:extLst>
              </a:tr>
              <a:tr h="370840">
                <a:tc>
                  <a:txBody>
                    <a:bodyPr/>
                    <a:lstStyle/>
                    <a:p>
                      <a:r>
                        <a:rPr lang="en-US" dirty="0"/>
                        <a:t>SIGECO</a:t>
                      </a:r>
                    </a:p>
                  </a:txBody>
                  <a:tcPr/>
                </a:tc>
                <a:tc>
                  <a:txBody>
                    <a:bodyPr/>
                    <a:lstStyle/>
                    <a:p>
                      <a:pPr algn="ctr"/>
                      <a:r>
                        <a:rPr lang="en-US" dirty="0"/>
                        <a:t>1,222</a:t>
                      </a:r>
                    </a:p>
                  </a:txBody>
                  <a:tcPr/>
                </a:tc>
                <a:tc>
                  <a:txBody>
                    <a:bodyPr/>
                    <a:lstStyle/>
                    <a:p>
                      <a:pPr algn="ctr"/>
                      <a:r>
                        <a:rPr lang="en-US" dirty="0"/>
                        <a:t>2</a:t>
                      </a:r>
                    </a:p>
                  </a:txBody>
                  <a:tcPr/>
                </a:tc>
                <a:tc>
                  <a:txBody>
                    <a:bodyPr/>
                    <a:lstStyle/>
                    <a:p>
                      <a:pPr algn="ctr"/>
                      <a:r>
                        <a:rPr lang="en-US" dirty="0"/>
                        <a:t>0.17%</a:t>
                      </a:r>
                    </a:p>
                  </a:txBody>
                  <a:tcPr/>
                </a:tc>
                <a:tc>
                  <a:txBody>
                    <a:bodyPr/>
                    <a:lstStyle/>
                    <a:p>
                      <a:pPr algn="ctr"/>
                      <a:r>
                        <a:rPr lang="en-US" dirty="0"/>
                        <a:t>1</a:t>
                      </a:r>
                    </a:p>
                  </a:txBody>
                  <a:tcPr/>
                </a:tc>
                <a:extLst>
                  <a:ext uri="{0D108BD9-81ED-4DB2-BD59-A6C34878D82A}">
                    <a16:rowId xmlns="" xmlns:a16="http://schemas.microsoft.com/office/drawing/2014/main" val="10004"/>
                  </a:ext>
                </a:extLst>
              </a:tr>
              <a:tr h="370840">
                <a:tc>
                  <a:txBody>
                    <a:bodyPr/>
                    <a:lstStyle/>
                    <a:p>
                      <a:r>
                        <a:rPr lang="en-US" dirty="0">
                          <a:solidFill>
                            <a:schemeClr val="tx1"/>
                          </a:solidFill>
                        </a:rPr>
                        <a:t>IPL</a:t>
                      </a:r>
                    </a:p>
                  </a:txBody>
                  <a:tcPr/>
                </a:tc>
                <a:tc>
                  <a:txBody>
                    <a:bodyPr/>
                    <a:lstStyle/>
                    <a:p>
                      <a:pPr algn="ctr"/>
                      <a:r>
                        <a:rPr lang="en-US" dirty="0"/>
                        <a:t>2,706</a:t>
                      </a:r>
                    </a:p>
                  </a:txBody>
                  <a:tcPr/>
                </a:tc>
                <a:tc>
                  <a:txBody>
                    <a:bodyPr/>
                    <a:lstStyle/>
                    <a:p>
                      <a:pPr algn="ctr"/>
                      <a:r>
                        <a:rPr lang="en-US" dirty="0"/>
                        <a:t>2</a:t>
                      </a:r>
                    </a:p>
                  </a:txBody>
                  <a:tcPr/>
                </a:tc>
                <a:tc>
                  <a:txBody>
                    <a:bodyPr/>
                    <a:lstStyle/>
                    <a:p>
                      <a:pPr algn="ctr"/>
                      <a:r>
                        <a:rPr lang="en-US" dirty="0"/>
                        <a:t>0.06%</a:t>
                      </a:r>
                    </a:p>
                  </a:txBody>
                  <a:tcPr/>
                </a:tc>
                <a:tc>
                  <a:txBody>
                    <a:bodyPr/>
                    <a:lstStyle/>
                    <a:p>
                      <a:pPr algn="ctr"/>
                      <a:r>
                        <a:rPr lang="en-US" dirty="0"/>
                        <a:t>3</a:t>
                      </a:r>
                    </a:p>
                  </a:txBody>
                  <a:tcPr/>
                </a:tc>
                <a:extLst>
                  <a:ext uri="{0D108BD9-81ED-4DB2-BD59-A6C34878D82A}">
                    <a16:rowId xmlns="" xmlns:a16="http://schemas.microsoft.com/office/drawing/2014/main" val="10005"/>
                  </a:ext>
                </a:extLst>
              </a:tr>
              <a:tr h="370840">
                <a:tc>
                  <a:txBody>
                    <a:bodyPr/>
                    <a:lstStyle/>
                    <a:p>
                      <a:r>
                        <a:rPr lang="en-US" b="1" dirty="0">
                          <a:solidFill>
                            <a:srgbClr val="00B050"/>
                          </a:solidFill>
                        </a:rPr>
                        <a:t>Total</a:t>
                      </a:r>
                    </a:p>
                  </a:txBody>
                  <a:tcPr/>
                </a:tc>
                <a:tc>
                  <a:txBody>
                    <a:bodyPr/>
                    <a:lstStyle/>
                    <a:p>
                      <a:pPr algn="ctr"/>
                      <a:r>
                        <a:rPr lang="en-US" b="1" dirty="0">
                          <a:solidFill>
                            <a:srgbClr val="00B050"/>
                          </a:solidFill>
                        </a:rPr>
                        <a:t>17,129</a:t>
                      </a:r>
                    </a:p>
                  </a:txBody>
                  <a:tcPr/>
                </a:tc>
                <a:tc>
                  <a:txBody>
                    <a:bodyPr/>
                    <a:lstStyle/>
                    <a:p>
                      <a:pPr algn="ctr"/>
                      <a:r>
                        <a:rPr lang="en-US" b="1" dirty="0">
                          <a:solidFill>
                            <a:srgbClr val="00B050"/>
                          </a:solidFill>
                        </a:rPr>
                        <a:t>20</a:t>
                      </a:r>
                    </a:p>
                  </a:txBody>
                  <a:tcPr/>
                </a:tc>
                <a:tc>
                  <a:txBody>
                    <a:bodyPr/>
                    <a:lstStyle/>
                    <a:p>
                      <a:pPr algn="ctr"/>
                      <a:r>
                        <a:rPr lang="en-US" b="1" dirty="0">
                          <a:solidFill>
                            <a:srgbClr val="00B050"/>
                          </a:solidFill>
                        </a:rPr>
                        <a:t>0.12%</a:t>
                      </a:r>
                    </a:p>
                  </a:txBody>
                  <a:tcPr/>
                </a:tc>
                <a:tc>
                  <a:txBody>
                    <a:bodyPr/>
                    <a:lstStyle/>
                    <a:p>
                      <a:pPr algn="ctr"/>
                      <a:endParaRPr lang="en-US" b="1" dirty="0"/>
                    </a:p>
                  </a:txBody>
                  <a:tcPr/>
                </a:tc>
                <a:extLst>
                  <a:ext uri="{0D108BD9-81ED-4DB2-BD59-A6C34878D82A}">
                    <a16:rowId xmlns="" xmlns:a16="http://schemas.microsoft.com/office/drawing/2014/main" val="10006"/>
                  </a:ext>
                </a:extLst>
              </a:tr>
            </a:tbl>
          </a:graphicData>
        </a:graphic>
      </p:graphicFrame>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4158569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6934200" cy="1252728"/>
          </a:xfrm>
        </p:spPr>
        <p:txBody>
          <a:bodyPr>
            <a:normAutofit fontScale="90000"/>
          </a:bodyPr>
          <a:lstStyle/>
          <a:p>
            <a:r>
              <a:rPr lang="en-US" dirty="0"/>
              <a:t>Table 9. Net metering vs. FIT Capacity 2016</a:t>
            </a:r>
          </a:p>
        </p:txBody>
      </p:sp>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a:stretch>
            <a:fillRect/>
          </a:stretch>
        </p:blipFill>
        <p:spPr>
          <a:xfrm>
            <a:off x="152400" y="1600200"/>
            <a:ext cx="8563466" cy="4605951"/>
          </a:xfrm>
          <a:prstGeom prst="rect">
            <a:avLst/>
          </a:prstGeom>
        </p:spPr>
      </p:pic>
      <p:sp>
        <p:nvSpPr>
          <p:cNvPr id="7" name="TextBox 6"/>
          <p:cNvSpPr txBox="1"/>
          <p:nvPr/>
        </p:nvSpPr>
        <p:spPr>
          <a:xfrm>
            <a:off x="1600200" y="6324600"/>
            <a:ext cx="5638800" cy="381000"/>
          </a:xfrm>
          <a:prstGeom prst="rect">
            <a:avLst/>
          </a:prstGeom>
          <a:noFill/>
        </p:spPr>
        <p:txBody>
          <a:bodyPr wrap="square" rtlCol="0">
            <a:spAutoFit/>
          </a:bodyPr>
          <a:lstStyle/>
          <a:p>
            <a:pPr algn="ctr"/>
            <a:r>
              <a:rPr lang="en-US" i="1" dirty="0"/>
              <a:t>From Purdue “2016 Renewables Report”</a:t>
            </a:r>
          </a:p>
        </p:txBody>
      </p:sp>
      <p:sp>
        <p:nvSpPr>
          <p:cNvPr id="8" name="Oval 7"/>
          <p:cNvSpPr/>
          <p:nvPr/>
        </p:nvSpPr>
        <p:spPr>
          <a:xfrm>
            <a:off x="4724400" y="1582801"/>
            <a:ext cx="1600200" cy="224459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72904" y="4191000"/>
            <a:ext cx="2084895" cy="137160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rot="19316412">
            <a:off x="4861446" y="4250436"/>
            <a:ext cx="5059910" cy="1252728"/>
          </a:xfrm>
          <a:prstGeom prst="rect">
            <a:avLst/>
          </a:prstGeom>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r>
              <a:rPr lang="en-US" dirty="0">
                <a:solidFill>
                  <a:srgbClr val="FF0000"/>
                </a:solidFill>
              </a:rPr>
              <a:t>What Subsidy???</a:t>
            </a:r>
          </a:p>
        </p:txBody>
      </p:sp>
    </p:spTree>
    <p:extLst>
      <p:ext uri="{BB962C8B-B14F-4D97-AF65-F5344CB8AC3E}">
        <p14:creationId xmlns:p14="http://schemas.microsoft.com/office/powerpoint/2010/main" val="2135094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Specific concerns about SEA </a:t>
            </a:r>
            <a:r>
              <a:rPr lang="en-US" sz="3600" dirty="0" smtClean="0"/>
              <a:t>309-#1</a:t>
            </a:r>
            <a:endParaRPr lang="en-US" sz="3600" dirty="0"/>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marL="457200" lvl="1" indent="0">
              <a:buNone/>
            </a:pPr>
            <a:r>
              <a:rPr lang="en-US" sz="1800" dirty="0" smtClean="0"/>
              <a:t>Inadequate </a:t>
            </a:r>
            <a:r>
              <a:rPr lang="en-US" sz="1800" dirty="0"/>
              <a:t>definition of install (Sec. 13, p. 10, lines 34-36</a:t>
            </a:r>
            <a:r>
              <a:rPr lang="en-US" sz="1800" dirty="0" smtClean="0"/>
              <a:t>)</a:t>
            </a:r>
          </a:p>
          <a:p>
            <a:pPr lvl="1"/>
            <a:endParaRPr lang="en-US" sz="1800" dirty="0" smtClean="0"/>
          </a:p>
          <a:p>
            <a:pPr marL="457200" lvl="1" indent="0">
              <a:buNone/>
            </a:pPr>
            <a:r>
              <a:rPr lang="en-US" sz="1800" dirty="0" smtClean="0"/>
              <a:t>“</a:t>
            </a:r>
            <a:r>
              <a:rPr lang="en-US" sz="1800" dirty="0"/>
              <a:t>Update fees and charges” (Sec. 21, p. 13, line 24</a:t>
            </a:r>
            <a:r>
              <a:rPr lang="en-US" sz="1800" dirty="0" smtClean="0"/>
              <a:t>)</a:t>
            </a:r>
          </a:p>
          <a:p>
            <a:pPr marL="457200" lvl="1" indent="0">
              <a:buNone/>
            </a:pPr>
            <a:endParaRPr lang="en-US" sz="1800" dirty="0"/>
          </a:p>
          <a:p>
            <a:pPr marL="457200" lvl="1" indent="0">
              <a:buNone/>
            </a:pPr>
            <a:r>
              <a:rPr lang="en-US" sz="1800" dirty="0" smtClean="0"/>
              <a:t>Although </a:t>
            </a:r>
            <a:r>
              <a:rPr lang="en-US" sz="1800" dirty="0"/>
              <a:t>“grandfathering” language does address transference of solar system to another homeowner it does NOT address homeowners who add solar panels to their system and will be required to sign a new Interconnection </a:t>
            </a:r>
            <a:r>
              <a:rPr lang="en-US" sz="1800" dirty="0" smtClean="0"/>
              <a:t>Agreement</a:t>
            </a:r>
          </a:p>
          <a:p>
            <a:pPr marL="457200" lvl="1" indent="0">
              <a:buNone/>
            </a:pPr>
            <a:endParaRPr lang="en-US" sz="1800" dirty="0"/>
          </a:p>
          <a:p>
            <a:pPr marL="457200" lvl="1" indent="0">
              <a:buNone/>
            </a:pPr>
            <a:r>
              <a:rPr lang="en-US" sz="1800" dirty="0"/>
              <a:t>Will drastically impact </a:t>
            </a:r>
            <a:r>
              <a:rPr lang="en-US" sz="1800" dirty="0" smtClean="0"/>
              <a:t>Return on Investment (ROI) </a:t>
            </a:r>
            <a:r>
              <a:rPr lang="en-US" sz="1800" dirty="0"/>
              <a:t>for solar </a:t>
            </a:r>
            <a:r>
              <a:rPr lang="en-US" sz="1800" dirty="0" smtClean="0"/>
              <a:t>owners</a:t>
            </a:r>
            <a:endParaRPr lang="en-US" sz="1800" i="1" dirty="0"/>
          </a:p>
          <a:p>
            <a:pPr lvl="1"/>
            <a:endParaRPr lang="en-US" sz="2400" dirty="0"/>
          </a:p>
          <a:p>
            <a:pPr lvl="1"/>
            <a:endParaRPr lang="en-US" sz="24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3714003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Specific concerns about SEA 309-</a:t>
            </a:r>
            <a:r>
              <a:rPr lang="en-US" sz="3600" dirty="0" smtClean="0"/>
              <a:t>#2</a:t>
            </a:r>
            <a:endParaRPr lang="en-US" sz="3600" dirty="0"/>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marL="119062" indent="0">
              <a:buNone/>
            </a:pPr>
            <a:r>
              <a:rPr lang="en-US" sz="1800" dirty="0"/>
              <a:t>Will </a:t>
            </a:r>
            <a:r>
              <a:rPr lang="en-US" sz="1800" b="1" dirty="0"/>
              <a:t>limit policy mechanisms commonly used to promote solar</a:t>
            </a:r>
            <a:r>
              <a:rPr lang="en-US" sz="1800" dirty="0"/>
              <a:t>, such</a:t>
            </a:r>
          </a:p>
          <a:p>
            <a:pPr marL="119062" indent="0">
              <a:buNone/>
            </a:pPr>
            <a:r>
              <a:rPr lang="en-US" sz="1800" dirty="0"/>
              <a:t>as power purchase agreements and virtual net metering. In other states, these</a:t>
            </a:r>
          </a:p>
          <a:p>
            <a:pPr marL="119062" indent="0">
              <a:buNone/>
            </a:pPr>
            <a:r>
              <a:rPr lang="en-US" sz="1800" dirty="0"/>
              <a:t>are used to expand solar access multiple customer classes. [Chapter 40,</a:t>
            </a:r>
          </a:p>
          <a:p>
            <a:pPr marL="119062" indent="0">
              <a:buNone/>
            </a:pPr>
            <a:r>
              <a:rPr lang="en-US" sz="1800" dirty="0"/>
              <a:t>Section 3]</a:t>
            </a:r>
          </a:p>
          <a:p>
            <a:pPr marL="119062" indent="0">
              <a:buNone/>
            </a:pPr>
            <a:endParaRPr lang="en-US" sz="1800" dirty="0"/>
          </a:p>
          <a:p>
            <a:pPr marL="119062" indent="0">
              <a:buNone/>
            </a:pPr>
            <a:r>
              <a:rPr lang="en-US" sz="1800" dirty="0"/>
              <a:t>Puts </a:t>
            </a:r>
            <a:r>
              <a:rPr lang="en-US" sz="1800" b="1" dirty="0"/>
              <a:t>a kill date on net metering of July 1, 2022</a:t>
            </a:r>
            <a:r>
              <a:rPr lang="en-US" sz="1800" dirty="0"/>
              <a:t>. We have set the goal</a:t>
            </a:r>
          </a:p>
          <a:p>
            <a:pPr marL="119062" indent="0">
              <a:buNone/>
            </a:pPr>
            <a:r>
              <a:rPr lang="en-US" sz="1800" dirty="0"/>
              <a:t>of 1.5% of peak summer load. Let's allow Indiana's solar industry to get there.</a:t>
            </a:r>
          </a:p>
          <a:p>
            <a:pPr marL="119062" indent="0">
              <a:buNone/>
            </a:pPr>
            <a:r>
              <a:rPr lang="fr-FR" sz="1800" dirty="0"/>
              <a:t>[Chapter 40, Section 10 - (2)]</a:t>
            </a:r>
          </a:p>
          <a:p>
            <a:pPr marL="119062" indent="0">
              <a:buNone/>
            </a:pPr>
            <a:endParaRPr lang="fr-FR" sz="1800" dirty="0"/>
          </a:p>
          <a:p>
            <a:pPr marL="119062" indent="0">
              <a:buNone/>
            </a:pPr>
            <a:r>
              <a:rPr lang="en-US" sz="1800" dirty="0"/>
              <a:t>Includes a </a:t>
            </a:r>
            <a:r>
              <a:rPr lang="en-US" sz="1800" b="1" dirty="0"/>
              <a:t>statutory prohibition of net metering</a:t>
            </a:r>
            <a:r>
              <a:rPr lang="en-US" sz="1800" dirty="0"/>
              <a:t>, a simple and fair way</a:t>
            </a:r>
          </a:p>
          <a:p>
            <a:pPr marL="119062" indent="0">
              <a:buNone/>
            </a:pPr>
            <a:r>
              <a:rPr lang="en-US" sz="1800" dirty="0"/>
              <a:t>to value excess solar being put onto the grid. Even if utilities want to use net</a:t>
            </a:r>
          </a:p>
          <a:p>
            <a:pPr marL="119062" indent="0">
              <a:buNone/>
            </a:pPr>
            <a:r>
              <a:rPr lang="en-US" sz="1800" dirty="0"/>
              <a:t>metering, they cannot </a:t>
            </a:r>
            <a:r>
              <a:rPr lang="en-US" sz="1800" dirty="0" smtClean="0"/>
              <a:t>under SEA 309. </a:t>
            </a:r>
            <a:r>
              <a:rPr lang="en-US" sz="1800" dirty="0"/>
              <a:t>[Chapter 40, Section 11 – (b)(1)]</a:t>
            </a:r>
          </a:p>
          <a:p>
            <a:pPr marL="119062" indent="0">
              <a:buNone/>
            </a:pPr>
            <a:endParaRPr lang="en-US" sz="1800" dirty="0"/>
          </a:p>
          <a:p>
            <a:pPr marL="119062" indent="0">
              <a:buNone/>
            </a:pPr>
            <a:r>
              <a:rPr lang="en-US" sz="1800" dirty="0"/>
              <a:t>Systems installed after 2017 </a:t>
            </a:r>
            <a:r>
              <a:rPr lang="en-US" sz="1800" b="1" dirty="0"/>
              <a:t>will only get grandfathering for</a:t>
            </a:r>
          </a:p>
          <a:p>
            <a:pPr marL="119062" indent="0">
              <a:buNone/>
            </a:pPr>
            <a:r>
              <a:rPr lang="en-US" sz="1800" b="1" dirty="0"/>
              <a:t>half of its usable life </a:t>
            </a:r>
            <a:r>
              <a:rPr lang="en-US" sz="1800" dirty="0"/>
              <a:t>(30 years or more). [Chapter 40, Section 13 – (b)(2)]</a:t>
            </a:r>
          </a:p>
          <a:p>
            <a:pPr lvl="1"/>
            <a:endParaRPr lang="en-US" sz="24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4239558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Specific concerns about SEA 309-</a:t>
            </a:r>
            <a:r>
              <a:rPr lang="en-US" sz="3600" dirty="0" smtClean="0"/>
              <a:t>#3</a:t>
            </a:r>
            <a:endParaRPr lang="en-US" sz="3600" dirty="0"/>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marL="119062" indent="0">
              <a:buNone/>
            </a:pPr>
            <a:r>
              <a:rPr lang="en-US" sz="1800" dirty="0"/>
              <a:t>Allows utilities to </a:t>
            </a:r>
            <a:r>
              <a:rPr lang="en-US" sz="1800" b="1" dirty="0"/>
              <a:t>increase rates on all customers </a:t>
            </a:r>
            <a:r>
              <a:rPr lang="en-US" sz="1800" dirty="0"/>
              <a:t>in order to recover cost of credits due to net metering. This will affect low and middle income Hoosiers the most. [Chapter 40, Section 15]</a:t>
            </a:r>
          </a:p>
          <a:p>
            <a:pPr marL="119062" indent="0">
              <a:buNone/>
            </a:pPr>
            <a:endParaRPr lang="en-US" sz="1800" dirty="0"/>
          </a:p>
          <a:p>
            <a:pPr marL="119062" indent="0">
              <a:buNone/>
            </a:pPr>
            <a:r>
              <a:rPr lang="en-US" sz="1800" dirty="0"/>
              <a:t>By </a:t>
            </a:r>
            <a:r>
              <a:rPr lang="en-US" sz="1800" b="1" dirty="0"/>
              <a:t>arbitrarily setting rates </a:t>
            </a:r>
            <a:r>
              <a:rPr lang="en-US" sz="1800" dirty="0"/>
              <a:t>for excess solar generation, the bill denies the</a:t>
            </a:r>
          </a:p>
          <a:p>
            <a:pPr marL="119062" indent="0">
              <a:buNone/>
            </a:pPr>
            <a:r>
              <a:rPr lang="en-US" sz="1800" dirty="0"/>
              <a:t>benefit and transparency of a study at the Indiana Utility Regulatory</a:t>
            </a:r>
          </a:p>
          <a:p>
            <a:pPr marL="119062" indent="0">
              <a:buNone/>
            </a:pPr>
            <a:r>
              <a:rPr lang="en-US" sz="1800" dirty="0"/>
              <a:t>Commission, a prudent next step done in about a dozen other states.</a:t>
            </a:r>
          </a:p>
          <a:p>
            <a:pPr marL="119062" indent="0">
              <a:buNone/>
            </a:pPr>
            <a:r>
              <a:rPr lang="en-US" sz="1800" dirty="0"/>
              <a:t>[Chapter 40, Section 17]</a:t>
            </a:r>
          </a:p>
          <a:p>
            <a:pPr marL="119062" indent="0">
              <a:buNone/>
            </a:pPr>
            <a:endParaRPr lang="en-US" sz="1800" dirty="0"/>
          </a:p>
          <a:p>
            <a:pPr marL="119062" indent="0">
              <a:buNone/>
            </a:pPr>
            <a:r>
              <a:rPr lang="en-US" sz="1800" dirty="0"/>
              <a:t>Allows utilities to </a:t>
            </a:r>
            <a:r>
              <a:rPr lang="en-US" sz="1800" b="1" dirty="0"/>
              <a:t>increase monthly service charge for solar</a:t>
            </a:r>
          </a:p>
          <a:p>
            <a:pPr marL="119062" indent="0">
              <a:buNone/>
            </a:pPr>
            <a:r>
              <a:rPr lang="en-US" sz="1800" b="1" dirty="0"/>
              <a:t>customers </a:t>
            </a:r>
            <a:r>
              <a:rPr lang="en-US" sz="1800" dirty="0"/>
              <a:t>to be connected to the grid, changing the rules for a small portion of</a:t>
            </a:r>
          </a:p>
          <a:p>
            <a:pPr marL="119062" indent="0">
              <a:buNone/>
            </a:pPr>
            <a:r>
              <a:rPr lang="en-US" sz="1800" dirty="0"/>
              <a:t>their customers. [Chapter 40, Section 19]</a:t>
            </a:r>
          </a:p>
          <a:p>
            <a:pPr marL="119062" indent="0">
              <a:buNone/>
            </a:pPr>
            <a:endParaRPr lang="en-US" sz="1800" dirty="0"/>
          </a:p>
          <a:p>
            <a:pPr marL="119062" indent="0">
              <a:buNone/>
            </a:pPr>
            <a:r>
              <a:rPr lang="en-US" sz="1800" dirty="0"/>
              <a:t>Ends the conversation about net metering and solar in Indiana. This bill is a job killer, limiting customer choice, and stifling entrepreneurship in the long term. </a:t>
            </a:r>
            <a:r>
              <a:rPr lang="en-US" sz="1800" b="1" dirty="0"/>
              <a:t>It is a step backward, not forward, in solar policy in Indiana.</a:t>
            </a:r>
            <a:endParaRPr lang="en-US" sz="18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4050810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False narrative about energy </a:t>
            </a:r>
            <a:br>
              <a:rPr lang="en-US" sz="3600" dirty="0"/>
            </a:br>
            <a:r>
              <a:rPr lang="en-US" sz="3600" dirty="0"/>
              <a:t>storage and net metering</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sz="2400" dirty="0"/>
              <a:t>SB 309 House sponsor and House Utilities Chair Rep. Dave Ober (R-Albion) stated during the floor debate:</a:t>
            </a:r>
          </a:p>
          <a:p>
            <a:pPr lvl="1"/>
            <a:r>
              <a:rPr lang="en-US" sz="2000" dirty="0" smtClean="0"/>
              <a:t>“Storage </a:t>
            </a:r>
            <a:r>
              <a:rPr lang="en-US" sz="2000" dirty="0"/>
              <a:t>is the game changer for DG. But as long as a net metering customer can use the grid as a battery, the market for storage will never develop. I think that is something we need to incentivize. I think SB 309 is decent policy</a:t>
            </a:r>
            <a:r>
              <a:rPr lang="en-US" sz="2000" dirty="0" smtClean="0"/>
              <a:t>.”</a:t>
            </a:r>
            <a:endParaRPr lang="en-US" sz="2000" dirty="0"/>
          </a:p>
          <a:p>
            <a:r>
              <a:rPr lang="en-US" sz="2800" dirty="0"/>
              <a:t>Walker Wright, VP Policy, Green Charge:</a:t>
            </a:r>
          </a:p>
          <a:p>
            <a:pPr lvl="1"/>
            <a:r>
              <a:rPr lang="en-US" sz="2400" dirty="0"/>
              <a:t>The pathway or bridge to helping energy storage is two-fold: 1) </a:t>
            </a:r>
            <a:r>
              <a:rPr lang="en-US" sz="2000" dirty="0"/>
              <a:t>Demand charges; and Higher energy costs</a:t>
            </a:r>
          </a:p>
          <a:p>
            <a:pPr lvl="1"/>
            <a:r>
              <a:rPr lang="en-US" sz="2000" dirty="0"/>
              <a:t>Residential energy storage will continue to need net metering.</a:t>
            </a:r>
          </a:p>
          <a:p>
            <a:pPr marL="457200" lvl="1" indent="0">
              <a:buNone/>
            </a:pPr>
            <a:endParaRPr lang="en-US" sz="2000" dirty="0"/>
          </a:p>
        </p:txBody>
      </p:sp>
    </p:spTree>
    <p:extLst>
      <p:ext uri="{BB962C8B-B14F-4D97-AF65-F5344CB8AC3E}">
        <p14:creationId xmlns:p14="http://schemas.microsoft.com/office/powerpoint/2010/main" val="1205369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Maryland passes tax credit for residential &amp; commercial energy storage</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lvl="1"/>
            <a:r>
              <a:rPr lang="en-US" sz="3200" b="1" dirty="0">
                <a:hlinkClick r:id="rId4"/>
              </a:rPr>
              <a:t>Maryland Passes First-of-a-Kind Tax Credit for Residential and Commercial Storage</a:t>
            </a:r>
            <a:endParaRPr lang="en-US" sz="3200" b="1" dirty="0"/>
          </a:p>
          <a:p>
            <a:pPr lvl="2"/>
            <a:r>
              <a:rPr lang="en-US" dirty="0"/>
              <a:t>The measure provides for a 30 percent tax credit on the installed cost of a storage system, capped at $5,000 for residential and $75,000 for commercial projects. The total credits awarded cannot exceed $750,000 in a year, and the program will run from 2018 through 2022. </a:t>
            </a:r>
            <a:endParaRPr lang="en-US" b="1" dirty="0"/>
          </a:p>
          <a:p>
            <a:pPr marL="457200" lvl="1" indent="0">
              <a:buNone/>
            </a:pPr>
            <a:endParaRPr lang="en-US" sz="3200" b="1" dirty="0"/>
          </a:p>
          <a:p>
            <a:pPr marL="457200" lvl="1" indent="0">
              <a:buNone/>
            </a:pPr>
            <a:endParaRPr lang="en-US" sz="2000" dirty="0"/>
          </a:p>
        </p:txBody>
      </p:sp>
    </p:spTree>
    <p:extLst>
      <p:ext uri="{BB962C8B-B14F-4D97-AF65-F5344CB8AC3E}">
        <p14:creationId xmlns:p14="http://schemas.microsoft.com/office/powerpoint/2010/main" val="219960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Electric utilities are buying solar installation companies</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marL="2048256" lvl="8" indent="0">
              <a:buNone/>
            </a:pPr>
            <a:r>
              <a:rPr lang="en-US" b="1" dirty="0">
                <a:hlinkClick r:id="rId4"/>
              </a:rPr>
              <a:t>Duke Energy Renewables buys REC Solar</a:t>
            </a:r>
            <a:endParaRPr lang="en-US" b="1" dirty="0"/>
          </a:p>
          <a:p>
            <a:r>
              <a:rPr lang="en-US" sz="1800" dirty="0">
                <a:hlinkClick r:id="rId5"/>
              </a:rPr>
              <a:t>Marc Manly</a:t>
            </a:r>
            <a:r>
              <a:rPr lang="en-US" sz="1800" dirty="0"/>
              <a:t>, who runs </a:t>
            </a:r>
            <a:r>
              <a:rPr lang="en-US" sz="1800" dirty="0">
                <a:hlinkClick r:id="rId6"/>
              </a:rPr>
              <a:t>Duke Energy's</a:t>
            </a:r>
            <a:r>
              <a:rPr lang="en-US" sz="1800" dirty="0"/>
              <a:t> unregulated operations, says Duke Energy Renewables sees rooftop solar for commercial companies as a growth market it can tap into now and ride up to greater scale and profits.</a:t>
            </a:r>
          </a:p>
          <a:p>
            <a:r>
              <a:rPr lang="en-US" sz="1800" dirty="0"/>
              <a:t>That is at least part of the thinking behind the Duke Renewables' </a:t>
            </a:r>
            <a:r>
              <a:rPr lang="en-US" sz="1800" dirty="0">
                <a:hlinkClick r:id="rId7"/>
              </a:rPr>
              <a:t>purchase of a majority share of California-based REC Solar,</a:t>
            </a:r>
            <a:r>
              <a:rPr lang="en-US" sz="1800" dirty="0"/>
              <a:t> which has developed about 140 megawatts worth of solar capacity in 440 projects nationwide.</a:t>
            </a:r>
          </a:p>
          <a:p>
            <a:pPr marL="766763" lvl="2" indent="0">
              <a:buNone/>
            </a:pPr>
            <a:endParaRPr lang="en-US" b="1" dirty="0"/>
          </a:p>
          <a:p>
            <a:pPr marL="457200" lvl="1" indent="0">
              <a:buNone/>
            </a:pPr>
            <a:r>
              <a:rPr lang="en-US" sz="1800" b="1" dirty="0">
                <a:hlinkClick r:id="rId8"/>
              </a:rPr>
              <a:t>AES Plans to Buy </a:t>
            </a:r>
            <a:r>
              <a:rPr lang="en-US" sz="1800" b="1" dirty="0" err="1">
                <a:hlinkClick r:id="rId8"/>
              </a:rPr>
              <a:t>sPower</a:t>
            </a:r>
            <a:r>
              <a:rPr lang="en-US" sz="1800" b="1" dirty="0">
                <a:hlinkClick r:id="rId8"/>
              </a:rPr>
              <a:t>, a Top Utility-Scale Solar Developer.</a:t>
            </a:r>
            <a:endParaRPr lang="en-US" sz="1800" b="1" dirty="0"/>
          </a:p>
          <a:p>
            <a:r>
              <a:rPr lang="en-US" sz="1600" dirty="0"/>
              <a:t>This morning, AES </a:t>
            </a:r>
            <a:r>
              <a:rPr lang="en-US" sz="1600" dirty="0">
                <a:hlinkClick r:id="rId9"/>
              </a:rPr>
              <a:t>unveiled plans</a:t>
            </a:r>
            <a:r>
              <a:rPr lang="en-US" sz="1600" dirty="0"/>
              <a:t> to acquire </a:t>
            </a:r>
            <a:r>
              <a:rPr lang="en-US" sz="1600" dirty="0" err="1"/>
              <a:t>sPower</a:t>
            </a:r>
            <a:r>
              <a:rPr lang="en-US" sz="1600" dirty="0"/>
              <a:t>, the 10th-largest solar developer in the U.S., for $853 million in cash. AES will buy </a:t>
            </a:r>
            <a:r>
              <a:rPr lang="en-US" sz="1600" dirty="0" err="1"/>
              <a:t>sPower</a:t>
            </a:r>
            <a:r>
              <a:rPr lang="en-US" sz="1600" dirty="0"/>
              <a:t> from the private equity firm Fir Tree Partners. </a:t>
            </a:r>
            <a:r>
              <a:rPr lang="en-US" sz="1600" i="1" dirty="0"/>
              <a:t>[</a:t>
            </a:r>
            <a:r>
              <a:rPr lang="en-US" sz="1600" i="1" dirty="0" err="1"/>
              <a:t>sPower</a:t>
            </a:r>
            <a:r>
              <a:rPr lang="en-US" sz="1600" i="1" dirty="0"/>
              <a:t> is a former IndianaDG business member with 4 NIPSCO FIT projects in northern Indiana.]</a:t>
            </a:r>
          </a:p>
          <a:p>
            <a:r>
              <a:rPr lang="en-US" sz="1600" dirty="0"/>
              <a:t>Once completed, the acquisition will give AES an additional 1,274 megawatts of utility-scale solar power plants, a portfolio of 10,000 megawatts of projects in various stages, and a world class solar development team.</a:t>
            </a:r>
          </a:p>
          <a:p>
            <a:pPr lvl="1"/>
            <a:endParaRPr lang="en-US" sz="1800" b="1" dirty="0"/>
          </a:p>
          <a:p>
            <a:pPr marL="457200" lvl="1" indent="0">
              <a:buNone/>
            </a:pPr>
            <a:endParaRPr lang="en-US" sz="1800" b="1" dirty="0"/>
          </a:p>
          <a:p>
            <a:pPr marL="457200" lvl="1" indent="0">
              <a:buNone/>
            </a:pPr>
            <a:endParaRPr lang="en-US" sz="2000" dirty="0"/>
          </a:p>
        </p:txBody>
      </p:sp>
    </p:spTree>
    <p:extLst>
      <p:ext uri="{BB962C8B-B14F-4D97-AF65-F5344CB8AC3E}">
        <p14:creationId xmlns:p14="http://schemas.microsoft.com/office/powerpoint/2010/main" val="79289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Is net metering a subsidy, incentive </a:t>
            </a:r>
            <a:br>
              <a:rPr lang="en-US" sz="3200" dirty="0"/>
            </a:br>
            <a:r>
              <a:rPr lang="en-US" sz="3200" dirty="0"/>
              <a:t>or net benefit to other customers? #1</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u="sng" dirty="0">
                <a:hlinkClick r:id="rId4"/>
              </a:rPr>
              <a:t>Rooftop Solar: Net Metering is a Net Benefit - </a:t>
            </a:r>
            <a:r>
              <a:rPr lang="en-US" i="1" u="sng" dirty="0">
                <a:hlinkClick r:id="rId4"/>
              </a:rPr>
              <a:t>Brookings, 2016</a:t>
            </a:r>
            <a:endParaRPr lang="en-US" i="1" u="sng" dirty="0"/>
          </a:p>
          <a:p>
            <a:endParaRPr lang="en-US" dirty="0"/>
          </a:p>
          <a:p>
            <a:r>
              <a:rPr lang="en-US" u="sng" dirty="0">
                <a:hlinkClick r:id="rId5"/>
              </a:rPr>
              <a:t>Shining Rewards: The Value of Rooftop Solar Power for Consumers and Society - </a:t>
            </a:r>
            <a:r>
              <a:rPr lang="en-US" i="1" u="sng" dirty="0">
                <a:hlinkClick r:id="rId5"/>
              </a:rPr>
              <a:t>Environment America &amp; Frontier Group, 2015</a:t>
            </a:r>
            <a:endParaRPr lang="en-US" sz="24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224674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IndianaDG Business Member </a:t>
            </a:r>
            <a:br>
              <a:rPr lang="en-US" dirty="0"/>
            </a:br>
            <a:r>
              <a:rPr lang="en-US" dirty="0"/>
              <a:t>Solar Developers</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sz="2800" b="1" dirty="0"/>
              <a:t>IndianaDG Member Solar Developers (utility scale solar project development):</a:t>
            </a:r>
          </a:p>
          <a:p>
            <a:pPr lvl="1"/>
            <a:r>
              <a:rPr lang="en-US" sz="2000" b="1" dirty="0"/>
              <a:t>Ecos Energy/Allco Renewable Energy (New York</a:t>
            </a:r>
            <a:r>
              <a:rPr lang="en-US" sz="2000" b="1" dirty="0" smtClean="0"/>
              <a:t>, NY</a:t>
            </a:r>
            <a:r>
              <a:rPr lang="en-US" sz="2000" b="1" dirty="0"/>
              <a:t>)</a:t>
            </a:r>
          </a:p>
          <a:p>
            <a:pPr lvl="1"/>
            <a:r>
              <a:rPr lang="en-US" sz="2000" b="1" dirty="0"/>
              <a:t>Inovateus Solar (South Bend, IN)</a:t>
            </a:r>
          </a:p>
          <a:p>
            <a:pPr lvl="1"/>
            <a:r>
              <a:rPr lang="en-US" sz="2000" b="1" dirty="0"/>
              <a:t>Cypress Creek Renewables (CA)*</a:t>
            </a:r>
          </a:p>
          <a:p>
            <a:pPr lvl="1"/>
            <a:r>
              <a:rPr lang="en-US" sz="2000" b="1" dirty="0" err="1"/>
              <a:t>Telamon</a:t>
            </a:r>
            <a:r>
              <a:rPr lang="en-US" sz="2000" b="1" dirty="0"/>
              <a:t> Energy Solutions (Carmel, IN)*</a:t>
            </a:r>
          </a:p>
          <a:p>
            <a:pPr lvl="1"/>
            <a:endParaRPr lang="en-US" sz="2000" b="1" dirty="0"/>
          </a:p>
          <a:p>
            <a:pPr lvl="1"/>
            <a:endParaRPr lang="en-US" sz="2000" b="1" dirty="0"/>
          </a:p>
          <a:p>
            <a:pPr lvl="1"/>
            <a:r>
              <a:rPr lang="en-US" b="1" i="1" dirty="0">
                <a:solidFill>
                  <a:srgbClr val="00B050"/>
                </a:solidFill>
              </a:rPr>
              <a:t>* denotes company flyer attached</a:t>
            </a:r>
          </a:p>
        </p:txBody>
      </p:sp>
    </p:spTree>
    <p:extLst>
      <p:ext uri="{BB962C8B-B14F-4D97-AF65-F5344CB8AC3E}">
        <p14:creationId xmlns:p14="http://schemas.microsoft.com/office/powerpoint/2010/main" val="2821402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Is net metering a subsidy, incentive </a:t>
            </a:r>
            <a:br>
              <a:rPr lang="en-US" sz="3200" dirty="0"/>
            </a:br>
            <a:r>
              <a:rPr lang="en-US" sz="3200" dirty="0"/>
              <a:t>or net benefit to other customers? #2</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u="sng" dirty="0">
                <a:hlinkClick r:id="rId4"/>
              </a:rPr>
              <a:t>A Regulator's Guidebook: Calculating the Benefits and Costs of Distributed Solar Generation - </a:t>
            </a:r>
            <a:r>
              <a:rPr lang="en-US" i="1" u="sng" dirty="0">
                <a:hlinkClick r:id="rId4"/>
              </a:rPr>
              <a:t>IREC, 2013 </a:t>
            </a:r>
            <a:r>
              <a:rPr lang="en-US" dirty="0"/>
              <a:t> authors Jason B. Keyes, Partner, Keyes, Fox &amp; </a:t>
            </a:r>
            <a:r>
              <a:rPr lang="en-US" dirty="0" err="1"/>
              <a:t>Wiedman</a:t>
            </a:r>
            <a:r>
              <a:rPr lang="en-US" dirty="0"/>
              <a:t>, LLP and Karl R. </a:t>
            </a:r>
            <a:r>
              <a:rPr lang="en-US" dirty="0" err="1"/>
              <a:t>Rábago</a:t>
            </a:r>
            <a:r>
              <a:rPr lang="en-US" dirty="0"/>
              <a:t>, Principal, </a:t>
            </a:r>
            <a:r>
              <a:rPr lang="en-US" dirty="0" err="1"/>
              <a:t>Rábago</a:t>
            </a:r>
            <a:r>
              <a:rPr lang="en-US" dirty="0"/>
              <a:t> Energy LLC.</a:t>
            </a:r>
          </a:p>
          <a:p>
            <a:endParaRPr lang="en-US" dirty="0"/>
          </a:p>
          <a:p>
            <a:r>
              <a:rPr lang="en-US" u="sng" dirty="0">
                <a:hlinkClick r:id="rId5"/>
              </a:rPr>
              <a:t>A Review of Solar PV Benefit &amp; Cost Studies - </a:t>
            </a:r>
            <a:r>
              <a:rPr lang="en-US" i="1" u="sng" dirty="0">
                <a:hlinkClick r:id="rId5"/>
              </a:rPr>
              <a:t>RMI, 2013 </a:t>
            </a:r>
            <a:endParaRPr lang="en-US" dirty="0"/>
          </a:p>
          <a:p>
            <a:pPr lvl="1"/>
            <a:endParaRPr lang="en-US" sz="24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1851154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Who supports solar, renewable energy and </a:t>
            </a:r>
            <a:br>
              <a:rPr lang="en-US" sz="2800" dirty="0"/>
            </a:br>
            <a:r>
              <a:rPr lang="en-US" sz="2800" dirty="0"/>
              <a:t>customer owned and operated DG?</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pPr marL="457200" lvl="1" indent="0">
              <a:buNone/>
            </a:pPr>
            <a:r>
              <a:rPr lang="en-US" sz="2400" dirty="0"/>
              <a:t>Post election National Clean Energy Survey conducted Nov. 10-13, 2016 by </a:t>
            </a:r>
            <a:r>
              <a:rPr lang="en-US" sz="2400" dirty="0">
                <a:hlinkClick r:id="rId4"/>
              </a:rPr>
              <a:t>Public Opinion Strategies</a:t>
            </a:r>
            <a:r>
              <a:rPr lang="en-US" sz="2400" dirty="0"/>
              <a:t>, a Republican polling firm.</a:t>
            </a:r>
          </a:p>
          <a:p>
            <a:pPr marL="457200" lvl="1" indent="0">
              <a:buNone/>
            </a:pPr>
            <a:endParaRPr lang="en-US" sz="2400" dirty="0"/>
          </a:p>
          <a:p>
            <a:pPr lvl="1"/>
            <a:r>
              <a:rPr lang="en-US" sz="2000" dirty="0"/>
              <a:t>Almost 60% of voters strongly support taking action to accelerate the development and use of clean energy. </a:t>
            </a:r>
          </a:p>
          <a:p>
            <a:pPr lvl="2"/>
            <a:r>
              <a:rPr lang="en-US" sz="2000" dirty="0"/>
              <a:t>Base GOP (21%): </a:t>
            </a:r>
            <a:r>
              <a:rPr lang="en-US" sz="2000" b="1" dirty="0">
                <a:solidFill>
                  <a:srgbClr val="00B050"/>
                </a:solidFill>
              </a:rPr>
              <a:t>72%  Total Support </a:t>
            </a:r>
            <a:r>
              <a:rPr lang="en-US" sz="2000" dirty="0"/>
              <a:t>vs. </a:t>
            </a:r>
            <a:r>
              <a:rPr lang="en-US" sz="2000" dirty="0">
                <a:solidFill>
                  <a:srgbClr val="FF0000"/>
                </a:solidFill>
              </a:rPr>
              <a:t>24% Total Oppose</a:t>
            </a:r>
          </a:p>
          <a:p>
            <a:pPr lvl="2"/>
            <a:r>
              <a:rPr lang="en-US" sz="2000" dirty="0"/>
              <a:t>Soft GOP (18%): </a:t>
            </a:r>
            <a:r>
              <a:rPr lang="en-US" sz="2000" b="1" dirty="0">
                <a:solidFill>
                  <a:srgbClr val="00B050"/>
                </a:solidFill>
              </a:rPr>
              <a:t>82% Total Support</a:t>
            </a:r>
            <a:r>
              <a:rPr lang="en-US" sz="2000" dirty="0"/>
              <a:t> vs. </a:t>
            </a:r>
            <a:r>
              <a:rPr lang="en-US" sz="2000" dirty="0">
                <a:solidFill>
                  <a:srgbClr val="FF0000"/>
                </a:solidFill>
              </a:rPr>
              <a:t>14% Total Oppose</a:t>
            </a:r>
          </a:p>
          <a:p>
            <a:pPr lvl="2"/>
            <a:r>
              <a:rPr lang="en-US" sz="2000" dirty="0"/>
              <a:t>Independent (16%): </a:t>
            </a:r>
            <a:r>
              <a:rPr lang="en-US" sz="2000" b="1" dirty="0">
                <a:solidFill>
                  <a:srgbClr val="00B050"/>
                </a:solidFill>
              </a:rPr>
              <a:t>80% Total Support </a:t>
            </a:r>
            <a:r>
              <a:rPr lang="en-US" sz="2000" dirty="0"/>
              <a:t>vs. </a:t>
            </a:r>
            <a:r>
              <a:rPr lang="en-US" sz="2000" dirty="0">
                <a:solidFill>
                  <a:srgbClr val="FF0000"/>
                </a:solidFill>
              </a:rPr>
              <a:t>15% Total Oppose</a:t>
            </a:r>
          </a:p>
          <a:p>
            <a:pPr lvl="2"/>
            <a:r>
              <a:rPr lang="en-US" sz="2000" dirty="0"/>
              <a:t>Soft Dem (18%):  </a:t>
            </a:r>
            <a:r>
              <a:rPr lang="en-US" sz="2000" b="1" dirty="0">
                <a:solidFill>
                  <a:srgbClr val="00B050"/>
                </a:solidFill>
              </a:rPr>
              <a:t>96% Total Support </a:t>
            </a:r>
            <a:r>
              <a:rPr lang="en-US" sz="2000" dirty="0"/>
              <a:t>vs. </a:t>
            </a:r>
            <a:r>
              <a:rPr lang="en-US" sz="2000" dirty="0">
                <a:solidFill>
                  <a:srgbClr val="FF0000"/>
                </a:solidFill>
              </a:rPr>
              <a:t>2 % Total Oppose</a:t>
            </a:r>
          </a:p>
          <a:p>
            <a:pPr lvl="2"/>
            <a:r>
              <a:rPr lang="en-US" sz="2000" dirty="0"/>
              <a:t>Base Dem (26%: </a:t>
            </a:r>
            <a:r>
              <a:rPr lang="en-US" sz="2000" b="1" dirty="0">
                <a:solidFill>
                  <a:srgbClr val="00B050"/>
                </a:solidFill>
              </a:rPr>
              <a:t>96% Total Support </a:t>
            </a:r>
            <a:r>
              <a:rPr lang="en-US" sz="2000" dirty="0"/>
              <a:t>vs. </a:t>
            </a:r>
            <a:r>
              <a:rPr lang="en-US" sz="2000" dirty="0">
                <a:solidFill>
                  <a:srgbClr val="FF0000"/>
                </a:solidFill>
              </a:rPr>
              <a:t>2 % Total Oppose</a:t>
            </a:r>
          </a:p>
          <a:p>
            <a:pPr lvl="2"/>
            <a:endParaRPr lang="en-US" sz="1600" dirty="0"/>
          </a:p>
          <a:p>
            <a:pPr lvl="2"/>
            <a:endParaRPr lang="en-US" sz="1600" dirty="0"/>
          </a:p>
          <a:p>
            <a:pPr lvl="1"/>
            <a:endParaRPr lang="en-US" sz="2400" dirty="0"/>
          </a:p>
          <a:p>
            <a:pPr lvl="1"/>
            <a:endParaRPr lang="en-US" sz="2400" dirty="0"/>
          </a:p>
          <a:p>
            <a:pPr lvl="1"/>
            <a:endParaRPr lang="en-US" sz="2400" dirty="0"/>
          </a:p>
          <a:p>
            <a:pPr lvl="1"/>
            <a:endParaRPr lang="en-US" sz="2400" dirty="0"/>
          </a:p>
          <a:p>
            <a:pPr marL="119062" indent="0">
              <a:buNone/>
            </a:pPr>
            <a:endParaRPr lang="en-US" sz="2800" dirty="0"/>
          </a:p>
        </p:txBody>
      </p:sp>
    </p:spTree>
    <p:extLst>
      <p:ext uri="{BB962C8B-B14F-4D97-AF65-F5344CB8AC3E}">
        <p14:creationId xmlns:p14="http://schemas.microsoft.com/office/powerpoint/2010/main" val="1799805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0" dirty="0"/>
              <a:t/>
            </a:r>
            <a:br>
              <a:rPr lang="en-US" sz="4000" b="0" dirty="0"/>
            </a:br>
            <a:r>
              <a:rPr lang="en-US" sz="3600" dirty="0"/>
              <a:t>Duke Energy Indiana Solar PV 20 MWs </a:t>
            </a:r>
            <a:br>
              <a:rPr lang="en-US" sz="3600" dirty="0"/>
            </a:br>
            <a:r>
              <a:rPr lang="en-US" sz="3600" dirty="0"/>
              <a:t>PPA’s done by IndianaDG members</a:t>
            </a:r>
            <a:r>
              <a:rPr lang="en-US" dirty="0"/>
              <a:t/>
            </a:r>
            <a:br>
              <a:rPr lang="en-US" dirty="0"/>
            </a:br>
            <a:endParaRPr lang="en-US" dirty="0"/>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dirty="0"/>
              <a:t>Duke Energy Indiana Edwardsport Air Permitting Settlement 8/28/13</a:t>
            </a:r>
          </a:p>
          <a:p>
            <a:endParaRPr lang="en-US" sz="4000" dirty="0"/>
          </a:p>
          <a:p>
            <a:endParaRPr lang="en-US" sz="4000" dirty="0"/>
          </a:p>
          <a:p>
            <a:endParaRPr lang="en-US" dirty="0"/>
          </a:p>
          <a:p>
            <a:r>
              <a:rPr lang="en-US" i="1" dirty="0">
                <a:solidFill>
                  <a:srgbClr val="FF0000"/>
                </a:solidFill>
              </a:rPr>
              <a:t>All 20 MWs of solar farm projects were done by IndianaDG members Inovateus Solar and Cypress Creek Renewables.</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71" y="3200400"/>
            <a:ext cx="70770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01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Net metering</a:t>
            </a:r>
            <a:br>
              <a:rPr lang="en-US" dirty="0"/>
            </a:br>
            <a:r>
              <a:rPr lang="en-US" dirty="0"/>
              <a:t>to 3</a:t>
            </a:r>
            <a:r>
              <a:rPr lang="en-US" baseline="30000" dirty="0"/>
              <a:t>rd</a:t>
            </a:r>
            <a:r>
              <a:rPr lang="en-US" dirty="0"/>
              <a:t> party solar PV PPA’s</a:t>
            </a:r>
          </a:p>
        </p:txBody>
      </p:sp>
      <p:sp>
        <p:nvSpPr>
          <p:cNvPr id="3" name="Content Placeholder 2"/>
          <p:cNvSpPr>
            <a:spLocks noGrp="1"/>
          </p:cNvSpPr>
          <p:nvPr>
            <p:ph idx="1"/>
          </p:nvPr>
        </p:nvSpPr>
        <p:spPr/>
        <p:txBody>
          <a:bodyPr/>
          <a:lstStyle/>
          <a:p>
            <a:r>
              <a:rPr lang="en-US" dirty="0"/>
              <a:t>An effective net metering policy is critical to opening the Indiana energy market to competition from renewable energy resources.</a:t>
            </a:r>
          </a:p>
          <a:p>
            <a:r>
              <a:rPr lang="en-US" dirty="0"/>
              <a:t>Indiana’s net metering policy should be amended to permit 3</a:t>
            </a:r>
            <a:r>
              <a:rPr lang="en-US" baseline="30000" dirty="0"/>
              <a:t>rd</a:t>
            </a:r>
            <a:r>
              <a:rPr lang="en-US" dirty="0"/>
              <a:t> party solar PV Purchase Power Agreements (PPAs)</a:t>
            </a:r>
          </a:p>
        </p:txBody>
      </p:sp>
      <p:pic>
        <p:nvPicPr>
          <p:cNvPr id="4" name="Picture 3" descr="solar-eclipse_2 (2).jpg"/>
          <p:cNvPicPr>
            <a:picLocks noChangeAspect="1"/>
          </p:cNvPicPr>
          <p:nvPr/>
        </p:nvPicPr>
        <p:blipFill>
          <a:blip r:embed="rId3" cstate="print"/>
          <a:srcRect/>
          <a:stretch>
            <a:fillRect/>
          </a:stretch>
        </p:blipFill>
        <p:spPr bwMode="auto">
          <a:xfrm>
            <a:off x="7588669" y="0"/>
            <a:ext cx="1511300" cy="1365250"/>
          </a:xfrm>
          <a:prstGeom prst="rect">
            <a:avLst/>
          </a:prstGeom>
          <a:noFill/>
          <a:ln w="9525">
            <a:noFill/>
            <a:miter lim="800000"/>
            <a:headEnd/>
            <a:tailEnd/>
          </a:ln>
        </p:spPr>
      </p:pic>
    </p:spTree>
    <p:extLst>
      <p:ext uri="{BB962C8B-B14F-4D97-AF65-F5344CB8AC3E}">
        <p14:creationId xmlns:p14="http://schemas.microsoft.com/office/powerpoint/2010/main" val="1204005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a:latin typeface="Tahoma" pitchFamily="34" charset="0"/>
              </a:rPr>
              <a:t/>
            </a:r>
            <a:br>
              <a:rPr lang="en-US" sz="2700" i="1" dirty="0">
                <a:latin typeface="Tahoma" pitchFamily="34" charset="0"/>
              </a:rPr>
            </a:br>
            <a:r>
              <a:rPr lang="en-US" sz="2700" i="1" dirty="0">
                <a:latin typeface="Tahoma" pitchFamily="34" charset="0"/>
              </a:rPr>
              <a:t>Status of 3</a:t>
            </a:r>
            <a:r>
              <a:rPr lang="en-US" sz="2700" i="1" baseline="30000" dirty="0">
                <a:latin typeface="Tahoma" pitchFamily="34" charset="0"/>
              </a:rPr>
              <a:t>rd</a:t>
            </a:r>
            <a:r>
              <a:rPr lang="en-US" sz="2700" i="1" dirty="0">
                <a:latin typeface="Tahoma" pitchFamily="34" charset="0"/>
              </a:rPr>
              <a:t>-Party Solar PV </a:t>
            </a:r>
            <a:br>
              <a:rPr lang="en-US" sz="2700" i="1" dirty="0">
                <a:latin typeface="Tahoma" pitchFamily="34" charset="0"/>
              </a:rPr>
            </a:br>
            <a:r>
              <a:rPr lang="en-US" sz="2700" i="1" dirty="0">
                <a:latin typeface="Tahoma" pitchFamily="34" charset="0"/>
              </a:rPr>
              <a:t>Power Purchase Agreements (PPAs) in U.S.</a:t>
            </a:r>
            <a:r>
              <a:rPr lang="en-US" sz="4800" i="1" dirty="0">
                <a:solidFill>
                  <a:schemeClr val="bg1"/>
                </a:solidFill>
                <a:latin typeface="Tahoma" pitchFamily="34" charset="0"/>
              </a:rPr>
              <a:t/>
            </a:r>
            <a:br>
              <a:rPr lang="en-US" sz="4800" i="1" dirty="0">
                <a:solidFill>
                  <a:schemeClr val="bg1"/>
                </a:solidFill>
                <a:latin typeface="Tahoma" pitchFamily="34" charset="0"/>
              </a:rPr>
            </a:br>
            <a:endParaRPr lang="en-US" dirty="0"/>
          </a:p>
        </p:txBody>
      </p:sp>
      <p:sp>
        <p:nvSpPr>
          <p:cNvPr id="3" name="Content Placeholder 2"/>
          <p:cNvSpPr>
            <a:spLocks noGrp="1"/>
          </p:cNvSpPr>
          <p:nvPr>
            <p:ph idx="1"/>
          </p:nvPr>
        </p:nvSpPr>
        <p:spPr/>
        <p:txBody>
          <a:bodyPr/>
          <a:lstStyle/>
          <a:p>
            <a:r>
              <a:rPr lang="en-US" dirty="0"/>
              <a:t>DSIREUSA.org website shows the status of 3</a:t>
            </a:r>
            <a:r>
              <a:rPr lang="en-US" baseline="30000" dirty="0"/>
              <a:t>rd</a:t>
            </a:r>
            <a:r>
              <a:rPr lang="en-US" dirty="0"/>
              <a:t>-Party Solar PV Purchase Power Agreements (PPAs) across the United States.</a:t>
            </a:r>
          </a:p>
          <a:p>
            <a:r>
              <a:rPr lang="en-US" dirty="0"/>
              <a:t>They indicate the status of 3</a:t>
            </a:r>
            <a:r>
              <a:rPr lang="en-US" baseline="30000" dirty="0"/>
              <a:t>rd</a:t>
            </a:r>
            <a:r>
              <a:rPr lang="en-US" dirty="0"/>
              <a:t>-party PPAs in Indiana is unclear or uncertain.</a:t>
            </a:r>
          </a:p>
          <a:p>
            <a:endParaRPr lang="en-US" dirty="0"/>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Text Box"/>
          <p:cNvSpPr txBox="1">
            <a:spLocks noChangeArrowheads="1"/>
          </p:cNvSpPr>
          <p:nvPr/>
        </p:nvSpPr>
        <p:spPr bwMode="auto">
          <a:xfrm>
            <a:off x="533400" y="10668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i="1" dirty="0">
                <a:solidFill>
                  <a:prstClr val="black"/>
                </a:solidFill>
                <a:latin typeface="Tahoma" pitchFamily="34" charset="0"/>
              </a:rPr>
              <a:t>3</a:t>
            </a:r>
            <a:r>
              <a:rPr lang="en-US" sz="2000" b="1" i="1" baseline="30000" dirty="0">
                <a:solidFill>
                  <a:prstClr val="black"/>
                </a:solidFill>
                <a:latin typeface="Tahoma" pitchFamily="34" charset="0"/>
              </a:rPr>
              <a:t>rd</a:t>
            </a:r>
            <a:r>
              <a:rPr lang="en-US" sz="2000" b="1" i="1" dirty="0">
                <a:solidFill>
                  <a:prstClr val="black"/>
                </a:solidFill>
                <a:latin typeface="Tahoma" pitchFamily="34" charset="0"/>
              </a:rPr>
              <a:t>-Party Solar PV Power Purchase Agreements (PPAs)</a:t>
            </a:r>
            <a:r>
              <a:rPr lang="en-US" sz="2000" b="1" i="1" dirty="0">
                <a:solidFill>
                  <a:prstClr val="white"/>
                </a:solidFill>
                <a:latin typeface="Tahoma" pitchFamily="34" charset="0"/>
              </a:rPr>
              <a:t>.</a:t>
            </a:r>
          </a:p>
        </p:txBody>
      </p:sp>
      <p:sp>
        <p:nvSpPr>
          <p:cNvPr id="98" name="DSIRE Review Date Text Box"/>
          <p:cNvSpPr txBox="1">
            <a:spLocks noChangeArrowheads="1"/>
          </p:cNvSpPr>
          <p:nvPr/>
        </p:nvSpPr>
        <p:spPr bwMode="auto">
          <a:xfrm>
            <a:off x="2971800" y="1536700"/>
            <a:ext cx="396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solidFill>
                  <a:prstClr val="black"/>
                </a:solidFill>
                <a:latin typeface="Tahoma" pitchFamily="34" charset="0"/>
              </a:rPr>
              <a:t>www.dsireusa.org / February 2013</a:t>
            </a:r>
            <a:r>
              <a:rPr lang="en-US" sz="1300" b="1" dirty="0">
                <a:solidFill>
                  <a:prstClr val="white"/>
                </a:solidFill>
                <a:latin typeface="Tahoma" pitchFamily="34" charset="0"/>
              </a:rPr>
              <a:t>.</a:t>
            </a:r>
          </a:p>
        </p:txBody>
      </p:sp>
      <p:sp>
        <p:nvSpPr>
          <p:cNvPr id="100" name="Summary Text Box"/>
          <p:cNvSpPr txBox="1">
            <a:spLocks noChangeArrowheads="1"/>
          </p:cNvSpPr>
          <p:nvPr/>
        </p:nvSpPr>
        <p:spPr bwMode="auto">
          <a:xfrm>
            <a:off x="6992938" y="4114800"/>
            <a:ext cx="2057400" cy="1384995"/>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1300" b="1" dirty="0">
                <a:solidFill>
                  <a:prstClr val="black"/>
                </a:solidFill>
                <a:latin typeface="Tahoma" pitchFamily="1" charset="0"/>
              </a:rPr>
              <a:t>At Least </a:t>
            </a:r>
            <a:r>
              <a:rPr lang="en-US" b="1" dirty="0">
                <a:solidFill>
                  <a:prstClr val="black"/>
                </a:solidFill>
                <a:latin typeface="Tahoma" pitchFamily="1" charset="0"/>
              </a:rPr>
              <a:t>22 states</a:t>
            </a:r>
            <a:r>
              <a:rPr lang="en-US" b="1" dirty="0">
                <a:solidFill>
                  <a:srgbClr val="7F7F7F"/>
                </a:solidFill>
                <a:latin typeface="Tahoma" pitchFamily="1" charset="0"/>
              </a:rPr>
              <a:t>,</a:t>
            </a:r>
            <a:r>
              <a:rPr lang="en-US" b="1" dirty="0">
                <a:solidFill>
                  <a:prstClr val="black"/>
                </a:solidFill>
                <a:latin typeface="Tahoma" pitchFamily="1" charset="0"/>
              </a:rPr>
              <a:t> </a:t>
            </a:r>
          </a:p>
          <a:p>
            <a:pPr algn="ctr" fontAlgn="auto">
              <a:spcBef>
                <a:spcPts val="0"/>
              </a:spcBef>
              <a:spcAft>
                <a:spcPts val="0"/>
              </a:spcAft>
              <a:defRPr/>
            </a:pPr>
            <a:r>
              <a:rPr lang="en-US" sz="1300" b="1" dirty="0">
                <a:solidFill>
                  <a:prstClr val="black"/>
                </a:solidFill>
                <a:latin typeface="Tahoma" pitchFamily="1" charset="0"/>
              </a:rPr>
              <a:t>+ Washington DC and Puerto </a:t>
            </a:r>
            <a:r>
              <a:rPr lang="en-US" sz="1300" b="1" dirty="0" err="1">
                <a:solidFill>
                  <a:prstClr val="black"/>
                </a:solidFill>
                <a:latin typeface="Tahoma" pitchFamily="1" charset="0"/>
              </a:rPr>
              <a:t>Rico</a:t>
            </a:r>
            <a:r>
              <a:rPr lang="en-US" sz="1300" b="1" dirty="0" err="1">
                <a:solidFill>
                  <a:srgbClr val="7F7F7F"/>
                </a:solidFill>
                <a:latin typeface="Tahoma" pitchFamily="1" charset="0"/>
              </a:rPr>
              <a:t>,</a:t>
            </a:r>
            <a:r>
              <a:rPr lang="en-US" sz="1300" b="1" dirty="0" err="1">
                <a:solidFill>
                  <a:prstClr val="black"/>
                </a:solidFill>
                <a:latin typeface="Tahoma" pitchFamily="1" charset="0"/>
              </a:rPr>
              <a:t>Authorize</a:t>
            </a:r>
            <a:r>
              <a:rPr lang="en-US" sz="1300" b="1" dirty="0">
                <a:solidFill>
                  <a:prstClr val="black"/>
                </a:solidFill>
                <a:latin typeface="Tahoma" pitchFamily="1" charset="0"/>
              </a:rPr>
              <a:t> or Allow 3</a:t>
            </a:r>
            <a:r>
              <a:rPr lang="en-US" sz="1300" b="1" baseline="30000" dirty="0">
                <a:solidFill>
                  <a:prstClr val="black"/>
                </a:solidFill>
                <a:latin typeface="Tahoma" pitchFamily="1" charset="0"/>
              </a:rPr>
              <a:t>rd</a:t>
            </a:r>
            <a:r>
              <a:rPr lang="en-US" sz="1300" b="1" dirty="0">
                <a:solidFill>
                  <a:prstClr val="black"/>
                </a:solidFill>
                <a:latin typeface="Tahoma" pitchFamily="1" charset="0"/>
              </a:rPr>
              <a:t>-Party Solar PV Purchase Power Agreements</a:t>
            </a:r>
            <a:r>
              <a:rPr lang="en-US" sz="1400" b="1" dirty="0">
                <a:solidFill>
                  <a:srgbClr val="7F7F7F"/>
                </a:solidFill>
                <a:latin typeface="Tahoma" pitchFamily="1" charset="0"/>
              </a:rPr>
              <a:t>.</a:t>
            </a:r>
          </a:p>
        </p:txBody>
      </p:sp>
      <p:pic>
        <p:nvPicPr>
          <p:cNvPr id="1026" name="Orange--------------------------------------" descr="The following states currently allow 3rd party solar purchase power agreements, at least in certain jurisdictions." title="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 y="5572919"/>
            <a:ext cx="7248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In Arizona PPA's are limited to certain sectors," title="Arizona"/>
          <p:cNvSpPr>
            <a:spLocks/>
          </p:cNvSpPr>
          <p:nvPr/>
        </p:nvSpPr>
        <p:spPr bwMode="auto">
          <a:xfrm>
            <a:off x="17446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 name="California" title="California"/>
          <p:cNvGrpSpPr>
            <a:grpSpLocks/>
          </p:cNvGrpSpPr>
          <p:nvPr/>
        </p:nvGrpSpPr>
        <p:grpSpPr bwMode="auto">
          <a:xfrm>
            <a:off x="758825" y="2627313"/>
            <a:ext cx="1133475" cy="1711325"/>
            <a:chOff x="514" y="1479"/>
            <a:chExt cx="717" cy="1163"/>
          </a:xfrm>
          <a:solidFill>
            <a:schemeClr val="accent3"/>
          </a:solidFill>
        </p:grpSpPr>
        <p:sp>
          <p:nvSpPr>
            <p:cNvPr id="4184" name="freeform"/>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5"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6"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7"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3" name="California Main" descr="California,"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a:defRPr/>
              </a:pPr>
              <a:endParaRPr lang="en-US" dirty="0">
                <a:solidFill>
                  <a:prstClr val="black"/>
                </a:solidFill>
              </a:endParaRPr>
            </a:p>
          </p:txBody>
        </p:sp>
      </p:grpSp>
      <p:sp>
        <p:nvSpPr>
          <p:cNvPr id="4098" name="Colorado" descr="Colorado," title="Colorado"/>
          <p:cNvSpPr>
            <a:spLocks/>
          </p:cNvSpPr>
          <p:nvPr/>
        </p:nvSpPr>
        <p:spPr bwMode="auto">
          <a:xfrm>
            <a:off x="2646363" y="31146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4" name="Connecticut" descr="Connecticut," title="Connecticut"/>
          <p:cNvSpPr>
            <a:spLocks/>
          </p:cNvSpPr>
          <p:nvPr/>
        </p:nvSpPr>
        <p:spPr bwMode="auto">
          <a:xfrm>
            <a:off x="7197725" y="26241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5" name="Delaware" descr="Delaware," title="Delaware"/>
          <p:cNvSpPr>
            <a:spLocks/>
          </p:cNvSpPr>
          <p:nvPr/>
        </p:nvSpPr>
        <p:spPr bwMode="auto">
          <a:xfrm>
            <a:off x="7004050" y="30718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3" name="Hawaii" descr="Hawaii" title="Hawaii"/>
          <p:cNvGrpSpPr>
            <a:grpSpLocks/>
          </p:cNvGrpSpPr>
          <p:nvPr/>
        </p:nvGrpSpPr>
        <p:grpSpPr bwMode="auto">
          <a:xfrm>
            <a:off x="1676400" y="4813300"/>
            <a:ext cx="885825" cy="579438"/>
            <a:chOff x="1710" y="3401"/>
            <a:chExt cx="498" cy="349"/>
          </a:xfrm>
          <a:solidFill>
            <a:schemeClr val="accent3"/>
          </a:solidFill>
        </p:grpSpPr>
        <p:sp>
          <p:nvSpPr>
            <p:cNvPr id="4207" name="Honolulu" descr="Hawaii,"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8" name="Freeform 275"/>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9" name="Freeform 276"/>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0" name="Freeform 277"/>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1" name="Freeform 278"/>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2" name="Freeform 279"/>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3" name="Freeform 280"/>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4" name="Freeform 281"/>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sp>
        <p:nvSpPr>
          <p:cNvPr id="4124" name="Illinois" descr="Illinois," title="Illinois"/>
          <p:cNvSpPr>
            <a:spLocks/>
          </p:cNvSpPr>
          <p:nvPr/>
        </p:nvSpPr>
        <p:spPr bwMode="auto">
          <a:xfrm>
            <a:off x="4970463" y="28892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8" name="Maryland" descr="Maryland," title="Maryland"/>
          <p:cNvSpPr>
            <a:spLocks/>
          </p:cNvSpPr>
          <p:nvPr/>
        </p:nvSpPr>
        <p:spPr bwMode="auto">
          <a:xfrm>
            <a:off x="6530975" y="30988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6" name="Massachusetts" descr="Massachusetts," title="Massachusetts"/>
          <p:cNvSpPr>
            <a:spLocks/>
          </p:cNvSpPr>
          <p:nvPr/>
        </p:nvSpPr>
        <p:spPr bwMode="auto">
          <a:xfrm>
            <a:off x="7189788" y="24653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2" name="Michigan" descr="Michigan" title="Michigan"/>
          <p:cNvGrpSpPr/>
          <p:nvPr/>
        </p:nvGrpSpPr>
        <p:grpSpPr>
          <a:xfrm>
            <a:off x="5033963" y="2028825"/>
            <a:ext cx="1035050" cy="965200"/>
            <a:chOff x="5033963" y="2028825"/>
            <a:chExt cx="1035050" cy="965200"/>
          </a:xfrm>
        </p:grpSpPr>
        <p:sp>
          <p:nvSpPr>
            <p:cNvPr id="4144" name="Michigan" descr="Michigan,"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5" name="Freeform 256"/>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97" name="Freeform 257"/>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chemeClr val="tx1"/>
              </a:solidFill>
              <a:round/>
              <a:headEnd/>
              <a:tailEnd/>
            </a:ln>
          </p:spPr>
          <p:txBody>
            <a:bodyPr/>
            <a:lstStyle/>
            <a:p>
              <a:endParaRPr lang="en-US">
                <a:solidFill>
                  <a:prstClr val="black"/>
                </a:solidFill>
              </a:endParaRPr>
            </a:p>
          </p:txBody>
        </p:sp>
        <p:sp>
          <p:nvSpPr>
            <p:cNvPr id="2098" name="Freeform 258"/>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rgbClr val="FFC000"/>
            </a:solidFill>
            <a:ln w="6350" cap="rnd">
              <a:solidFill>
                <a:schemeClr val="tx1"/>
              </a:solidFill>
              <a:round/>
              <a:headEnd/>
              <a:tailEnd/>
            </a:ln>
            <a:extLst/>
          </p:spPr>
          <p:txBody>
            <a:bodyPr/>
            <a:lstStyle/>
            <a:p>
              <a:endParaRPr lang="en-US">
                <a:solidFill>
                  <a:prstClr val="black"/>
                </a:solidFill>
              </a:endParaRPr>
            </a:p>
          </p:txBody>
        </p:sp>
      </p:grpSp>
      <p:sp>
        <p:nvSpPr>
          <p:cNvPr id="4141" name="Nevada" descr="Nevada," title="Nevada"/>
          <p:cNvSpPr>
            <a:spLocks/>
          </p:cNvSpPr>
          <p:nvPr/>
        </p:nvSpPr>
        <p:spPr bwMode="auto">
          <a:xfrm>
            <a:off x="1262063" y="27479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61" name="New Hampshire" descr="New Hampshire," title="New Hampshire"/>
          <p:cNvSpPr>
            <a:spLocks/>
          </p:cNvSpPr>
          <p:nvPr/>
        </p:nvSpPr>
        <p:spPr bwMode="auto">
          <a:xfrm>
            <a:off x="7264400" y="20986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1" name="New Jersey" descr="New Jersey," title="New Jersey"/>
          <p:cNvSpPr>
            <a:spLocks/>
          </p:cNvSpPr>
          <p:nvPr/>
        </p:nvSpPr>
        <p:spPr bwMode="auto">
          <a:xfrm>
            <a:off x="7031038" y="2814638"/>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0" name="New Mexico" descr="New Mexico," title="New Mexico"/>
          <p:cNvSpPr>
            <a:spLocks/>
          </p:cNvSpPr>
          <p:nvPr/>
        </p:nvSpPr>
        <p:spPr bwMode="auto">
          <a:xfrm>
            <a:off x="2538413" y="37576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12" name="New York" descr="New York," title="New York"/>
          <p:cNvSpPr>
            <a:spLocks/>
          </p:cNvSpPr>
          <p:nvPr/>
        </p:nvSpPr>
        <p:spPr bwMode="auto">
          <a:xfrm>
            <a:off x="6415088" y="22082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9" name="Ohio" descr="Ohio," title="Ohio"/>
          <p:cNvSpPr>
            <a:spLocks/>
          </p:cNvSpPr>
          <p:nvPr/>
        </p:nvSpPr>
        <p:spPr bwMode="auto">
          <a:xfrm>
            <a:off x="5800725" y="28495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3" name="Oregon" descr="Oregon," title="Oregon"/>
          <p:cNvSpPr>
            <a:spLocks/>
          </p:cNvSpPr>
          <p:nvPr/>
        </p:nvSpPr>
        <p:spPr bwMode="auto">
          <a:xfrm>
            <a:off x="846138" y="19875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1" name="Pennsylvania" descr="Pennsylvania," title="Pennsylvania"/>
          <p:cNvSpPr>
            <a:spLocks/>
          </p:cNvSpPr>
          <p:nvPr/>
        </p:nvSpPr>
        <p:spPr bwMode="auto">
          <a:xfrm>
            <a:off x="6327775" y="27305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4" name="Puerto Rico"/>
          <p:cNvGrpSpPr>
            <a:grpSpLocks noChangeAspect="1"/>
          </p:cNvGrpSpPr>
          <p:nvPr/>
        </p:nvGrpSpPr>
        <p:grpSpPr>
          <a:xfrm rot="21353281">
            <a:off x="5577693" y="5140395"/>
            <a:ext cx="454943" cy="219913"/>
            <a:chOff x="3429000" y="5715000"/>
            <a:chExt cx="852489" cy="412080"/>
          </a:xfrm>
          <a:solidFill>
            <a:schemeClr val="accent3"/>
          </a:solidFill>
        </p:grpSpPr>
        <p:sp>
          <p:nvSpPr>
            <p:cNvPr id="93" name="Puerto Rico" descr="Puerto Rico," title="Puerto Rico"/>
            <p:cNvSpPr/>
            <p:nvPr/>
          </p:nvSpPr>
          <p:spPr bwMode="auto">
            <a:xfrm>
              <a:off x="3657600" y="5715000"/>
              <a:ext cx="414337" cy="200025"/>
            </a:xfrm>
            <a:custGeom>
              <a:avLst/>
              <a:gdLst>
                <a:gd name="connsiteX0" fmla="*/ 9525 w 414337"/>
                <a:gd name="connsiteY0" fmla="*/ 0 h 200025"/>
                <a:gd name="connsiteX1" fmla="*/ 100012 w 414337"/>
                <a:gd name="connsiteY1" fmla="*/ 9525 h 200025"/>
                <a:gd name="connsiteX2" fmla="*/ 171450 w 414337"/>
                <a:gd name="connsiteY2" fmla="*/ 4762 h 200025"/>
                <a:gd name="connsiteX3" fmla="*/ 261937 w 414337"/>
                <a:gd name="connsiteY3" fmla="*/ 19050 h 200025"/>
                <a:gd name="connsiteX4" fmla="*/ 276225 w 414337"/>
                <a:gd name="connsiteY4" fmla="*/ 19050 h 200025"/>
                <a:gd name="connsiteX5" fmla="*/ 271462 w 414337"/>
                <a:gd name="connsiteY5" fmla="*/ 4762 h 200025"/>
                <a:gd name="connsiteX6" fmla="*/ 314325 w 414337"/>
                <a:gd name="connsiteY6" fmla="*/ 19050 h 200025"/>
                <a:gd name="connsiteX7" fmla="*/ 361950 w 414337"/>
                <a:gd name="connsiteY7" fmla="*/ 38100 h 200025"/>
                <a:gd name="connsiteX8" fmla="*/ 414337 w 414337"/>
                <a:gd name="connsiteY8" fmla="*/ 47625 h 200025"/>
                <a:gd name="connsiteX9" fmla="*/ 409575 w 414337"/>
                <a:gd name="connsiteY9" fmla="*/ 114300 h 200025"/>
                <a:gd name="connsiteX10" fmla="*/ 352425 w 414337"/>
                <a:gd name="connsiteY10" fmla="*/ 147637 h 200025"/>
                <a:gd name="connsiteX11" fmla="*/ 333375 w 414337"/>
                <a:gd name="connsiteY11" fmla="*/ 171450 h 200025"/>
                <a:gd name="connsiteX12" fmla="*/ 252412 w 414337"/>
                <a:gd name="connsiteY12" fmla="*/ 200025 h 200025"/>
                <a:gd name="connsiteX13" fmla="*/ 223837 w 414337"/>
                <a:gd name="connsiteY13" fmla="*/ 195262 h 200025"/>
                <a:gd name="connsiteX14" fmla="*/ 171450 w 414337"/>
                <a:gd name="connsiteY14" fmla="*/ 190500 h 200025"/>
                <a:gd name="connsiteX15" fmla="*/ 142875 w 414337"/>
                <a:gd name="connsiteY15" fmla="*/ 176212 h 200025"/>
                <a:gd name="connsiteX16" fmla="*/ 95250 w 414337"/>
                <a:gd name="connsiteY16" fmla="*/ 171450 h 200025"/>
                <a:gd name="connsiteX17" fmla="*/ 90487 w 414337"/>
                <a:gd name="connsiteY17" fmla="*/ 180975 h 200025"/>
                <a:gd name="connsiteX18" fmla="*/ 71437 w 414337"/>
                <a:gd name="connsiteY18" fmla="*/ 185737 h 200025"/>
                <a:gd name="connsiteX19" fmla="*/ 28575 w 414337"/>
                <a:gd name="connsiteY19" fmla="*/ 176212 h 200025"/>
                <a:gd name="connsiteX20" fmla="*/ 0 w 414337"/>
                <a:gd name="connsiteY20" fmla="*/ 138112 h 200025"/>
                <a:gd name="connsiteX21" fmla="*/ 9525 w 414337"/>
                <a:gd name="connsiteY21" fmla="*/ 104775 h 200025"/>
                <a:gd name="connsiteX22" fmla="*/ 14287 w 414337"/>
                <a:gd name="connsiteY22" fmla="*/ 76200 h 200025"/>
                <a:gd name="connsiteX23" fmla="*/ 9525 w 414337"/>
                <a:gd name="connsiteY23"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337" h="200025">
                  <a:moveTo>
                    <a:pt x="9525" y="0"/>
                  </a:moveTo>
                  <a:lnTo>
                    <a:pt x="100012" y="9525"/>
                  </a:lnTo>
                  <a:lnTo>
                    <a:pt x="171450" y="4762"/>
                  </a:lnTo>
                  <a:lnTo>
                    <a:pt x="261937" y="19050"/>
                  </a:lnTo>
                  <a:lnTo>
                    <a:pt x="276225" y="19050"/>
                  </a:lnTo>
                  <a:lnTo>
                    <a:pt x="271462" y="4762"/>
                  </a:lnTo>
                  <a:lnTo>
                    <a:pt x="314325" y="19050"/>
                  </a:lnTo>
                  <a:lnTo>
                    <a:pt x="361950" y="38100"/>
                  </a:lnTo>
                  <a:lnTo>
                    <a:pt x="414337" y="47625"/>
                  </a:lnTo>
                  <a:lnTo>
                    <a:pt x="409575" y="114300"/>
                  </a:lnTo>
                  <a:lnTo>
                    <a:pt x="352425" y="147637"/>
                  </a:lnTo>
                  <a:lnTo>
                    <a:pt x="333375" y="171450"/>
                  </a:lnTo>
                  <a:lnTo>
                    <a:pt x="252412" y="200025"/>
                  </a:lnTo>
                  <a:lnTo>
                    <a:pt x="223837" y="195262"/>
                  </a:lnTo>
                  <a:lnTo>
                    <a:pt x="171450" y="190500"/>
                  </a:lnTo>
                  <a:lnTo>
                    <a:pt x="142875" y="176212"/>
                  </a:lnTo>
                  <a:lnTo>
                    <a:pt x="95250" y="171450"/>
                  </a:lnTo>
                  <a:lnTo>
                    <a:pt x="90487" y="180975"/>
                  </a:lnTo>
                  <a:lnTo>
                    <a:pt x="71437" y="185737"/>
                  </a:lnTo>
                  <a:lnTo>
                    <a:pt x="28575" y="176212"/>
                  </a:lnTo>
                  <a:lnTo>
                    <a:pt x="0" y="138112"/>
                  </a:lnTo>
                  <a:lnTo>
                    <a:pt x="9525" y="104775"/>
                  </a:lnTo>
                  <a:lnTo>
                    <a:pt x="14287" y="76200"/>
                  </a:lnTo>
                  <a:lnTo>
                    <a:pt x="9525"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4" name="Freeform 93"/>
            <p:cNvSpPr/>
            <p:nvPr/>
          </p:nvSpPr>
          <p:spPr bwMode="auto">
            <a:xfrm>
              <a:off x="4164208" y="6098506"/>
              <a:ext cx="66675" cy="28574"/>
            </a:xfrm>
            <a:custGeom>
              <a:avLst/>
              <a:gdLst>
                <a:gd name="connsiteX0" fmla="*/ 0 w 66675"/>
                <a:gd name="connsiteY0" fmla="*/ 0 h 28575"/>
                <a:gd name="connsiteX1" fmla="*/ 47625 w 66675"/>
                <a:gd name="connsiteY1" fmla="*/ 19050 h 28575"/>
                <a:gd name="connsiteX2" fmla="*/ 66675 w 66675"/>
                <a:gd name="connsiteY2" fmla="*/ 28575 h 28575"/>
                <a:gd name="connsiteX3" fmla="*/ 61912 w 66675"/>
                <a:gd name="connsiteY3" fmla="*/ 14288 h 28575"/>
                <a:gd name="connsiteX4" fmla="*/ 0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0" y="0"/>
                  </a:moveTo>
                  <a:lnTo>
                    <a:pt x="47625" y="19050"/>
                  </a:lnTo>
                  <a:lnTo>
                    <a:pt x="66675" y="28575"/>
                  </a:lnTo>
                  <a:lnTo>
                    <a:pt x="61912" y="14288"/>
                  </a:lnTo>
                  <a:lnTo>
                    <a:pt x="0"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5" name="Freeform 279"/>
            <p:cNvSpPr>
              <a:spLocks/>
            </p:cNvSpPr>
            <p:nvPr/>
          </p:nvSpPr>
          <p:spPr bwMode="auto">
            <a:xfrm>
              <a:off x="4242286" y="5780594"/>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96" name="Freeform 279"/>
            <p:cNvSpPr>
              <a:spLocks/>
            </p:cNvSpPr>
            <p:nvPr/>
          </p:nvSpPr>
          <p:spPr bwMode="auto">
            <a:xfrm>
              <a:off x="3429000" y="5791200"/>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grpSp>
        <p:nvGrpSpPr>
          <p:cNvPr id="6" name="Rhode Island" descr="Rhode Island" title="Rhode Island"/>
          <p:cNvGrpSpPr/>
          <p:nvPr/>
        </p:nvGrpSpPr>
        <p:grpSpPr>
          <a:xfrm>
            <a:off x="7407275" y="2616200"/>
            <a:ext cx="190500" cy="127000"/>
            <a:chOff x="7407275" y="2616200"/>
            <a:chExt cx="190500" cy="127000"/>
          </a:xfrm>
        </p:grpSpPr>
        <p:sp>
          <p:nvSpPr>
            <p:cNvPr id="2058" name="Rhode Island 2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4" name="Rhode Island 1" descr="Rhode Island, In Rhode Island PPA's may be limited to certain sectors,"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chemeClr val="accent3"/>
            </a:solidFill>
            <a:ln w="6350" cap="rnd">
              <a:solidFill>
                <a:schemeClr val="tx1"/>
              </a:solidFill>
              <a:round/>
              <a:headEnd/>
              <a:tailEnd/>
            </a:ln>
          </p:spPr>
          <p:txBody>
            <a:bodyPr/>
            <a:lstStyle/>
            <a:p>
              <a:endParaRPr lang="en-US">
                <a:solidFill>
                  <a:prstClr val="black"/>
                </a:solidFill>
              </a:endParaRPr>
            </a:p>
          </p:txBody>
        </p:sp>
      </p:grpSp>
      <p:sp>
        <p:nvSpPr>
          <p:cNvPr id="2086" name="Texas" descr="Texas," title="Texas"/>
          <p:cNvSpPr>
            <a:spLocks/>
          </p:cNvSpPr>
          <p:nvPr/>
        </p:nvSpPr>
        <p:spPr bwMode="auto">
          <a:xfrm>
            <a:off x="2889250" y="38989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2065" name="Vermont" descr="Vermont," title="Vermont"/>
          <p:cNvSpPr>
            <a:spLocks/>
          </p:cNvSpPr>
          <p:nvPr/>
        </p:nvSpPr>
        <p:spPr bwMode="auto">
          <a:xfrm>
            <a:off x="7091363" y="21590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8" name="Utah" descr="Utah, In Utah PPA's are limited to certain sectors." title="Utah"/>
          <p:cNvSpPr>
            <a:spLocks/>
          </p:cNvSpPr>
          <p:nvPr/>
        </p:nvSpPr>
        <p:spPr bwMode="auto">
          <a:xfrm>
            <a:off x="1979613" y="28749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101" name="Washington DC"/>
          <p:cNvGrpSpPr/>
          <p:nvPr/>
        </p:nvGrpSpPr>
        <p:grpSpPr>
          <a:xfrm>
            <a:off x="6831806" y="3048000"/>
            <a:ext cx="769144" cy="255588"/>
            <a:chOff x="6514510" y="3106513"/>
            <a:chExt cx="769144" cy="255588"/>
          </a:xfrm>
        </p:grpSpPr>
        <p:sp>
          <p:nvSpPr>
            <p:cNvPr id="102" name="Washington DC" descr="Washington D C," title="Washington DC"/>
            <p:cNvSpPr>
              <a:spLocks noChangeArrowheads="1"/>
            </p:cNvSpPr>
            <p:nvPr/>
          </p:nvSpPr>
          <p:spPr bwMode="auto">
            <a:xfrm>
              <a:off x="6950279" y="3106513"/>
              <a:ext cx="228600" cy="228600"/>
            </a:xfrm>
            <a:prstGeom prst="ellipse">
              <a:avLst/>
            </a:prstGeom>
            <a:solidFill>
              <a:schemeClr val="accent3"/>
            </a:solidFill>
            <a:ln w="6350" algn="ctr">
              <a:solidFill>
                <a:schemeClr val="tx1"/>
              </a:solidFill>
              <a:round/>
              <a:headEnd/>
              <a:tailEnd/>
            </a:ln>
          </p:spPr>
          <p:txBody>
            <a:bodyPr/>
            <a:lstStyle/>
            <a:p>
              <a:pPr algn="ctr" eaLnBrk="0" fontAlgn="auto" hangingPunct="0">
                <a:spcBef>
                  <a:spcPts val="0"/>
                </a:spcBef>
                <a:spcAft>
                  <a:spcPts val="0"/>
                </a:spcAft>
                <a:defRPr/>
              </a:pPr>
              <a:endParaRPr lang="en-US">
                <a:solidFill>
                  <a:prstClr val="black"/>
                </a:solidFill>
                <a:latin typeface="Calibri"/>
              </a:endParaRPr>
            </a:p>
          </p:txBody>
        </p:sp>
        <p:cxnSp>
          <p:nvCxnSpPr>
            <p:cNvPr id="103" name="Straight Connector 100 (no alt text)"/>
            <p:cNvCxnSpPr/>
            <p:nvPr/>
          </p:nvCxnSpPr>
          <p:spPr>
            <a:xfrm flipV="1">
              <a:off x="6514510" y="3234307"/>
              <a:ext cx="435769" cy="88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10 (no 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479" y="3106513"/>
              <a:ext cx="3841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Red Map Key-----------------------------------------" descr="The following states apparently disallow or restrict 3rd party solar purchase power agreements." title="Red Map 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80" y="5819775"/>
            <a:ext cx="5200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6" name="Georgia" descr="Georgia," title="Georgia"/>
          <p:cNvSpPr>
            <a:spLocks/>
          </p:cNvSpPr>
          <p:nvPr/>
        </p:nvSpPr>
        <p:spPr bwMode="auto">
          <a:xfrm>
            <a:off x="5842000" y="40100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grpSp>
        <p:nvGrpSpPr>
          <p:cNvPr id="9" name="Florida" descr="Florida" title="Florida"/>
          <p:cNvGrpSpPr/>
          <p:nvPr/>
        </p:nvGrpSpPr>
        <p:grpSpPr>
          <a:xfrm>
            <a:off x="5638800" y="4651375"/>
            <a:ext cx="1235075" cy="987425"/>
            <a:chOff x="5638800" y="4651375"/>
            <a:chExt cx="1235075" cy="987425"/>
          </a:xfrm>
        </p:grpSpPr>
        <p:sp>
          <p:nvSpPr>
            <p:cNvPr id="4152" name="Florida" descr="Florida,"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103" name="Freeform 263"/>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4" name="Freeform 264"/>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5" name="Freeform 265"/>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6" name="Freeform 266"/>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7" name="Freeform 267"/>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76" name="Iowa" descr="Iowa," title="Iowa"/>
          <p:cNvSpPr>
            <a:spLocks/>
          </p:cNvSpPr>
          <p:nvPr/>
        </p:nvSpPr>
        <p:spPr bwMode="auto">
          <a:xfrm>
            <a:off x="4303713" y="27606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endParaRPr lang="en-US">
              <a:solidFill>
                <a:prstClr val="black"/>
              </a:solidFill>
            </a:endParaRPr>
          </a:p>
        </p:txBody>
      </p:sp>
      <p:sp>
        <p:nvSpPr>
          <p:cNvPr id="2109" name="Kentucky" descr="Kentucky," title="Kentucky"/>
          <p:cNvSpPr>
            <a:spLocks/>
          </p:cNvSpPr>
          <p:nvPr/>
        </p:nvSpPr>
        <p:spPr bwMode="auto">
          <a:xfrm>
            <a:off x="5295900" y="33829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accent5"/>
          </a:solidFill>
          <a:ln w="6350" cap="rnd">
            <a:solidFill>
              <a:schemeClr val="tx1"/>
            </a:solidFill>
            <a:round/>
            <a:headEnd/>
            <a:tailEnd/>
          </a:ln>
        </p:spPr>
        <p:txBody>
          <a:bodyPr/>
          <a:lstStyle/>
          <a:p>
            <a:pPr>
              <a:defRPr/>
            </a:pPr>
            <a:endParaRPr lang="en-US">
              <a:solidFill>
                <a:prstClr val="black"/>
              </a:solidFill>
            </a:endParaRPr>
          </a:p>
        </p:txBody>
      </p:sp>
      <p:sp>
        <p:nvSpPr>
          <p:cNvPr id="4161" name="North Carolina" descr="North Carolina," title="North Carolina"/>
          <p:cNvSpPr>
            <a:spLocks/>
          </p:cNvSpPr>
          <p:nvPr/>
        </p:nvSpPr>
        <p:spPr bwMode="auto">
          <a:xfrm>
            <a:off x="6018213" y="35988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085" name="Oklahoma" descr="Oklahoma," title="Oklahoma"/>
          <p:cNvSpPr>
            <a:spLocks/>
          </p:cNvSpPr>
          <p:nvPr/>
        </p:nvSpPr>
        <p:spPr bwMode="auto">
          <a:xfrm>
            <a:off x="3451225" y="38131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C00000"/>
          </a:solidFill>
          <a:ln w="6350" cap="rnd">
            <a:solidFill>
              <a:schemeClr val="tx1"/>
            </a:solidFill>
            <a:round/>
            <a:headEnd/>
            <a:tailEnd/>
          </a:ln>
          <a:extLst/>
        </p:spPr>
        <p:txBody>
          <a:bodyPr/>
          <a:lstStyle/>
          <a:p>
            <a:endParaRPr lang="en-US">
              <a:solidFill>
                <a:prstClr val="black"/>
              </a:solidFill>
            </a:endParaRPr>
          </a:p>
        </p:txBody>
      </p:sp>
      <p:pic>
        <p:nvPicPr>
          <p:cNvPr id="1032" name="White Map Key-----------------------------------" descr="The following states' status on 3rd party solar purchase power agreements is unclear or unknown." title="White Map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80" y="6076950"/>
            <a:ext cx="2219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1" name="Alabama" descr="Alabama," title="Alabama"/>
          <p:cNvSpPr>
            <a:spLocks/>
          </p:cNvSpPr>
          <p:nvPr/>
        </p:nvSpPr>
        <p:spPr bwMode="auto">
          <a:xfrm>
            <a:off x="5481638" y="40544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52" name="Alaska" descr="Alaska," title="Alaska"/>
          <p:cNvSpPr>
            <a:spLocks/>
          </p:cNvSpPr>
          <p:nvPr/>
        </p:nvSpPr>
        <p:spPr bwMode="auto">
          <a:xfrm>
            <a:off x="609600" y="45339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4" name="Arkansas" descr="Arkansas," title="Arkansas"/>
          <p:cNvSpPr>
            <a:spLocks/>
          </p:cNvSpPr>
          <p:nvPr/>
        </p:nvSpPr>
        <p:spPr bwMode="auto">
          <a:xfrm>
            <a:off x="4587875" y="38719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7" name="Kansas" descr="Kansas," title="Kansas"/>
          <p:cNvSpPr>
            <a:spLocks/>
          </p:cNvSpPr>
          <p:nvPr/>
        </p:nvSpPr>
        <p:spPr bwMode="auto">
          <a:xfrm>
            <a:off x="3579813" y="33353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9" name="Idaho" descr="Idaho," title="Idaho"/>
          <p:cNvSpPr>
            <a:spLocks/>
          </p:cNvSpPr>
          <p:nvPr/>
        </p:nvSpPr>
        <p:spPr bwMode="auto">
          <a:xfrm>
            <a:off x="17446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4" name="Indiana" descr="Indiana," title="Indiana"/>
          <p:cNvSpPr>
            <a:spLocks/>
          </p:cNvSpPr>
          <p:nvPr/>
        </p:nvSpPr>
        <p:spPr bwMode="auto">
          <a:xfrm>
            <a:off x="5448300" y="29638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3" name="Louisiana" descr="Louisiana," title="Louisiana"/>
          <p:cNvSpPr>
            <a:spLocks/>
          </p:cNvSpPr>
          <p:nvPr/>
        </p:nvSpPr>
        <p:spPr bwMode="auto">
          <a:xfrm>
            <a:off x="4692650" y="44434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0" name="Maine" descr="Maine," title="Maine"/>
          <p:cNvSpPr>
            <a:spLocks/>
          </p:cNvSpPr>
          <p:nvPr/>
        </p:nvSpPr>
        <p:spPr bwMode="auto">
          <a:xfrm>
            <a:off x="7348538" y="17018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8" name="Minnesota" descr="Minnesota," title="Minnesota"/>
          <p:cNvSpPr>
            <a:spLocks/>
          </p:cNvSpPr>
          <p:nvPr/>
        </p:nvSpPr>
        <p:spPr bwMode="auto">
          <a:xfrm>
            <a:off x="4221163" y="18542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0" name="Mississippi" descr="Mississippi," title="Mississippi"/>
          <p:cNvSpPr>
            <a:spLocks/>
          </p:cNvSpPr>
          <p:nvPr/>
        </p:nvSpPr>
        <p:spPr bwMode="auto">
          <a:xfrm>
            <a:off x="5054600" y="40925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9" name="Missouri" descr="Missouri," title="Missouri"/>
          <p:cNvSpPr>
            <a:spLocks/>
          </p:cNvSpPr>
          <p:nvPr/>
        </p:nvSpPr>
        <p:spPr bwMode="auto">
          <a:xfrm>
            <a:off x="4421188" y="32289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0" name="Montana" descr="Montana," title="Montana"/>
          <p:cNvSpPr>
            <a:spLocks/>
          </p:cNvSpPr>
          <p:nvPr/>
        </p:nvSpPr>
        <p:spPr bwMode="auto">
          <a:xfrm>
            <a:off x="2044700" y="17494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1" name="Nebraska" descr="Nebraska," title="Nebraska"/>
          <p:cNvSpPr>
            <a:spLocks/>
          </p:cNvSpPr>
          <p:nvPr/>
        </p:nvSpPr>
        <p:spPr bwMode="auto">
          <a:xfrm>
            <a:off x="3359150" y="2843213"/>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0" name="North Dakota" descr="North Dakota," title="North Dakota"/>
          <p:cNvSpPr>
            <a:spLocks/>
          </p:cNvSpPr>
          <p:nvPr/>
        </p:nvSpPr>
        <p:spPr bwMode="auto">
          <a:xfrm>
            <a:off x="3406775"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12" name="South Carolina" descr="South Carolina," title="South Carolina"/>
          <p:cNvSpPr>
            <a:spLocks/>
          </p:cNvSpPr>
          <p:nvPr/>
        </p:nvSpPr>
        <p:spPr bwMode="auto">
          <a:xfrm>
            <a:off x="6157913" y="39465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2" name="South Dakota" descr="South Dakota," title="South Dakota"/>
          <p:cNvSpPr>
            <a:spLocks/>
          </p:cNvSpPr>
          <p:nvPr/>
        </p:nvSpPr>
        <p:spPr bwMode="auto">
          <a:xfrm>
            <a:off x="3379788" y="23780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6" name="Tennessee" descr="Tennessee," title="Tennessee"/>
          <p:cNvSpPr>
            <a:spLocks/>
          </p:cNvSpPr>
          <p:nvPr/>
        </p:nvSpPr>
        <p:spPr bwMode="auto">
          <a:xfrm>
            <a:off x="51943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nvGrpSpPr>
          <p:cNvPr id="7" name="Virginia" descr="Virginia," title="Virginia"/>
          <p:cNvGrpSpPr/>
          <p:nvPr/>
        </p:nvGrpSpPr>
        <p:grpSpPr>
          <a:xfrm>
            <a:off x="6064250" y="3200400"/>
            <a:ext cx="1073150" cy="566738"/>
            <a:chOff x="6064250" y="3200400"/>
            <a:chExt cx="1073150" cy="566738"/>
          </a:xfrm>
        </p:grpSpPr>
        <p:sp>
          <p:nvSpPr>
            <p:cNvPr id="4116" name="Virginia 2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chemeClr val="bg1"/>
            </a:solidFill>
            <a:ln w="6350" cap="rnd">
              <a:solidFill>
                <a:schemeClr val="tx1"/>
              </a:solidFill>
              <a:round/>
              <a:headEnd/>
              <a:tailEnd/>
            </a:ln>
          </p:spPr>
          <p:txBody>
            <a:bodyPr/>
            <a:lstStyle/>
            <a:p>
              <a:pPr>
                <a:defRPr/>
              </a:pPr>
              <a:endParaRPr lang="en-US" dirty="0">
                <a:solidFill>
                  <a:prstClr val="black"/>
                </a:solidFill>
              </a:endParaRPr>
            </a:p>
          </p:txBody>
        </p:sp>
        <p:sp>
          <p:nvSpPr>
            <p:cNvPr id="4115" name="Virginia 1" descr="Virginia, There are additional notes on Virginia's status later in the presentation"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noFill/>
            <a:ln w="6350" cap="rnd">
              <a:solidFill>
                <a:schemeClr val="tx1"/>
              </a:solidFill>
              <a:round/>
              <a:headEnd/>
              <a:tailEnd/>
            </a:ln>
          </p:spPr>
          <p:txBody>
            <a:bodyPr/>
            <a:lstStyle/>
            <a:p>
              <a:pPr>
                <a:defRPr/>
              </a:pPr>
              <a:endParaRPr lang="en-US" dirty="0">
                <a:solidFill>
                  <a:prstClr val="black"/>
                </a:solidFill>
              </a:endParaRPr>
            </a:p>
          </p:txBody>
        </p:sp>
      </p:grpSp>
      <p:grpSp>
        <p:nvGrpSpPr>
          <p:cNvPr id="12" name="Washington" descr="Washington" title="Washington"/>
          <p:cNvGrpSpPr/>
          <p:nvPr/>
        </p:nvGrpSpPr>
        <p:grpSpPr>
          <a:xfrm>
            <a:off x="1055688" y="1600200"/>
            <a:ext cx="904875" cy="598488"/>
            <a:chOff x="1055688" y="1600200"/>
            <a:chExt cx="904875" cy="598488"/>
          </a:xfrm>
        </p:grpSpPr>
        <p:sp>
          <p:nvSpPr>
            <p:cNvPr id="2071" name="Washington" descr="Washington,"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2" name="Freeform 226"/>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55" name="Washington D.C." descr="Washington D C," title="Washington D.C."/>
          <p:cNvSpPr>
            <a:spLocks/>
          </p:cNvSpPr>
          <p:nvPr/>
        </p:nvSpPr>
        <p:spPr bwMode="auto">
          <a:xfrm>
            <a:off x="6861175"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9" name="West Virgiinia" descr="West Virginia," title="West Virginia"/>
          <p:cNvSpPr>
            <a:spLocks/>
          </p:cNvSpPr>
          <p:nvPr/>
        </p:nvSpPr>
        <p:spPr bwMode="auto">
          <a:xfrm>
            <a:off x="6164263" y="30670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4" name="Wisconsin" descr="Wisconsin," title="Wisconsin"/>
          <p:cNvSpPr>
            <a:spLocks/>
          </p:cNvSpPr>
          <p:nvPr/>
        </p:nvSpPr>
        <p:spPr bwMode="auto">
          <a:xfrm>
            <a:off x="4746625" y="22113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3" name="Wyoming" descr="Wyoming." title="Wyoming"/>
          <p:cNvSpPr>
            <a:spLocks/>
          </p:cNvSpPr>
          <p:nvPr/>
        </p:nvSpPr>
        <p:spPr bwMode="auto">
          <a:xfrm>
            <a:off x="2466975" y="24558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pic>
        <p:nvPicPr>
          <p:cNvPr id="13" name="Virginia 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399631"/>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Utah N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853" y="3339307"/>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hode Island N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0463" y="2738438"/>
            <a:ext cx="1036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Arizona No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8752" y="4087812"/>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uerto Rico Identifi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6863" y="5339321"/>
            <a:ext cx="9937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DisclaimerText Box"/>
          <p:cNvSpPr txBox="1">
            <a:spLocks noChangeArrowheads="1"/>
          </p:cNvSpPr>
          <p:nvPr/>
        </p:nvSpPr>
        <p:spPr bwMode="auto">
          <a:xfrm>
            <a:off x="588962" y="6323826"/>
            <a:ext cx="868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i="1" dirty="0">
                <a:solidFill>
                  <a:prstClr val="black"/>
                </a:solidFill>
                <a:latin typeface="Tahoma" pitchFamily="34" charset="0"/>
              </a:rPr>
              <a:t>Note: This map is intended to serve as an unofficial guide; it does not constitute legal advice. Seek qualified legal expertise before making binding</a:t>
            </a:r>
            <a:br>
              <a:rPr lang="en-US" sz="900" i="1" dirty="0">
                <a:solidFill>
                  <a:prstClr val="black"/>
                </a:solidFill>
                <a:latin typeface="Tahoma" pitchFamily="34" charset="0"/>
              </a:rPr>
            </a:br>
            <a:r>
              <a:rPr lang="en-US" sz="900" i="1" dirty="0">
                <a:solidFill>
                  <a:prstClr val="black"/>
                </a:solidFill>
                <a:latin typeface="Tahoma" pitchFamily="34" charset="0"/>
              </a:rPr>
              <a:t>         financial decisions related to a 3rd-party PPA. See following slides for additional important information and authority references.</a:t>
            </a:r>
          </a:p>
        </p:txBody>
      </p:sp>
    </p:spTree>
    <p:extLst>
      <p:ext uri="{BB962C8B-B14F-4D97-AF65-F5344CB8AC3E}">
        <p14:creationId xmlns:p14="http://schemas.microsoft.com/office/powerpoint/2010/main" val="1699928265"/>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Laura Ann Arnold, President</a:t>
            </a:r>
          </a:p>
          <a:p>
            <a:pPr lvl="1">
              <a:buNone/>
            </a:pPr>
            <a:r>
              <a:rPr lang="en-US" dirty="0"/>
              <a:t>Indiana Distributed Energy Alliance</a:t>
            </a:r>
          </a:p>
          <a:p>
            <a:pPr lvl="1">
              <a:buNone/>
            </a:pPr>
            <a:r>
              <a:rPr lang="en-US" dirty="0"/>
              <a:t>545 E. Eleventh Street</a:t>
            </a:r>
          </a:p>
          <a:p>
            <a:pPr lvl="1">
              <a:buNone/>
            </a:pPr>
            <a:r>
              <a:rPr lang="en-US" dirty="0"/>
              <a:t>Indianapolis, IN 46202</a:t>
            </a:r>
          </a:p>
          <a:p>
            <a:pPr lvl="1">
              <a:buNone/>
            </a:pPr>
            <a:r>
              <a:rPr lang="en-US" dirty="0"/>
              <a:t>(317) 635-1701</a:t>
            </a:r>
          </a:p>
          <a:p>
            <a:pPr lvl="1">
              <a:buNone/>
            </a:pPr>
            <a:r>
              <a:rPr lang="en-US" dirty="0"/>
              <a:t>(317) 502-5123 cell</a:t>
            </a:r>
          </a:p>
          <a:p>
            <a:pPr lvl="1">
              <a:buNone/>
            </a:pPr>
            <a:r>
              <a:rPr lang="en-US" dirty="0">
                <a:hlinkClick r:id="rId2"/>
              </a:rPr>
              <a:t>Laura.Arnold@IndianaDG.net</a:t>
            </a:r>
            <a:r>
              <a:rPr lang="en-US" dirty="0"/>
              <a:t> or</a:t>
            </a:r>
          </a:p>
          <a:p>
            <a:pPr lvl="1">
              <a:buNone/>
            </a:pPr>
            <a:r>
              <a:rPr lang="en-US" dirty="0">
                <a:hlinkClick r:id="rId3"/>
              </a:rPr>
              <a:t>Laura.Arnold@thearnoldgroup.biz</a:t>
            </a:r>
            <a:r>
              <a:rPr lang="en-US" dirty="0"/>
              <a:t> </a:t>
            </a:r>
          </a:p>
          <a:p>
            <a:pPr lvl="1">
              <a:buNone/>
            </a:pPr>
            <a:endParaRPr lang="en-US" dirty="0"/>
          </a:p>
        </p:txBody>
      </p:sp>
      <p:pic>
        <p:nvPicPr>
          <p:cNvPr id="4" name="Picture 3" descr="solar-eclipse_2 (2).jpg"/>
          <p:cNvPicPr>
            <a:picLocks noChangeAspect="1"/>
          </p:cNvPicPr>
          <p:nvPr/>
        </p:nvPicPr>
        <p:blipFill>
          <a:blip r:embed="rId4"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Encouraging </a:t>
            </a:r>
            <a:br>
              <a:rPr lang="en-US" dirty="0"/>
            </a:br>
            <a:r>
              <a:rPr lang="en-US" dirty="0"/>
              <a:t>Distributed Generation?</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sz="2800" b="1" dirty="0"/>
              <a:t>29 state plus D.C. have RPS programs, 17 with mandates/programs for solar and other DG</a:t>
            </a:r>
          </a:p>
          <a:p>
            <a:r>
              <a:rPr lang="en-US" sz="2800" b="1" dirty="0"/>
              <a:t>Net metering programs – present in 43 states</a:t>
            </a:r>
          </a:p>
          <a:p>
            <a:r>
              <a:rPr lang="en-US" sz="2800" b="1" dirty="0"/>
              <a:t>Feed-In Tariffs – adopted or proposed in a few states </a:t>
            </a:r>
          </a:p>
          <a:p>
            <a:r>
              <a:rPr lang="en-US" sz="2800" b="1" dirty="0"/>
              <a:t>Virtual net metering – present in 14 states</a:t>
            </a:r>
          </a:p>
          <a:p>
            <a:r>
              <a:rPr lang="en-US" sz="2800" b="1" dirty="0"/>
              <a:t>Subsidies, rebates, tax incentives, financing incentives.</a:t>
            </a:r>
          </a:p>
          <a:p>
            <a:r>
              <a:rPr lang="en-US" sz="2800" b="1" dirty="0"/>
              <a:t>Zero net energy goals and targets, </a:t>
            </a:r>
            <a:r>
              <a:rPr lang="en-US" sz="2800" b="1" dirty="0" err="1"/>
              <a:t>microgrids</a:t>
            </a:r>
            <a:endParaRPr lang="en-US" sz="2800" b="1" dirty="0"/>
          </a:p>
          <a:p>
            <a:endParaRPr lang="en-US" b="1" dirty="0"/>
          </a:p>
        </p:txBody>
      </p:sp>
    </p:spTree>
    <p:extLst>
      <p:ext uri="{BB962C8B-B14F-4D97-AF65-F5344CB8AC3E}">
        <p14:creationId xmlns:p14="http://schemas.microsoft.com/office/powerpoint/2010/main" val="285001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2015 Indiana General Assembly</a:t>
            </a:r>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a:t>HB 1320 introduced by Rep. Eric Koch (R-Bedford), Chairman of House Utilities, Energy and Telecommunications Committee</a:t>
            </a:r>
          </a:p>
          <a:p>
            <a:r>
              <a:rPr lang="en-US" dirty="0"/>
              <a:t>Hearing held, Received DO PASS</a:t>
            </a:r>
          </a:p>
          <a:p>
            <a:r>
              <a:rPr lang="en-US" dirty="0"/>
              <a:t>Speaker Bosma did not put on 2</a:t>
            </a:r>
            <a:r>
              <a:rPr lang="en-US" baseline="30000" dirty="0"/>
              <a:t>nd</a:t>
            </a:r>
            <a:r>
              <a:rPr lang="en-US" dirty="0"/>
              <a:t> Reading</a:t>
            </a:r>
          </a:p>
          <a:p>
            <a:r>
              <a:rPr lang="en-US" dirty="0"/>
              <a:t>Bill died.</a:t>
            </a:r>
          </a:p>
          <a:p>
            <a:endParaRPr lang="en-US" dirty="0"/>
          </a:p>
          <a:p>
            <a:r>
              <a:rPr lang="en-US" i="1" dirty="0">
                <a:solidFill>
                  <a:srgbClr val="FF0000"/>
                </a:solidFill>
              </a:rPr>
              <a:t>No subsequent IURC study or investigation of net metering after HB 1320 died.</a:t>
            </a:r>
          </a:p>
          <a:p>
            <a:endParaRPr lang="en-US" dirty="0"/>
          </a:p>
        </p:txBody>
      </p:sp>
    </p:spTree>
    <p:extLst>
      <p:ext uri="{BB962C8B-B14F-4D97-AF65-F5344CB8AC3E}">
        <p14:creationId xmlns:p14="http://schemas.microsoft.com/office/powerpoint/2010/main" val="108570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“buy all, sell all”?</a:t>
            </a:r>
          </a:p>
        </p:txBody>
      </p:sp>
      <p:sp>
        <p:nvSpPr>
          <p:cNvPr id="3" name="Content Placeholder 2"/>
          <p:cNvSpPr>
            <a:spLocks noGrp="1"/>
          </p:cNvSpPr>
          <p:nvPr>
            <p:ph idx="1"/>
          </p:nvPr>
        </p:nvSpPr>
        <p:spPr/>
        <p:txBody>
          <a:bodyPr/>
          <a:lstStyle/>
          <a:p>
            <a:r>
              <a:rPr lang="en-US" sz="2800" dirty="0">
                <a:hlinkClick r:id="rId3"/>
              </a:rPr>
              <a:t>HB 1320 (2015) introduced </a:t>
            </a:r>
            <a:r>
              <a:rPr lang="en-US" sz="2800" dirty="0"/>
              <a:t>a new concept to credit customers with roof-top solar and small wind systems.</a:t>
            </a:r>
          </a:p>
          <a:p>
            <a:r>
              <a:rPr lang="en-US" sz="2800" dirty="0"/>
              <a:t>This is called “buy all, sell all” in which the customer </a:t>
            </a:r>
          </a:p>
          <a:p>
            <a:pPr lvl="1"/>
            <a:r>
              <a:rPr lang="en-US" sz="2400" dirty="0"/>
              <a:t>Buys all their electricity from the utility;</a:t>
            </a:r>
          </a:p>
          <a:p>
            <a:pPr lvl="1"/>
            <a:r>
              <a:rPr lang="en-US" sz="2400" dirty="0"/>
              <a:t>Puts all electricity they produce into the grid; and</a:t>
            </a:r>
          </a:p>
          <a:p>
            <a:pPr lvl="1"/>
            <a:r>
              <a:rPr lang="en-US" sz="2400" dirty="0"/>
              <a:t>Receives credit for electricity produced at the utility’s “avoided cost”.</a:t>
            </a:r>
            <a:endParaRPr lang="en-US" sz="1400" dirty="0"/>
          </a:p>
          <a:p>
            <a:r>
              <a:rPr lang="en-US" sz="2800" b="1" dirty="0">
                <a:solidFill>
                  <a:srgbClr val="FF0000"/>
                </a:solidFill>
              </a:rPr>
              <a:t>SEA 309 (2017) as introduced also proposed “buy all, sell all” to replace net metering</a:t>
            </a:r>
          </a:p>
        </p:txBody>
      </p:sp>
      <p:pic>
        <p:nvPicPr>
          <p:cNvPr id="4" name="Picture 3" descr="solar-eclipse_2 (2).jpg"/>
          <p:cNvPicPr>
            <a:picLocks noChangeAspect="1"/>
          </p:cNvPicPr>
          <p:nvPr/>
        </p:nvPicPr>
        <p:blipFill>
          <a:blip r:embed="rId4"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45374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z="2800" dirty="0"/>
              <a:t>Net metering is a billing arrangement between a customer and their providing electric company.</a:t>
            </a:r>
          </a:p>
          <a:p>
            <a:pPr eaLnBrk="1" hangingPunct="1"/>
            <a:r>
              <a:rPr lang="en-US" sz="2800" dirty="0"/>
              <a:t>Net metering applies to a person or group who is generating their own renewable energy on a system that is tied into the electric grid.</a:t>
            </a:r>
          </a:p>
        </p:txBody>
      </p:sp>
      <p:sp>
        <p:nvSpPr>
          <p:cNvPr id="2" name="Title 1"/>
          <p:cNvSpPr>
            <a:spLocks noGrp="1"/>
          </p:cNvSpPr>
          <p:nvPr>
            <p:ph type="title"/>
          </p:nvPr>
        </p:nvSpPr>
        <p:spPr/>
        <p:txBody>
          <a:bodyPr/>
          <a:lstStyle/>
          <a:p>
            <a:pPr eaLnBrk="1" fontAlgn="auto" hangingPunct="1">
              <a:spcAft>
                <a:spcPts val="0"/>
              </a:spcAft>
              <a:defRPr/>
            </a:pPr>
            <a:r>
              <a:rPr lang="en-US" dirty="0"/>
              <a:t>Net Metering</a:t>
            </a:r>
          </a:p>
        </p:txBody>
      </p:sp>
      <p:pic>
        <p:nvPicPr>
          <p:cNvPr id="14340" name="Content Placeholder 4" descr="Meter.jpg"/>
          <p:cNvPicPr>
            <a:picLocks noGrp="1" noChangeAspect="1"/>
          </p:cNvPicPr>
          <p:nvPr>
            <p:ph sz="half" idx="4294967295"/>
          </p:nvPr>
        </p:nvPicPr>
        <p:blipFill>
          <a:blip r:embed="rId3" cstate="print"/>
          <a:srcRect/>
          <a:stretch>
            <a:fillRect/>
          </a:stretch>
        </p:blipFill>
        <p:spPr>
          <a:xfrm>
            <a:off x="4191000" y="4572000"/>
            <a:ext cx="4038600" cy="1614488"/>
          </a:xfrm>
        </p:spPr>
      </p:pic>
      <p:pic>
        <p:nvPicPr>
          <p:cNvPr id="5" name="Picture 4" descr="solar-eclipse_2 (2).jpg"/>
          <p:cNvPicPr>
            <a:picLocks noChangeAspect="1"/>
          </p:cNvPicPr>
          <p:nvPr/>
        </p:nvPicPr>
        <p:blipFill>
          <a:blip r:embed="rId4"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2820316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33732</TotalTime>
  <Words>3280</Words>
  <Application>Microsoft Office PowerPoint</Application>
  <PresentationFormat>On-screen Show (4:3)</PresentationFormat>
  <Paragraphs>838</Paragraphs>
  <Slides>56</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Calibri</vt:lpstr>
      <vt:lpstr>Corbel</vt:lpstr>
      <vt:lpstr>Tahoma</vt:lpstr>
      <vt:lpstr>Times New Roman</vt:lpstr>
      <vt:lpstr>Wingdings</vt:lpstr>
      <vt:lpstr>Wingdings 2</vt:lpstr>
      <vt:lpstr>Wingdings 3</vt:lpstr>
      <vt:lpstr>Module</vt:lpstr>
      <vt:lpstr>1_solar-map</vt:lpstr>
      <vt:lpstr>Impact of SEA 309 on customer-owned solar, wind and DG</vt:lpstr>
      <vt:lpstr>IndianaDG members ask Gov. Holcomb to veto SEA 309</vt:lpstr>
      <vt:lpstr>IndianaDG and its members</vt:lpstr>
      <vt:lpstr>IndianaDG Business Member  Solar Companies</vt:lpstr>
      <vt:lpstr>IndianaDG Business Member  Solar Developers</vt:lpstr>
      <vt:lpstr>What’s Encouraging  Distributed Generation?</vt:lpstr>
      <vt:lpstr>2015 Indiana General Assembly</vt:lpstr>
      <vt:lpstr>What is “buy all, sell all”?</vt:lpstr>
      <vt:lpstr>Net Metering</vt:lpstr>
      <vt:lpstr>Net Metering Diagram</vt:lpstr>
      <vt:lpstr> How Does Net Metering Work?</vt:lpstr>
      <vt:lpstr>Feed-in tariffs (FITs)</vt:lpstr>
      <vt:lpstr>Status of Feed-in tariffs (FITs)  vs. Net Metering</vt:lpstr>
      <vt:lpstr>IPL Rate REP (Expired FIT)</vt:lpstr>
      <vt:lpstr>NIPSCO Feed-in tariff (FIT)</vt:lpstr>
      <vt:lpstr>NIPSCO Feed-in tariff (FIT)</vt:lpstr>
      <vt:lpstr>NIPSCO Feed-in tariff (FIT)</vt:lpstr>
      <vt:lpstr>How Indiana net metering  compares to other states?</vt:lpstr>
      <vt:lpstr>How Indiana net metering vs.  other Midwest States</vt:lpstr>
      <vt:lpstr>2016 Solar Job Growth in  Midwest States</vt:lpstr>
      <vt:lpstr>GTM- SEIA U.S. Solar Market Insight Q4 2016--State Solar PV Installation Rankings</vt:lpstr>
      <vt:lpstr>History of net metering  in Indiana</vt:lpstr>
      <vt:lpstr>Net Metering Grades 2007 </vt:lpstr>
      <vt:lpstr>Net Metering Grades 2008 </vt:lpstr>
      <vt:lpstr>Net Metering Grades 2009 </vt:lpstr>
      <vt:lpstr>Indiana IOU 2007 Net Metering Summary</vt:lpstr>
      <vt:lpstr>Comparison of previous vs.  current net metering rules</vt:lpstr>
      <vt:lpstr>History of net metering  in Indiana</vt:lpstr>
      <vt:lpstr>Freeing the Grid:  State Report Card on Net metering</vt:lpstr>
      <vt:lpstr>IndianaDG’s suggested changes  to Indiana’s net metering policy</vt:lpstr>
      <vt:lpstr>Figure 1. Number of customers  and total capacity by year</vt:lpstr>
      <vt:lpstr>Figure 2. Net Metering capacity  by resource type</vt:lpstr>
      <vt:lpstr> Table 7. Customer &amp; Nameplate  Capacity by customer class-2016 </vt:lpstr>
      <vt:lpstr>Table 1. Nameplate Capacity by utility &amp; by resource type (2016)</vt:lpstr>
      <vt:lpstr>Table 2. Total Nameplate  Capacity growth year over year</vt:lpstr>
      <vt:lpstr>Table 3. Solar Nameplate  Capacity Growth year over year</vt:lpstr>
      <vt:lpstr>Table 4. Wind Nameplate  Capacity growth year over year</vt:lpstr>
      <vt:lpstr>Table 5. Customer participant growth year over year</vt:lpstr>
      <vt:lpstr>Table 6. Net metering cap as  % of summer peak load 2013 </vt:lpstr>
      <vt:lpstr>Table 7. Net metering cap as  % of summer peak load 2014</vt:lpstr>
      <vt:lpstr>Table 8. Net metering cap as  % of summer peak load 2016</vt:lpstr>
      <vt:lpstr>Table 9. Net metering vs. FIT Capacity 2016</vt:lpstr>
      <vt:lpstr>Specific concerns about SEA 309-#1</vt:lpstr>
      <vt:lpstr>Specific concerns about SEA 309-#2</vt:lpstr>
      <vt:lpstr>Specific concerns about SEA 309-#3</vt:lpstr>
      <vt:lpstr>False narrative about energy  storage and net metering</vt:lpstr>
      <vt:lpstr>Maryland passes tax credit for residential &amp; commercial energy storage</vt:lpstr>
      <vt:lpstr>Electric utilities are buying solar installation companies</vt:lpstr>
      <vt:lpstr>Is net metering a subsidy, incentive  or net benefit to other customers? #1</vt:lpstr>
      <vt:lpstr>Is net metering a subsidy, incentive  or net benefit to other customers? #2</vt:lpstr>
      <vt:lpstr>Who supports solar, renewable energy and  customer owned and operated DG?</vt:lpstr>
      <vt:lpstr> Duke Energy Indiana Solar PV 20 MWs  PPA’s done by IndianaDG members </vt:lpstr>
      <vt:lpstr>Importance of Net metering to 3rd party solar PV PPA’s</vt:lpstr>
      <vt:lpstr> Status of 3rd-Party Solar PV  Power Purchase Agreements (PPAs) in U.S. </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Net Metering 2015</dc:title>
  <dc:creator>Owner</dc:creator>
  <cp:lastModifiedBy>Owner</cp:lastModifiedBy>
  <cp:revision>268</cp:revision>
  <cp:lastPrinted>2017-04-17T10:20:04Z</cp:lastPrinted>
  <dcterms:created xsi:type="dcterms:W3CDTF">2013-03-11T22:43:19Z</dcterms:created>
  <dcterms:modified xsi:type="dcterms:W3CDTF">2017-04-19T11:13:00Z</dcterms:modified>
</cp:coreProperties>
</file>