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7" r:id="rId5"/>
    <p:sldId id="261" r:id="rId6"/>
    <p:sldId id="268" r:id="rId7"/>
    <p:sldId id="262" r:id="rId8"/>
    <p:sldId id="264" r:id="rId9"/>
    <p:sldId id="270" r:id="rId10"/>
    <p:sldId id="271" r:id="rId11"/>
    <p:sldId id="263"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167"/>
    <a:srgbClr val="160967"/>
    <a:srgbClr val="173A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144" autoAdjust="0"/>
  </p:normalViewPr>
  <p:slideViewPr>
    <p:cSldViewPr snapToGrid="0">
      <p:cViewPr varScale="1">
        <p:scale>
          <a:sx n="64" d="100"/>
          <a:sy n="64"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76675-B4F9-4D94-9A90-F95FF05F2A6C}"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94300-E585-4A9E-844E-0E89534CB6E2}" type="slidenum">
              <a:rPr lang="en-US" smtClean="0"/>
              <a:t>‹#›</a:t>
            </a:fld>
            <a:endParaRPr lang="en-US"/>
          </a:p>
        </p:txBody>
      </p:sp>
    </p:spTree>
    <p:extLst>
      <p:ext uri="{BB962C8B-B14F-4D97-AF65-F5344CB8AC3E}">
        <p14:creationId xmlns:p14="http://schemas.microsoft.com/office/powerpoint/2010/main" val="80984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94300-E585-4A9E-844E-0E89534CB6E2}" type="slidenum">
              <a:rPr lang="en-US" smtClean="0"/>
              <a:t>9</a:t>
            </a:fld>
            <a:endParaRPr lang="en-US"/>
          </a:p>
        </p:txBody>
      </p:sp>
    </p:spTree>
    <p:extLst>
      <p:ext uri="{BB962C8B-B14F-4D97-AF65-F5344CB8AC3E}">
        <p14:creationId xmlns:p14="http://schemas.microsoft.com/office/powerpoint/2010/main" val="6724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9661BF-55D9-44C5-BBFE-0FAC784FEB28}"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423156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661BF-55D9-44C5-BBFE-0FAC784FEB28}"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423069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661BF-55D9-44C5-BBFE-0FAC784FEB28}"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335903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661BF-55D9-44C5-BBFE-0FAC784FEB28}"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13463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9661BF-55D9-44C5-BBFE-0FAC784FEB28}"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53678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661BF-55D9-44C5-BBFE-0FAC784FEB28}"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13383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661BF-55D9-44C5-BBFE-0FAC784FEB28}"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96728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661BF-55D9-44C5-BBFE-0FAC784FEB28}"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9021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661BF-55D9-44C5-BBFE-0FAC784FEB28}"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239911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661BF-55D9-44C5-BBFE-0FAC784FEB28}"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232287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661BF-55D9-44C5-BBFE-0FAC784FEB28}"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02FD0-9B45-415C-8A88-0EB3BD85F0AA}" type="slidenum">
              <a:rPr lang="en-US" smtClean="0"/>
              <a:t>‹#›</a:t>
            </a:fld>
            <a:endParaRPr lang="en-US"/>
          </a:p>
        </p:txBody>
      </p:sp>
    </p:spTree>
    <p:extLst>
      <p:ext uri="{BB962C8B-B14F-4D97-AF65-F5344CB8AC3E}">
        <p14:creationId xmlns:p14="http://schemas.microsoft.com/office/powerpoint/2010/main" val="158635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661BF-55D9-44C5-BBFE-0FAC784FEB28}"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02FD0-9B45-415C-8A88-0EB3BD85F0AA}" type="slidenum">
              <a:rPr lang="en-US" smtClean="0"/>
              <a:t>‹#›</a:t>
            </a:fld>
            <a:endParaRPr lang="en-US"/>
          </a:p>
        </p:txBody>
      </p:sp>
    </p:spTree>
    <p:extLst>
      <p:ext uri="{BB962C8B-B14F-4D97-AF65-F5344CB8AC3E}">
        <p14:creationId xmlns:p14="http://schemas.microsoft.com/office/powerpoint/2010/main" val="337772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www.indianadg.net/join-indianadg/" TargetMode="External"/><Relationship Id="rId5" Type="http://schemas.openxmlformats.org/officeDocument/2006/relationships/hyperlink" Target="mailto:laura.arnold@indianadg.net" TargetMode="External"/><Relationship Id="rId10" Type="http://schemas.openxmlformats.org/officeDocument/2006/relationships/image" Target="../media/image2.png"/><Relationship Id="rId4" Type="http://schemas.openxmlformats.org/officeDocument/2006/relationships/hyperlink" Target="mailto:jackbauer3487@yahoo.com" TargetMode="Externa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23.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http://www.indianadg.net/find-your-hoa-solar-restriction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8.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12.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2.png"/><Relationship Id="rId12" Type="http://schemas.openxmlformats.org/officeDocument/2006/relationships/image" Target="../media/image18.jpg"/><Relationship Id="rId2" Type="http://schemas.microsoft.com/office/2007/relationships/media" Target="../media/media7.m4a"/><Relationship Id="rId1" Type="http://schemas.openxmlformats.org/officeDocument/2006/relationships/audio" Target="NULL" TargetMode="Externa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hyperlink" Target="https://iga.in.gov/static-documents/5/2/9/b/529b7684/SB0500.04.ENGS.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pic>
        <p:nvPicPr>
          <p:cNvPr id="4" name="Slide 1">
            <a:hlinkClick r:id="" action="ppaction://media"/>
            <a:extLst>
              <a:ext uri="{FF2B5EF4-FFF2-40B4-BE49-F238E27FC236}">
                <a16:creationId xmlns:a16="http://schemas.microsoft.com/office/drawing/2014/main" xmlns="" id="{76F89F6E-E934-47D3-8CA9-3A9BA984CB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
        <p:nvSpPr>
          <p:cNvPr id="3" name="Subtitle 2"/>
          <p:cNvSpPr>
            <a:spLocks noGrp="1"/>
          </p:cNvSpPr>
          <p:nvPr>
            <p:ph type="subTitle" idx="1"/>
          </p:nvPr>
        </p:nvSpPr>
        <p:spPr>
          <a:xfrm>
            <a:off x="4668129" y="1773238"/>
            <a:ext cx="4665785" cy="1040301"/>
          </a:xfrm>
        </p:spPr>
        <p:txBody>
          <a:bodyPr/>
          <a:lstStyle/>
          <a:p>
            <a:r>
              <a:rPr lang="en-US" dirty="0"/>
              <a:t>Presenter: Joey Myles</a:t>
            </a:r>
          </a:p>
          <a:p>
            <a:r>
              <a:rPr lang="en-US" dirty="0"/>
              <a:t>Indianapolis, IN</a:t>
            </a:r>
          </a:p>
        </p:txBody>
      </p:sp>
      <p:sp>
        <p:nvSpPr>
          <p:cNvPr id="2" name="Title 1"/>
          <p:cNvSpPr>
            <a:spLocks noGrp="1"/>
          </p:cNvSpPr>
          <p:nvPr>
            <p:ph type="ctrTitle"/>
          </p:nvPr>
        </p:nvSpPr>
        <p:spPr>
          <a:xfrm>
            <a:off x="3103251" y="67994"/>
            <a:ext cx="8226950" cy="1705244"/>
          </a:xfrm>
          <a:ln w="25400">
            <a:noFill/>
          </a:ln>
        </p:spPr>
        <p:txBody>
          <a:bodyPr>
            <a:normAutofit fontScale="90000"/>
          </a:bodyPr>
          <a:lstStyle/>
          <a:p>
            <a:r>
              <a:rPr lang="en-US" dirty="0"/>
              <a:t>Fixing the HOA Solar Panel Problem in Indiana</a:t>
            </a:r>
          </a:p>
        </p:txBody>
      </p:sp>
      <p:cxnSp>
        <p:nvCxnSpPr>
          <p:cNvPr id="5" name="Straight Connector 4"/>
          <p:cNvCxnSpPr/>
          <p:nvPr/>
        </p:nvCxnSpPr>
        <p:spPr>
          <a:xfrm flipV="1">
            <a:off x="2827606" y="1617785"/>
            <a:ext cx="877824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515683"/>
      </p:ext>
    </p:extLst>
  </p:cSld>
  <p:clrMapOvr>
    <a:masterClrMapping/>
  </p:clrMapOvr>
  <p:transition advClick="0" advTm="427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44" y="0"/>
            <a:ext cx="8218128" cy="1325563"/>
          </a:xfrm>
        </p:spPr>
        <p:txBody>
          <a:bodyPr/>
          <a:lstStyle/>
          <a:p>
            <a:r>
              <a:rPr lang="en-US" u="sng" dirty="0"/>
              <a:t>SB 500 Stalled in the Indiana House</a:t>
            </a:r>
          </a:p>
        </p:txBody>
      </p:sp>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2890"/>
            <a:ext cx="12192000" cy="445109"/>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10116457" y="0"/>
            <a:ext cx="2075543" cy="2032458"/>
          </a:xfrm>
          <a:prstGeom prst="rect">
            <a:avLst/>
          </a:prstGeom>
        </p:spPr>
      </p:pic>
      <p:sp>
        <p:nvSpPr>
          <p:cNvPr id="3" name="Content Placeholder 2"/>
          <p:cNvSpPr>
            <a:spLocks noGrp="1"/>
          </p:cNvSpPr>
          <p:nvPr>
            <p:ph idx="1"/>
          </p:nvPr>
        </p:nvSpPr>
        <p:spPr>
          <a:xfrm>
            <a:off x="813136" y="1071590"/>
            <a:ext cx="10515600" cy="1190152"/>
          </a:xfrm>
        </p:spPr>
        <p:txBody>
          <a:bodyPr>
            <a:normAutofit/>
          </a:bodyPr>
          <a:lstStyle/>
          <a:p>
            <a:r>
              <a:rPr lang="en-US" sz="2000" dirty="0"/>
              <a:t>After passing the full Indiana Senate, SB 500 did not receive a hearing in the Indiana House Judiciary Committee so it did not advance.  </a:t>
            </a:r>
          </a:p>
          <a:p>
            <a:r>
              <a:rPr lang="en-US" sz="2000" dirty="0"/>
              <a:t>The members of the Indiana House Judiciary Committee  are: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graphicFrame>
        <p:nvGraphicFramePr>
          <p:cNvPr id="6" name="Table 5">
            <a:extLst>
              <a:ext uri="{FF2B5EF4-FFF2-40B4-BE49-F238E27FC236}">
                <a16:creationId xmlns:a16="http://schemas.microsoft.com/office/drawing/2014/main" xmlns="" id="{355D4E82-F92B-42EB-8F87-1B205550284D}"/>
              </a:ext>
            </a:extLst>
          </p:cNvPr>
          <p:cNvGraphicFramePr>
            <a:graphicFrameLocks noGrp="1"/>
          </p:cNvGraphicFramePr>
          <p:nvPr>
            <p:extLst>
              <p:ext uri="{D42A27DB-BD31-4B8C-83A1-F6EECF244321}">
                <p14:modId xmlns:p14="http://schemas.microsoft.com/office/powerpoint/2010/main" val="898195168"/>
              </p:ext>
            </p:extLst>
          </p:nvPr>
        </p:nvGraphicFramePr>
        <p:xfrm>
          <a:off x="1770744" y="2099954"/>
          <a:ext cx="8154746" cy="3691246"/>
        </p:xfrm>
        <a:graphic>
          <a:graphicData uri="http://schemas.openxmlformats.org/drawingml/2006/table">
            <a:tbl>
              <a:tblPr firstRow="1" bandRow="1">
                <a:tableStyleId>{2D5ABB26-0587-4C30-8999-92F81FD0307C}</a:tableStyleId>
              </a:tblPr>
              <a:tblGrid>
                <a:gridCol w="4077373">
                  <a:extLst>
                    <a:ext uri="{9D8B030D-6E8A-4147-A177-3AD203B41FA5}">
                      <a16:colId xmlns:a16="http://schemas.microsoft.com/office/drawing/2014/main" xmlns="" val="113499102"/>
                    </a:ext>
                  </a:extLst>
                </a:gridCol>
                <a:gridCol w="4077373">
                  <a:extLst>
                    <a:ext uri="{9D8B030D-6E8A-4147-A177-3AD203B41FA5}">
                      <a16:colId xmlns:a16="http://schemas.microsoft.com/office/drawing/2014/main" xmlns="" val="3162369563"/>
                    </a:ext>
                  </a:extLst>
                </a:gridCol>
              </a:tblGrid>
              <a:tr h="1222366">
                <a:tc gridSpan="2">
                  <a:txBody>
                    <a:bodyPr/>
                    <a:lstStyle/>
                    <a:p>
                      <a:pPr algn="ctr"/>
                      <a:r>
                        <a:rPr lang="en-US" b="1" i="1" dirty="0"/>
                        <a:t>Committee Chair:</a:t>
                      </a:r>
                    </a:p>
                    <a:p>
                      <a:pPr algn="ctr"/>
                      <a:r>
                        <a:rPr lang="en-US" dirty="0">
                          <a:solidFill>
                            <a:schemeClr val="bg1"/>
                          </a:solidFill>
                        </a:rPr>
                        <a:t>Rep. Greg </a:t>
                      </a:r>
                      <a:r>
                        <a:rPr lang="en-US" dirty="0" err="1">
                          <a:solidFill>
                            <a:schemeClr val="bg1"/>
                          </a:solidFill>
                        </a:rPr>
                        <a:t>Steuerwald</a:t>
                      </a:r>
                      <a:r>
                        <a:rPr lang="en-US" dirty="0">
                          <a:solidFill>
                            <a:schemeClr val="bg1"/>
                          </a:solidFill>
                        </a:rPr>
                        <a:t> (R-Danville)</a:t>
                      </a:r>
                      <a:endParaRPr lang="en-US" dirty="0"/>
                    </a:p>
                    <a:p>
                      <a:pPr algn="ctr"/>
                      <a:r>
                        <a:rPr lang="en-US" b="1" i="1" dirty="0"/>
                        <a:t>Committee Vice Chair:</a:t>
                      </a: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Wendy McNamara (R-Evansville)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xmlns="" val="2071932946"/>
                  </a:ext>
                </a:extLst>
              </a:tr>
              <a:tr h="1163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Woody Burton (R-Whiteland)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Karen </a:t>
                      </a:r>
                      <a:r>
                        <a:rPr lang="en-US" dirty="0" err="1">
                          <a:solidFill>
                            <a:schemeClr val="bg1"/>
                          </a:solidFill>
                        </a:rPr>
                        <a:t>Engleman</a:t>
                      </a:r>
                      <a:r>
                        <a:rPr lang="en-US" dirty="0">
                          <a:solidFill>
                            <a:schemeClr val="bg1"/>
                          </a:solidFill>
                        </a:rPr>
                        <a:t> (R-Georgetown)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Dan Leonard (R-Huntington)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Chris May (R-Bedford)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Jerry Torr (R-Carmel)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Tom </a:t>
                      </a:r>
                      <a:r>
                        <a:rPr lang="en-US" dirty="0" err="1">
                          <a:solidFill>
                            <a:schemeClr val="bg1"/>
                          </a:solidFill>
                        </a:rPr>
                        <a:t>Washburne</a:t>
                      </a:r>
                      <a:r>
                        <a:rPr lang="en-US" dirty="0">
                          <a:solidFill>
                            <a:schemeClr val="bg1"/>
                          </a:solidFill>
                        </a:rPr>
                        <a:t> (R-Evansville)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John Young (R-Franklin)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191766691"/>
                  </a:ext>
                </a:extLst>
              </a:tr>
              <a:tr h="626330">
                <a:tc gridSpan="2">
                  <a:txBody>
                    <a:bodyPr/>
                    <a:lstStyle/>
                    <a:p>
                      <a:pPr algn="ctr"/>
                      <a:r>
                        <a:rPr lang="en-US" b="1" i="1" dirty="0"/>
                        <a:t>Ranking Minority Member:</a:t>
                      </a:r>
                    </a:p>
                    <a:p>
                      <a:pPr algn="ctr"/>
                      <a:r>
                        <a:rPr lang="en-US" dirty="0">
                          <a:solidFill>
                            <a:schemeClr val="bg1"/>
                          </a:solidFill>
                        </a:rPr>
                        <a:t>Rep. Pat Bauer (D-South Bend)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803467395"/>
                  </a:ext>
                </a:extLst>
              </a:tr>
              <a:tr h="626330">
                <a:tc>
                  <a:txBody>
                    <a:bodyPr/>
                    <a:lstStyle/>
                    <a:p>
                      <a:r>
                        <a:rPr lang="en-US" dirty="0">
                          <a:solidFill>
                            <a:schemeClr val="bg1"/>
                          </a:solidFill>
                        </a:rPr>
                        <a:t>Rep. Ed Delaney (D-Indianapolis)</a:t>
                      </a:r>
                    </a:p>
                    <a:p>
                      <a:r>
                        <a:rPr lang="en-US" dirty="0">
                          <a:solidFill>
                            <a:schemeClr val="bg1"/>
                          </a:solidFill>
                        </a:rPr>
                        <a:t>Rep. Ryan Dvorak (D-South Bend)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Rep. Ryan Hatfield (D-Evansville)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3044637872"/>
                  </a:ext>
                </a:extLst>
              </a:tr>
            </a:tbl>
          </a:graphicData>
        </a:graphic>
      </p:graphicFrame>
      <p:sp>
        <p:nvSpPr>
          <p:cNvPr id="7" name="TextBox 6">
            <a:extLst>
              <a:ext uri="{FF2B5EF4-FFF2-40B4-BE49-F238E27FC236}">
                <a16:creationId xmlns:a16="http://schemas.microsoft.com/office/drawing/2014/main" xmlns="" id="{94A6DC65-EE5A-4806-B890-258E48D72E58}"/>
              </a:ext>
            </a:extLst>
          </p:cNvPr>
          <p:cNvSpPr txBox="1"/>
          <p:nvPr/>
        </p:nvSpPr>
        <p:spPr>
          <a:xfrm>
            <a:off x="420914" y="5791200"/>
            <a:ext cx="11277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Sen. Aaron Freeman has offered to re-introduce the bill in the Senate in January 2018.  As of September 2017, we are deciding whether it is best to have the bill introduced in the Senate, House, or both chambers at the same time.</a:t>
            </a:r>
          </a:p>
        </p:txBody>
      </p:sp>
      <p:pic>
        <p:nvPicPr>
          <p:cNvPr id="8" name="Slide 10">
            <a:hlinkClick r:id="" action="ppaction://media"/>
            <a:extLst>
              <a:ext uri="{FF2B5EF4-FFF2-40B4-BE49-F238E27FC236}">
                <a16:creationId xmlns:a16="http://schemas.microsoft.com/office/drawing/2014/main" xmlns="" id="{3344D1FA-DABE-46F0-AFDE-A4C452526F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48399"/>
            <a:ext cx="609600" cy="609600"/>
          </a:xfrm>
          <a:prstGeom prst="rect">
            <a:avLst/>
          </a:prstGeom>
        </p:spPr>
      </p:pic>
    </p:spTree>
    <p:extLst>
      <p:ext uri="{BB962C8B-B14F-4D97-AF65-F5344CB8AC3E}">
        <p14:creationId xmlns:p14="http://schemas.microsoft.com/office/powerpoint/2010/main" val="2490251598"/>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9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Why This Legislation is Important for Indiana</a:t>
            </a:r>
          </a:p>
        </p:txBody>
      </p:sp>
      <p:sp>
        <p:nvSpPr>
          <p:cNvPr id="3" name="Content Placeholder 2"/>
          <p:cNvSpPr>
            <a:spLocks noGrp="1"/>
          </p:cNvSpPr>
          <p:nvPr>
            <p:ph idx="1"/>
          </p:nvPr>
        </p:nvSpPr>
        <p:spPr>
          <a:xfrm>
            <a:off x="838200" y="1494320"/>
            <a:ext cx="10515600" cy="4628184"/>
          </a:xfrm>
        </p:spPr>
        <p:txBody>
          <a:bodyPr>
            <a:normAutofit/>
          </a:bodyPr>
          <a:lstStyle/>
          <a:p>
            <a:pPr marL="514350" indent="-514350">
              <a:buFont typeface="+mj-lt"/>
              <a:buAutoNum type="arabicPeriod"/>
            </a:pPr>
            <a:r>
              <a:rPr lang="en-US" sz="3200" dirty="0"/>
              <a:t>Energy freedom and choice; less reliance on the grid</a:t>
            </a:r>
          </a:p>
          <a:p>
            <a:pPr marL="514350" indent="-514350">
              <a:buFont typeface="+mj-lt"/>
              <a:buAutoNum type="arabicPeriod"/>
            </a:pPr>
            <a:r>
              <a:rPr lang="en-US" sz="3200" dirty="0"/>
              <a:t>The ability to take personal responsibility for one’s own energy future</a:t>
            </a:r>
          </a:p>
          <a:p>
            <a:pPr marL="514350" indent="-514350">
              <a:buFont typeface="+mj-lt"/>
              <a:buAutoNum type="arabicPeriod"/>
            </a:pPr>
            <a:r>
              <a:rPr lang="en-US" sz="3200" dirty="0"/>
              <a:t>Economically:</a:t>
            </a:r>
          </a:p>
          <a:p>
            <a:pPr marL="971550" lvl="1" indent="-514350">
              <a:buFont typeface="+mj-lt"/>
              <a:buAutoNum type="alphaLcPeriod"/>
            </a:pPr>
            <a:r>
              <a:rPr lang="en-US" sz="2800" dirty="0"/>
              <a:t>Purchasing a solar energy system allows you to hedge future increases in electric utility costs</a:t>
            </a:r>
          </a:p>
          <a:p>
            <a:pPr marL="971550" lvl="1" indent="-514350">
              <a:buFont typeface="+mj-lt"/>
              <a:buAutoNum type="alphaLcPeriod"/>
            </a:pPr>
            <a:r>
              <a:rPr lang="en-US" sz="2800" dirty="0"/>
              <a:t>Filing the solar panel property tax exemption prevents your solar panels from increasing your assessed value</a:t>
            </a:r>
          </a:p>
          <a:p>
            <a:pPr marL="514350" indent="-514350">
              <a:buFont typeface="+mj-lt"/>
              <a:buAutoNum type="arabicPeriod"/>
            </a:pPr>
            <a:r>
              <a:rPr lang="en-US" sz="3200" dirty="0"/>
              <a:t>Provides a check and balance on power of HOAs</a:t>
            </a:r>
          </a:p>
        </p:txBody>
      </p:sp>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2504"/>
            <a:ext cx="12192000" cy="735495"/>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10465472" y="0"/>
            <a:ext cx="1726528" cy="1690688"/>
          </a:xfrm>
          <a:prstGeom prst="rect">
            <a:avLst/>
          </a:prstGeom>
        </p:spPr>
      </p:pic>
      <p:pic>
        <p:nvPicPr>
          <p:cNvPr id="6" name="Slide 11">
            <a:hlinkClick r:id="" action="ppaction://media"/>
            <a:extLst>
              <a:ext uri="{FF2B5EF4-FFF2-40B4-BE49-F238E27FC236}">
                <a16:creationId xmlns:a16="http://schemas.microsoft.com/office/drawing/2014/main" xmlns="" id="{FF0C9A0E-A999-4E0B-8D18-79A0F06835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122504"/>
            <a:ext cx="609600" cy="609600"/>
          </a:xfrm>
          <a:prstGeom prst="rect">
            <a:avLst/>
          </a:prstGeom>
        </p:spPr>
      </p:pic>
    </p:spTree>
    <p:extLst>
      <p:ext uri="{BB962C8B-B14F-4D97-AF65-F5344CB8AC3E}">
        <p14:creationId xmlns:p14="http://schemas.microsoft.com/office/powerpoint/2010/main" val="556643608"/>
      </p:ext>
    </p:extLst>
  </p:cSld>
  <p:clrMapOvr>
    <a:masterClrMapping/>
  </p:clrMapOvr>
  <mc:AlternateContent xmlns:mc="http://schemas.openxmlformats.org/markup-compatibility/2006" xmlns:p14="http://schemas.microsoft.com/office/powerpoint/2010/main">
    <mc:Choice Requires="p14">
      <p:transition spd="slow" p14:dur="2000" advClick="0" advTm="40500"/>
    </mc:Choice>
    <mc:Fallback xmlns="">
      <p:transition spd="slow" advClick="0" advTm="40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95495"/>
            <a:ext cx="10919792" cy="1325563"/>
          </a:xfrm>
        </p:spPr>
        <p:txBody>
          <a:bodyPr>
            <a:normAutofit/>
          </a:bodyPr>
          <a:lstStyle/>
          <a:p>
            <a:r>
              <a:rPr lang="en-US" sz="4000" u="sng" dirty="0"/>
              <a:t>Contact Information and How to Join the Campaign</a:t>
            </a:r>
          </a:p>
        </p:txBody>
      </p:sp>
      <p:sp>
        <p:nvSpPr>
          <p:cNvPr id="3" name="Content Placeholder 2"/>
          <p:cNvSpPr>
            <a:spLocks noGrp="1"/>
          </p:cNvSpPr>
          <p:nvPr>
            <p:ph sz="half" idx="1"/>
          </p:nvPr>
        </p:nvSpPr>
        <p:spPr>
          <a:ln>
            <a:solidFill>
              <a:schemeClr val="tx1"/>
            </a:solidFill>
          </a:ln>
        </p:spPr>
        <p:txBody>
          <a:bodyPr>
            <a:normAutofit fontScale="92500" lnSpcReduction="10000"/>
          </a:bodyPr>
          <a:lstStyle/>
          <a:p>
            <a:pPr marL="0" indent="0">
              <a:buNone/>
            </a:pPr>
            <a:r>
              <a:rPr lang="en-US" sz="3200" dirty="0"/>
              <a:t>Joey Myles </a:t>
            </a:r>
          </a:p>
          <a:p>
            <a:pPr marL="0" indent="0">
              <a:buNone/>
            </a:pPr>
            <a:r>
              <a:rPr lang="en-US" sz="3200" dirty="0">
                <a:hlinkClick r:id="rId4"/>
              </a:rPr>
              <a:t>jackbauer3487@yahoo.com</a:t>
            </a:r>
            <a:endParaRPr lang="en-US" sz="3200" dirty="0"/>
          </a:p>
          <a:p>
            <a:pPr marL="0" indent="0">
              <a:buNone/>
            </a:pPr>
            <a:r>
              <a:rPr lang="en-US" sz="3200" dirty="0"/>
              <a:t>(317) 341-5021</a:t>
            </a:r>
          </a:p>
          <a:p>
            <a:pPr marL="0" indent="0">
              <a:buNone/>
            </a:pPr>
            <a:endParaRPr lang="en-US" sz="3200" dirty="0"/>
          </a:p>
          <a:p>
            <a:pPr marL="0" indent="0">
              <a:buNone/>
            </a:pPr>
            <a:r>
              <a:rPr lang="en-US" sz="3200" dirty="0"/>
              <a:t>Laura Arnold, President</a:t>
            </a:r>
          </a:p>
          <a:p>
            <a:pPr marL="0" indent="0">
              <a:buNone/>
            </a:pPr>
            <a:r>
              <a:rPr lang="en-US" sz="3200" dirty="0"/>
              <a:t>Indiana Distributed Energy Alliance (</a:t>
            </a:r>
            <a:r>
              <a:rPr lang="en-US" sz="3200" dirty="0" err="1"/>
              <a:t>IndianaDG</a:t>
            </a:r>
            <a:r>
              <a:rPr lang="en-US" sz="3200" dirty="0"/>
              <a:t>)</a:t>
            </a:r>
          </a:p>
          <a:p>
            <a:pPr marL="0" indent="0">
              <a:buNone/>
            </a:pPr>
            <a:r>
              <a:rPr lang="en-US" sz="3200" dirty="0">
                <a:hlinkClick r:id="rId5"/>
              </a:rPr>
              <a:t>laura.arnold@indianadg.net</a:t>
            </a:r>
            <a:endParaRPr lang="en-US" sz="3200" dirty="0"/>
          </a:p>
          <a:p>
            <a:pPr marL="0" indent="0">
              <a:buNone/>
            </a:pPr>
            <a:r>
              <a:rPr lang="en-US" sz="3200" dirty="0"/>
              <a:t>(317) 635-1701</a:t>
            </a:r>
          </a:p>
          <a:p>
            <a:pPr marL="0" indent="0">
              <a:buNone/>
            </a:pPr>
            <a:endParaRPr lang="en-US" sz="3200" dirty="0"/>
          </a:p>
        </p:txBody>
      </p:sp>
      <p:sp>
        <p:nvSpPr>
          <p:cNvPr id="6" name="Content Placeholder 5"/>
          <p:cNvSpPr>
            <a:spLocks noGrp="1"/>
          </p:cNvSpPr>
          <p:nvPr>
            <p:ph sz="half" idx="2"/>
          </p:nvPr>
        </p:nvSpPr>
        <p:spPr>
          <a:ln>
            <a:solidFill>
              <a:schemeClr val="tx1"/>
            </a:solidFill>
          </a:ln>
        </p:spPr>
        <p:txBody>
          <a:bodyPr>
            <a:normAutofit/>
          </a:bodyPr>
          <a:lstStyle/>
          <a:p>
            <a:pPr marL="0" indent="0">
              <a:buNone/>
            </a:pPr>
            <a:r>
              <a:rPr lang="en-US" dirty="0"/>
              <a:t>To join the campaign, please visit </a:t>
            </a:r>
            <a:r>
              <a:rPr lang="en-US" dirty="0">
                <a:hlinkClick r:id="rId6"/>
              </a:rPr>
              <a:t>http://www.indianadg.net/join-indianadg/</a:t>
            </a:r>
            <a:r>
              <a:rPr lang="en-US" dirty="0"/>
              <a:t> or contact Laura Arnold.</a:t>
            </a:r>
          </a:p>
        </p:txBody>
      </p:sp>
      <p:pic>
        <p:nvPicPr>
          <p:cNvPr id="4" name="Picture 3" descr="Green Grass Clipart Free Stock Photo - Public Domain Pictur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81530"/>
            <a:ext cx="12192000" cy="576469"/>
          </a:xfrm>
          <a:prstGeom prst="rect">
            <a:avLst/>
          </a:prstGeom>
        </p:spPr>
      </p:pic>
      <p:pic>
        <p:nvPicPr>
          <p:cNvPr id="5" name="Picture 4" descr="La sua precisa e dettagliata descrizione del problema mi porta a fare ..."/>
          <p:cNvPicPr>
            <a:picLocks noChangeAspect="1"/>
          </p:cNvPicPr>
          <p:nvPr/>
        </p:nvPicPr>
        <p:blipFill rotWithShape="1">
          <a:blip r:embed="rId8">
            <a:extLst>
              <a:ext uri="{28A0092B-C50C-407E-A947-70E740481C1C}">
                <a14:useLocalDpi xmlns:a14="http://schemas.microsoft.com/office/drawing/2010/main" val="0"/>
              </a:ext>
            </a:extLst>
          </a:blip>
          <a:srcRect t="47837" r="46731"/>
          <a:stretch/>
        </p:blipFill>
        <p:spPr>
          <a:xfrm>
            <a:off x="10465472" y="0"/>
            <a:ext cx="1726528" cy="169068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1286" y="4001294"/>
            <a:ext cx="4903307" cy="1009650"/>
          </a:xfrm>
          <a:prstGeom prst="rect">
            <a:avLst/>
          </a:prstGeom>
        </p:spPr>
      </p:pic>
      <p:pic>
        <p:nvPicPr>
          <p:cNvPr id="8" name="Slide 12">
            <a:hlinkClick r:id="" action="ppaction://media"/>
            <a:extLst>
              <a:ext uri="{FF2B5EF4-FFF2-40B4-BE49-F238E27FC236}">
                <a16:creationId xmlns:a16="http://schemas.microsoft.com/office/drawing/2014/main" xmlns="" id="{B15327C0-7822-4BF8-8912-EB5F604729F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0" y="6248399"/>
            <a:ext cx="609600" cy="609600"/>
          </a:xfrm>
          <a:prstGeom prst="rect">
            <a:avLst/>
          </a:prstGeom>
        </p:spPr>
      </p:pic>
    </p:spTree>
    <p:extLst>
      <p:ext uri="{BB962C8B-B14F-4D97-AF65-F5344CB8AC3E}">
        <p14:creationId xmlns:p14="http://schemas.microsoft.com/office/powerpoint/2010/main" val="3801519627"/>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55" y="-140907"/>
            <a:ext cx="10515600" cy="1325563"/>
          </a:xfrm>
        </p:spPr>
        <p:txBody>
          <a:bodyPr>
            <a:normAutofit/>
          </a:bodyPr>
          <a:lstStyle/>
          <a:p>
            <a:r>
              <a:rPr lang="en-US" sz="5300" u="sng" dirty="0"/>
              <a:t>Questions for Audience</a:t>
            </a:r>
          </a:p>
        </p:txBody>
      </p:sp>
      <p:sp>
        <p:nvSpPr>
          <p:cNvPr id="3" name="Content Placeholder 2"/>
          <p:cNvSpPr>
            <a:spLocks noGrp="1"/>
          </p:cNvSpPr>
          <p:nvPr>
            <p:ph idx="1"/>
          </p:nvPr>
        </p:nvSpPr>
        <p:spPr>
          <a:xfrm>
            <a:off x="226255" y="1043748"/>
            <a:ext cx="11829757" cy="5455526"/>
          </a:xfrm>
          <a:ln>
            <a:solidFill>
              <a:schemeClr val="bg1"/>
            </a:solidFill>
          </a:ln>
        </p:spPr>
        <p:txBody>
          <a:bodyPr>
            <a:normAutofit fontScale="77500" lnSpcReduction="20000"/>
          </a:bodyPr>
          <a:lstStyle/>
          <a:p>
            <a:pPr marL="514350" indent="-514350">
              <a:buFont typeface="+mj-lt"/>
              <a:buAutoNum type="arabicPeriod"/>
            </a:pPr>
            <a:r>
              <a:rPr lang="en-US" sz="3200" dirty="0"/>
              <a:t>Do you want to install solar but your HOA has a solar prohibition?</a:t>
            </a:r>
          </a:p>
          <a:p>
            <a:pPr lvl="2"/>
            <a:r>
              <a:rPr lang="en-US" sz="2400" dirty="0"/>
              <a:t>Follow our step-by-step guide for determining your HOA’s restriction:</a:t>
            </a:r>
            <a:br>
              <a:rPr lang="en-US" sz="2400" dirty="0"/>
            </a:br>
            <a:r>
              <a:rPr lang="en-US" sz="2400" dirty="0">
                <a:hlinkClick r:id="rId4"/>
              </a:rPr>
              <a:t>http://www.indianadg.net/find-your-hoa-solar-restrictions/</a:t>
            </a:r>
            <a:endParaRPr lang="en-US" sz="2800" dirty="0"/>
          </a:p>
          <a:p>
            <a:pPr marL="514350" indent="-514350">
              <a:buFont typeface="+mj-lt"/>
              <a:buAutoNum type="arabicPeriod"/>
            </a:pPr>
            <a:r>
              <a:rPr lang="en-US" sz="3200" dirty="0"/>
              <a:t>Do you know someone else having this problem?</a:t>
            </a:r>
          </a:p>
          <a:p>
            <a:pPr marL="514350" indent="-514350">
              <a:buFont typeface="+mj-lt"/>
              <a:buAutoNum type="arabicPeriod"/>
            </a:pPr>
            <a:r>
              <a:rPr lang="en-US" sz="3200" dirty="0"/>
              <a:t>You don’t live in an HOA but you are supportive of this common sense change?</a:t>
            </a:r>
          </a:p>
          <a:p>
            <a:pPr marL="0" indent="0">
              <a:buNone/>
            </a:pPr>
            <a:endParaRPr lang="en-US" sz="3200" dirty="0"/>
          </a:p>
          <a:p>
            <a:pPr marL="0" indent="0">
              <a:buNone/>
            </a:pPr>
            <a:r>
              <a:rPr lang="en-US" sz="3200" b="1" i="1" dirty="0">
                <a:solidFill>
                  <a:srgbClr val="FF0000"/>
                </a:solidFill>
              </a:rPr>
              <a:t>If the answer is “yes” to any of the above questions,</a:t>
            </a:r>
            <a:br>
              <a:rPr lang="en-US" sz="3200" b="1" i="1" dirty="0">
                <a:solidFill>
                  <a:srgbClr val="FF0000"/>
                </a:solidFill>
              </a:rPr>
            </a:br>
            <a:r>
              <a:rPr lang="en-US" sz="3200" b="1" i="1" u="sng" dirty="0">
                <a:solidFill>
                  <a:srgbClr val="FF0000"/>
                </a:solidFill>
              </a:rPr>
              <a:t>we need your help in this campaign</a:t>
            </a:r>
            <a:r>
              <a:rPr lang="en-US" sz="3200" b="1" i="1" dirty="0">
                <a:solidFill>
                  <a:srgbClr val="FF0000"/>
                </a:solidFill>
              </a:rPr>
              <a:t>.</a:t>
            </a:r>
          </a:p>
          <a:p>
            <a:pPr marL="0" indent="0">
              <a:buNone/>
            </a:pPr>
            <a:endParaRPr lang="en-US" sz="3200" dirty="0"/>
          </a:p>
          <a:p>
            <a:pPr marL="0" indent="0">
              <a:buNone/>
            </a:pPr>
            <a:r>
              <a:rPr lang="en-US" sz="6200" u="sng" dirty="0">
                <a:latin typeface="+mj-lt"/>
                <a:ea typeface="+mj-ea"/>
                <a:cs typeface="+mj-cs"/>
              </a:rPr>
              <a:t>Next Steps</a:t>
            </a:r>
          </a:p>
          <a:p>
            <a:pPr marL="514350" indent="-514350">
              <a:buFont typeface="+mj-lt"/>
              <a:buAutoNum type="arabicPeriod"/>
            </a:pPr>
            <a:r>
              <a:rPr lang="en-US" sz="3200" dirty="0"/>
              <a:t>Join </a:t>
            </a:r>
            <a:r>
              <a:rPr lang="en-US" sz="3200" dirty="0" err="1"/>
              <a:t>IndianaDG</a:t>
            </a:r>
            <a:r>
              <a:rPr lang="en-US" sz="3200" dirty="0"/>
              <a:t> today</a:t>
            </a:r>
          </a:p>
          <a:p>
            <a:pPr marL="514350" indent="-514350">
              <a:buFont typeface="+mj-lt"/>
              <a:buAutoNum type="arabicPeriod"/>
            </a:pPr>
            <a:r>
              <a:rPr lang="en-US" sz="3200" dirty="0"/>
              <a:t>Contact your State Representative and Senator, tell them you support removing HOA restrictions on solar in Indiana, and most importantly – </a:t>
            </a:r>
            <a:r>
              <a:rPr lang="en-US" sz="3200" i="1" dirty="0">
                <a:solidFill>
                  <a:schemeClr val="accent1">
                    <a:lumMod val="75000"/>
                  </a:schemeClr>
                </a:solidFill>
              </a:rPr>
              <a:t>you want them to join as a co-author to the bill once it is re-introduced in January during the 2018 session</a:t>
            </a:r>
          </a:p>
        </p:txBody>
      </p:sp>
      <p:pic>
        <p:nvPicPr>
          <p:cNvPr id="4" name="Picture 3" descr="Green Grass Clipart Free Stock Photo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72665"/>
            <a:ext cx="12192000" cy="485334"/>
          </a:xfrm>
          <a:prstGeom prst="rect">
            <a:avLst/>
          </a:prstGeom>
        </p:spPr>
      </p:pic>
      <p:pic>
        <p:nvPicPr>
          <p:cNvPr id="5" name="Picture 4" descr="La sua precisa e dettagliata descrizione del problema mi porta a fare ..."/>
          <p:cNvPicPr>
            <a:picLocks noChangeAspect="1"/>
          </p:cNvPicPr>
          <p:nvPr/>
        </p:nvPicPr>
        <p:blipFill rotWithShape="1">
          <a:blip r:embed="rId6">
            <a:extLst>
              <a:ext uri="{28A0092B-C50C-407E-A947-70E740481C1C}">
                <a14:useLocalDpi xmlns:a14="http://schemas.microsoft.com/office/drawing/2010/main" val="0"/>
              </a:ext>
            </a:extLst>
          </a:blip>
          <a:srcRect t="47837" r="46731"/>
          <a:stretch/>
        </p:blipFill>
        <p:spPr>
          <a:xfrm>
            <a:off x="10124660" y="0"/>
            <a:ext cx="2067339" cy="2024424"/>
          </a:xfrm>
          <a:prstGeom prst="rect">
            <a:avLst/>
          </a:prstGeom>
        </p:spPr>
      </p:pic>
      <p:sp>
        <p:nvSpPr>
          <p:cNvPr id="6" name="TextBox 5">
            <a:extLst>
              <a:ext uri="{FF2B5EF4-FFF2-40B4-BE49-F238E27FC236}">
                <a16:creationId xmlns:a16="http://schemas.microsoft.com/office/drawing/2014/main" xmlns="" id="{BBFDF44F-39D8-48B2-854D-A2DC6CE3253E}"/>
              </a:ext>
            </a:extLst>
          </p:cNvPr>
          <p:cNvSpPr txBox="1"/>
          <p:nvPr/>
        </p:nvSpPr>
        <p:spPr>
          <a:xfrm>
            <a:off x="7895848" y="4189549"/>
            <a:ext cx="2846008" cy="646331"/>
          </a:xfrm>
          <a:prstGeom prst="rect">
            <a:avLst/>
          </a:prstGeom>
          <a:noFill/>
        </p:spPr>
        <p:txBody>
          <a:bodyPr wrap="square" rtlCol="0">
            <a:spAutoFit/>
          </a:bodyPr>
          <a:lstStyle/>
          <a:p>
            <a:r>
              <a:rPr lang="en-US" b="1" dirty="0">
                <a:solidFill>
                  <a:srgbClr val="0D0167"/>
                </a:solidFill>
                <a:effectLst>
                  <a:glow rad="63500">
                    <a:srgbClr val="FF0000">
                      <a:alpha val="20000"/>
                    </a:srgbClr>
                  </a:glow>
                </a:effectLst>
              </a:rPr>
              <a:t>TO HELP US REMOVE HOA RESTRICTIONS ON SOLAR!</a:t>
            </a:r>
          </a:p>
        </p:txBody>
      </p:sp>
      <p:pic>
        <p:nvPicPr>
          <p:cNvPr id="10" name="Picture 9" descr="Image result for we want you">
            <a:extLst>
              <a:ext uri="{FF2B5EF4-FFF2-40B4-BE49-F238E27FC236}">
                <a16:creationId xmlns:a16="http://schemas.microsoft.com/office/drawing/2014/main" xmlns="" id="{8DDDD33F-AAB2-4EAA-8EEC-11D1EAC6A40F}"/>
              </a:ext>
            </a:extLst>
          </p:cNvPr>
          <p:cNvPicPr/>
          <p:nvPr/>
        </p:nvPicPr>
        <p:blipFill rotWithShape="1">
          <a:blip r:embed="rId7" cstate="print">
            <a:extLst>
              <a:ext uri="{28A0092B-C50C-407E-A947-70E740481C1C}">
                <a14:useLocalDpi xmlns:a14="http://schemas.microsoft.com/office/drawing/2010/main" val="0"/>
              </a:ext>
            </a:extLst>
          </a:blip>
          <a:srcRect r="11237" b="10984"/>
          <a:stretch/>
        </p:blipFill>
        <p:spPr bwMode="auto">
          <a:xfrm>
            <a:off x="7831773" y="2675041"/>
            <a:ext cx="2292887" cy="1532499"/>
          </a:xfrm>
          <a:prstGeom prst="rect">
            <a:avLst/>
          </a:prstGeom>
          <a:noFill/>
          <a:ln>
            <a:noFill/>
          </a:ln>
          <a:extLst>
            <a:ext uri="{53640926-AAD7-44D8-BBD7-CCE9431645EC}">
              <a14:shadowObscured xmlns:a14="http://schemas.microsoft.com/office/drawing/2010/main"/>
            </a:ext>
          </a:extLst>
        </p:spPr>
      </p:pic>
      <p:pic>
        <p:nvPicPr>
          <p:cNvPr id="8" name="New Slide 13">
            <a:hlinkClick r:id="" action="ppaction://media"/>
            <a:extLst>
              <a:ext uri="{FF2B5EF4-FFF2-40B4-BE49-F238E27FC236}">
                <a16:creationId xmlns:a16="http://schemas.microsoft.com/office/drawing/2014/main" xmlns="" id="{E2E5A90E-1CAA-4492-B92E-BC184B09BC7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267" y="6194474"/>
            <a:ext cx="609600" cy="609600"/>
          </a:xfrm>
          <a:prstGeom prst="rect">
            <a:avLst/>
          </a:prstGeom>
        </p:spPr>
      </p:pic>
    </p:spTree>
    <p:extLst>
      <p:ext uri="{BB962C8B-B14F-4D97-AF65-F5344CB8AC3E}">
        <p14:creationId xmlns:p14="http://schemas.microsoft.com/office/powerpoint/2010/main" val="815508761"/>
      </p:ext>
    </p:extLst>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Table of Contents</a:t>
            </a:r>
          </a:p>
        </p:txBody>
      </p:sp>
      <p:sp>
        <p:nvSpPr>
          <p:cNvPr id="3" name="Content Placeholder 2"/>
          <p:cNvSpPr>
            <a:spLocks noGrp="1"/>
          </p:cNvSpPr>
          <p:nvPr>
            <p:ph idx="1"/>
          </p:nvPr>
        </p:nvSpPr>
        <p:spPr>
          <a:xfrm>
            <a:off x="609600" y="1516648"/>
            <a:ext cx="11024382" cy="4574664"/>
          </a:xfrm>
        </p:spPr>
        <p:txBody>
          <a:bodyPr>
            <a:normAutofit fontScale="92500"/>
          </a:bodyPr>
          <a:lstStyle/>
          <a:p>
            <a:pPr>
              <a:lnSpc>
                <a:spcPct val="150000"/>
              </a:lnSpc>
              <a:buFont typeface="Wingdings" panose="05000000000000000000" pitchFamily="2" charset="2"/>
              <a:buChar char="ü"/>
            </a:pPr>
            <a:r>
              <a:rPr lang="en-US" dirty="0"/>
              <a:t>Homeowner Stories and Experiences with HOA</a:t>
            </a:r>
          </a:p>
          <a:p>
            <a:pPr>
              <a:lnSpc>
                <a:spcPct val="150000"/>
              </a:lnSpc>
              <a:buFont typeface="Wingdings" panose="05000000000000000000" pitchFamily="2" charset="2"/>
              <a:buChar char="ü"/>
            </a:pPr>
            <a:r>
              <a:rPr lang="en-US" dirty="0"/>
              <a:t>Two Types of HOA Restrictions and Extent of Problem</a:t>
            </a:r>
          </a:p>
          <a:p>
            <a:pPr>
              <a:lnSpc>
                <a:spcPct val="150000"/>
              </a:lnSpc>
              <a:buFont typeface="Wingdings" panose="05000000000000000000" pitchFamily="2" charset="2"/>
              <a:buChar char="ü"/>
            </a:pPr>
            <a:r>
              <a:rPr lang="en-US" dirty="0"/>
              <a:t>Senate Bill 500 (SB 500) from 2017 Session of Indiana General Assembly (IGA)</a:t>
            </a:r>
          </a:p>
          <a:p>
            <a:pPr>
              <a:lnSpc>
                <a:spcPct val="150000"/>
              </a:lnSpc>
              <a:buFont typeface="Wingdings" panose="05000000000000000000" pitchFamily="2" charset="2"/>
              <a:buChar char="ü"/>
            </a:pPr>
            <a:r>
              <a:rPr lang="en-US" dirty="0"/>
              <a:t>Why This Legislation is Important for Indiana</a:t>
            </a:r>
          </a:p>
          <a:p>
            <a:pPr>
              <a:lnSpc>
                <a:spcPct val="150000"/>
              </a:lnSpc>
              <a:buFont typeface="Wingdings" panose="05000000000000000000" pitchFamily="2" charset="2"/>
              <a:buChar char="ü"/>
            </a:pPr>
            <a:r>
              <a:rPr lang="en-US" dirty="0"/>
              <a:t>Contact Information and How to Join Campaign</a:t>
            </a:r>
          </a:p>
          <a:p>
            <a:pPr>
              <a:lnSpc>
                <a:spcPct val="150000"/>
              </a:lnSpc>
              <a:buFont typeface="Wingdings" panose="05000000000000000000" pitchFamily="2" charset="2"/>
              <a:buChar char="ü"/>
            </a:pPr>
            <a:r>
              <a:rPr lang="en-US" dirty="0"/>
              <a:t>Questions for Audience and Next Steps</a:t>
            </a:r>
          </a:p>
        </p:txBody>
      </p:sp>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7986"/>
            <a:ext cx="12192000" cy="990014"/>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8744183" y="-1"/>
            <a:ext cx="3447817" cy="3376247"/>
          </a:xfrm>
          <a:prstGeom prst="rect">
            <a:avLst/>
          </a:prstGeom>
        </p:spPr>
      </p:pic>
      <p:pic>
        <p:nvPicPr>
          <p:cNvPr id="6" name="Slide 2">
            <a:hlinkClick r:id="" action="ppaction://media"/>
            <a:extLst>
              <a:ext uri="{FF2B5EF4-FFF2-40B4-BE49-F238E27FC236}">
                <a16:creationId xmlns:a16="http://schemas.microsoft.com/office/drawing/2014/main" xmlns="" id="{620D7F5F-DE7C-4D77-ACD1-08DD3BEE4C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65873"/>
            <a:ext cx="609600" cy="609600"/>
          </a:xfrm>
          <a:prstGeom prst="rect">
            <a:avLst/>
          </a:prstGeom>
        </p:spPr>
      </p:pic>
    </p:spTree>
    <p:extLst>
      <p:ext uri="{BB962C8B-B14F-4D97-AF65-F5344CB8AC3E}">
        <p14:creationId xmlns:p14="http://schemas.microsoft.com/office/powerpoint/2010/main" val="3752888963"/>
      </p:ext>
    </p:extLst>
  </p:cSld>
  <p:clrMapOvr>
    <a:masterClrMapping/>
  </p:clrMapOvr>
  <mc:AlternateContent xmlns:mc="http://schemas.openxmlformats.org/markup-compatibility/2006" xmlns:p14="http://schemas.microsoft.com/office/powerpoint/2010/main">
    <mc:Choice Requires="p14">
      <p:transition p14:dur="10" advClick="0" advTm="34250"/>
    </mc:Choice>
    <mc:Fallback xmlns="">
      <p:transition advClick="0" advTm="34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95" y="-11421"/>
            <a:ext cx="10515600" cy="1325563"/>
          </a:xfrm>
        </p:spPr>
        <p:txBody>
          <a:bodyPr/>
          <a:lstStyle/>
          <a:p>
            <a:pPr algn="ctr"/>
            <a:r>
              <a:rPr lang="en-US" u="sng" dirty="0"/>
              <a:t>Homeowner Stories</a:t>
            </a:r>
          </a:p>
        </p:txBody>
      </p:sp>
      <p:sp>
        <p:nvSpPr>
          <p:cNvPr id="3" name="Content Placeholder 2"/>
          <p:cNvSpPr>
            <a:spLocks noGrp="1"/>
          </p:cNvSpPr>
          <p:nvPr>
            <p:ph sz="half" idx="1"/>
          </p:nvPr>
        </p:nvSpPr>
        <p:spPr>
          <a:xfrm>
            <a:off x="265044" y="1344802"/>
            <a:ext cx="6262366" cy="4351338"/>
          </a:xfrm>
        </p:spPr>
        <p:txBody>
          <a:bodyPr>
            <a:noAutofit/>
          </a:bodyPr>
          <a:lstStyle/>
          <a:p>
            <a:pPr>
              <a:lnSpc>
                <a:spcPct val="100000"/>
              </a:lnSpc>
            </a:pPr>
            <a:r>
              <a:rPr lang="en-US" sz="3200" dirty="0">
                <a:solidFill>
                  <a:srgbClr val="FF0000"/>
                </a:solidFill>
              </a:rPr>
              <a:t>Dustin Holt</a:t>
            </a:r>
          </a:p>
          <a:p>
            <a:pPr lvl="1">
              <a:lnSpc>
                <a:spcPct val="100000"/>
              </a:lnSpc>
            </a:pPr>
            <a:r>
              <a:rPr lang="en-US" sz="2800" dirty="0"/>
              <a:t>Homeowner in Franklin Township, Indianapolis</a:t>
            </a:r>
          </a:p>
          <a:p>
            <a:pPr lvl="1">
              <a:lnSpc>
                <a:spcPct val="100000"/>
              </a:lnSpc>
            </a:pPr>
            <a:r>
              <a:rPr lang="en-US" sz="2800" dirty="0"/>
              <a:t>Wanted to install solar panels but HOA has a total prohibition on solar</a:t>
            </a:r>
          </a:p>
          <a:p>
            <a:pPr>
              <a:lnSpc>
                <a:spcPct val="100000"/>
              </a:lnSpc>
            </a:pPr>
            <a:r>
              <a:rPr lang="en-US" sz="3200" dirty="0">
                <a:solidFill>
                  <a:srgbClr val="FF0000"/>
                </a:solidFill>
              </a:rPr>
              <a:t>Gary Wiggins</a:t>
            </a:r>
          </a:p>
          <a:p>
            <a:pPr lvl="1">
              <a:lnSpc>
                <a:spcPct val="100000"/>
              </a:lnSpc>
            </a:pPr>
            <a:r>
              <a:rPr lang="en-US" sz="2800" dirty="0"/>
              <a:t>Homeowner in Bloomington</a:t>
            </a:r>
          </a:p>
          <a:p>
            <a:pPr lvl="1">
              <a:lnSpc>
                <a:spcPct val="100000"/>
              </a:lnSpc>
            </a:pPr>
            <a:r>
              <a:rPr lang="en-US" sz="2800" dirty="0"/>
              <a:t>Also faced a total solar prohibition with his HOA</a:t>
            </a:r>
          </a:p>
          <a:p>
            <a:pPr lvl="1">
              <a:lnSpc>
                <a:spcPct val="100000"/>
              </a:lnSpc>
            </a:pPr>
            <a:r>
              <a:rPr lang="en-US" sz="2800" dirty="0"/>
              <a:t>Elected to his HOA Board and is trying to get covenants changed</a:t>
            </a:r>
          </a:p>
          <a:p>
            <a:pPr lvl="1">
              <a:lnSpc>
                <a:spcPct val="100000"/>
              </a:lnSpc>
            </a:pPr>
            <a:endParaRPr lang="en-US" sz="2800"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80997" y="1344802"/>
            <a:ext cx="2748094" cy="2061070"/>
          </a:xfrm>
        </p:spPr>
      </p:pic>
      <p:sp>
        <p:nvSpPr>
          <p:cNvPr id="6" name="TextBox 5"/>
          <p:cNvSpPr txBox="1"/>
          <p:nvPr/>
        </p:nvSpPr>
        <p:spPr>
          <a:xfrm>
            <a:off x="6199673" y="3415089"/>
            <a:ext cx="3052690" cy="369332"/>
          </a:xfrm>
          <a:prstGeom prst="rect">
            <a:avLst/>
          </a:prstGeom>
          <a:noFill/>
        </p:spPr>
        <p:txBody>
          <a:bodyPr wrap="square" rtlCol="0">
            <a:spAutoFit/>
          </a:bodyPr>
          <a:lstStyle/>
          <a:p>
            <a:pPr algn="ctr"/>
            <a:r>
              <a:rPr lang="en-US" dirty="0"/>
              <a:t>Dustin Holt</a:t>
            </a:r>
          </a:p>
        </p:txBody>
      </p:sp>
      <p:sp>
        <p:nvSpPr>
          <p:cNvPr id="7" name="TextBox 6"/>
          <p:cNvSpPr txBox="1"/>
          <p:nvPr/>
        </p:nvSpPr>
        <p:spPr>
          <a:xfrm>
            <a:off x="9875714" y="3405872"/>
            <a:ext cx="1522981" cy="369332"/>
          </a:xfrm>
          <a:prstGeom prst="rect">
            <a:avLst/>
          </a:prstGeom>
          <a:noFill/>
        </p:spPr>
        <p:txBody>
          <a:bodyPr wrap="square" rtlCol="0">
            <a:spAutoFit/>
          </a:bodyPr>
          <a:lstStyle/>
          <a:p>
            <a:r>
              <a:rPr lang="en-US" dirty="0"/>
              <a:t>Dustin’s home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2363" y="1344802"/>
            <a:ext cx="2769684" cy="2077262"/>
          </a:xfrm>
          <a:prstGeom prst="rect">
            <a:avLst/>
          </a:prstGeom>
        </p:spPr>
      </p:pic>
      <p:cxnSp>
        <p:nvCxnSpPr>
          <p:cNvPr id="10" name="Straight Connector 9">
            <a:extLst>
              <a:ext uri="{FF2B5EF4-FFF2-40B4-BE49-F238E27FC236}">
                <a16:creationId xmlns:a16="http://schemas.microsoft.com/office/drawing/2014/main" xmlns="" id="{3E7C7CFA-F1C1-469F-86A6-B6AA3DDEB0D7}"/>
              </a:ext>
            </a:extLst>
          </p:cNvPr>
          <p:cNvCxnSpPr/>
          <p:nvPr/>
        </p:nvCxnSpPr>
        <p:spPr>
          <a:xfrm>
            <a:off x="380806" y="3775204"/>
            <a:ext cx="11637734"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xmlns="" id="{4CAF656B-164F-4BD2-A1FA-AAF8AC0CE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0997" y="3995184"/>
            <a:ext cx="2748094" cy="2061071"/>
          </a:xfrm>
          <a:prstGeom prst="rect">
            <a:avLst/>
          </a:prstGeom>
        </p:spPr>
      </p:pic>
      <p:sp>
        <p:nvSpPr>
          <p:cNvPr id="13" name="TextBox 12">
            <a:extLst>
              <a:ext uri="{FF2B5EF4-FFF2-40B4-BE49-F238E27FC236}">
                <a16:creationId xmlns:a16="http://schemas.microsoft.com/office/drawing/2014/main" xmlns="" id="{871FD104-DF9E-4688-BA96-92E5B4F4496D}"/>
              </a:ext>
            </a:extLst>
          </p:cNvPr>
          <p:cNvSpPr txBox="1"/>
          <p:nvPr/>
        </p:nvSpPr>
        <p:spPr>
          <a:xfrm>
            <a:off x="6294783" y="6119784"/>
            <a:ext cx="5668617" cy="369332"/>
          </a:xfrm>
          <a:prstGeom prst="rect">
            <a:avLst/>
          </a:prstGeom>
          <a:noFill/>
        </p:spPr>
        <p:txBody>
          <a:bodyPr wrap="square" rtlCol="0">
            <a:spAutoFit/>
          </a:bodyPr>
          <a:lstStyle/>
          <a:p>
            <a:pPr algn="ctr"/>
            <a:r>
              <a:rPr lang="en-US" dirty="0"/>
              <a:t>Gary Wiggins and his wife in front of their home</a:t>
            </a:r>
          </a:p>
        </p:txBody>
      </p:sp>
      <p:pic>
        <p:nvPicPr>
          <p:cNvPr id="15" name="Picture 14">
            <a:extLst>
              <a:ext uri="{FF2B5EF4-FFF2-40B4-BE49-F238E27FC236}">
                <a16:creationId xmlns:a16="http://schemas.microsoft.com/office/drawing/2014/main" xmlns="" id="{6069B5DA-EB3B-467C-BDF9-52A9278A20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2362" y="3980244"/>
            <a:ext cx="2766177" cy="2074633"/>
          </a:xfrm>
          <a:prstGeom prst="rect">
            <a:avLst/>
          </a:prstGeom>
        </p:spPr>
      </p:pic>
      <p:pic>
        <p:nvPicPr>
          <p:cNvPr id="4" name="Slide 3">
            <a:hlinkClick r:id="" action="ppaction://media"/>
            <a:extLst>
              <a:ext uri="{FF2B5EF4-FFF2-40B4-BE49-F238E27FC236}">
                <a16:creationId xmlns:a16="http://schemas.microsoft.com/office/drawing/2014/main" xmlns="" id="{8B9A1CEF-0BBD-4330-9116-77D3BBED56D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006" y="6119784"/>
            <a:ext cx="609600" cy="609600"/>
          </a:xfrm>
          <a:prstGeom prst="rect">
            <a:avLst/>
          </a:prstGeom>
        </p:spPr>
      </p:pic>
    </p:spTree>
    <p:extLst>
      <p:ext uri="{BB962C8B-B14F-4D97-AF65-F5344CB8AC3E}">
        <p14:creationId xmlns:p14="http://schemas.microsoft.com/office/powerpoint/2010/main" val="3173989474"/>
      </p:ext>
    </p:extLst>
  </p:cSld>
  <p:clrMapOvr>
    <a:masterClrMapping/>
  </p:clrMapOvr>
  <p:transition spd="slow" advClick="0" advTm="45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151210"/>
            <a:ext cx="6520070" cy="4351338"/>
          </a:xfrm>
        </p:spPr>
        <p:txBody>
          <a:bodyPr>
            <a:noAutofit/>
          </a:bodyPr>
          <a:lstStyle/>
          <a:p>
            <a:pPr>
              <a:lnSpc>
                <a:spcPct val="100000"/>
              </a:lnSpc>
            </a:pPr>
            <a:r>
              <a:rPr lang="en-US" sz="3200" dirty="0">
                <a:solidFill>
                  <a:srgbClr val="FF0000"/>
                </a:solidFill>
              </a:rPr>
              <a:t>Joey Myles</a:t>
            </a:r>
          </a:p>
          <a:p>
            <a:pPr lvl="1">
              <a:lnSpc>
                <a:spcPct val="100000"/>
              </a:lnSpc>
            </a:pPr>
            <a:r>
              <a:rPr lang="en-US" dirty="0"/>
              <a:t>Homeowner in Franklin Township, Indianapolis</a:t>
            </a:r>
          </a:p>
          <a:p>
            <a:pPr lvl="1">
              <a:lnSpc>
                <a:spcPct val="100000"/>
              </a:lnSpc>
            </a:pPr>
            <a:r>
              <a:rPr lang="en-US" dirty="0"/>
              <a:t>HOA covenants allow solar panels but require approval from Architectural Control Committee (ACC), which is part of HOA Board</a:t>
            </a:r>
          </a:p>
          <a:p>
            <a:pPr lvl="1">
              <a:lnSpc>
                <a:spcPct val="100000"/>
              </a:lnSpc>
            </a:pPr>
            <a:r>
              <a:rPr lang="en-US" dirty="0"/>
              <a:t>First homeowner in neighborhood to ask to install solar panels</a:t>
            </a:r>
          </a:p>
          <a:p>
            <a:pPr lvl="1">
              <a:lnSpc>
                <a:spcPct val="100000"/>
              </a:lnSpc>
            </a:pPr>
            <a:r>
              <a:rPr lang="en-US" dirty="0"/>
              <a:t>HOA Board opposed street-facing panels (south in my case), citing perceived aesthetics; approved north panel installation</a:t>
            </a:r>
          </a:p>
          <a:p>
            <a:pPr lvl="1">
              <a:lnSpc>
                <a:spcPct val="100000"/>
              </a:lnSpc>
            </a:pPr>
            <a:r>
              <a:rPr lang="en-US" dirty="0"/>
              <a:t>Neighbors are overwhelmingly supportive</a:t>
            </a:r>
          </a:p>
          <a:p>
            <a:pPr lvl="1">
              <a:lnSpc>
                <a:spcPct val="100000"/>
              </a:lnSpc>
            </a:pPr>
            <a:r>
              <a:rPr lang="en-US" dirty="0"/>
              <a:t>Optimal orientation (south and west) would produce 52% more energy</a:t>
            </a:r>
          </a:p>
          <a:p>
            <a:pPr lvl="1">
              <a:lnSpc>
                <a:spcPct val="100000"/>
              </a:lnSpc>
            </a:pPr>
            <a:endParaRPr lang="en-US" sz="2800"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82217" y="1151210"/>
            <a:ext cx="2123166" cy="2381784"/>
          </a:xfrm>
        </p:spPr>
      </p:pic>
      <p:sp>
        <p:nvSpPr>
          <p:cNvPr id="6" name="TextBox 5"/>
          <p:cNvSpPr txBox="1"/>
          <p:nvPr/>
        </p:nvSpPr>
        <p:spPr>
          <a:xfrm>
            <a:off x="6651183" y="3532994"/>
            <a:ext cx="1785235" cy="646331"/>
          </a:xfrm>
          <a:prstGeom prst="rect">
            <a:avLst/>
          </a:prstGeom>
          <a:noFill/>
        </p:spPr>
        <p:txBody>
          <a:bodyPr wrap="square" rtlCol="0">
            <a:spAutoFit/>
          </a:bodyPr>
          <a:lstStyle/>
          <a:p>
            <a:r>
              <a:rPr lang="en-US" dirty="0"/>
              <a:t>Joey Myles with</a:t>
            </a:r>
          </a:p>
          <a:p>
            <a:r>
              <a:rPr lang="en-US" dirty="0"/>
              <a:t>his wife Sarah</a:t>
            </a:r>
          </a:p>
        </p:txBody>
      </p:sp>
      <p:sp>
        <p:nvSpPr>
          <p:cNvPr id="7" name="TextBox 6"/>
          <p:cNvSpPr txBox="1"/>
          <p:nvPr/>
        </p:nvSpPr>
        <p:spPr>
          <a:xfrm>
            <a:off x="9425191" y="3532994"/>
            <a:ext cx="2228191" cy="646331"/>
          </a:xfrm>
          <a:prstGeom prst="rect">
            <a:avLst/>
          </a:prstGeom>
          <a:noFill/>
        </p:spPr>
        <p:txBody>
          <a:bodyPr wrap="square" rtlCol="0">
            <a:spAutoFit/>
          </a:bodyPr>
          <a:lstStyle/>
          <a:p>
            <a:r>
              <a:rPr lang="en-US" dirty="0"/>
              <a:t>Joey and Sarah’s home (south-facing)</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5725" y="1151210"/>
            <a:ext cx="3175712" cy="2381784"/>
          </a:xfrm>
          <a:prstGeom prst="rect">
            <a:avLst/>
          </a:prstGeom>
        </p:spPr>
      </p:pic>
      <p:sp>
        <p:nvSpPr>
          <p:cNvPr id="9" name="Title 1">
            <a:extLst>
              <a:ext uri="{FF2B5EF4-FFF2-40B4-BE49-F238E27FC236}">
                <a16:creationId xmlns:a16="http://schemas.microsoft.com/office/drawing/2014/main" xmlns="" id="{843EA6BB-1784-4EA0-BA51-320428950C36}"/>
              </a:ext>
            </a:extLst>
          </p:cNvPr>
          <p:cNvSpPr txBox="1">
            <a:spLocks/>
          </p:cNvSpPr>
          <p:nvPr/>
        </p:nvSpPr>
        <p:spPr>
          <a:xfrm>
            <a:off x="883095" y="-114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t>Homeowner Stories (cont’d)</a:t>
            </a:r>
          </a:p>
        </p:txBody>
      </p:sp>
      <p:sp>
        <p:nvSpPr>
          <p:cNvPr id="12" name="TextBox 11">
            <a:extLst>
              <a:ext uri="{FF2B5EF4-FFF2-40B4-BE49-F238E27FC236}">
                <a16:creationId xmlns:a16="http://schemas.microsoft.com/office/drawing/2014/main" xmlns="" id="{7070FB83-170E-491C-BD84-FE03CB814FD0}"/>
              </a:ext>
            </a:extLst>
          </p:cNvPr>
          <p:cNvSpPr txBox="1"/>
          <p:nvPr/>
        </p:nvSpPr>
        <p:spPr>
          <a:xfrm>
            <a:off x="318052" y="781878"/>
            <a:ext cx="2107096" cy="369332"/>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xmlns="" id="{409B032F-CA64-430C-8189-439FB35DE340}"/>
              </a:ext>
            </a:extLst>
          </p:cNvPr>
          <p:cNvPicPr/>
          <p:nvPr/>
        </p:nvPicPr>
        <p:blipFill rotWithShape="1">
          <a:blip r:embed="rId6" cstate="print">
            <a:extLst>
              <a:ext uri="{28A0092B-C50C-407E-A947-70E740481C1C}">
                <a14:useLocalDpi xmlns:a14="http://schemas.microsoft.com/office/drawing/2010/main" val="0"/>
              </a:ext>
            </a:extLst>
          </a:blip>
          <a:srcRect l="4339" t="5617" r="4514" b="6082"/>
          <a:stretch/>
        </p:blipFill>
        <p:spPr bwMode="auto">
          <a:xfrm>
            <a:off x="6520070" y="4333461"/>
            <a:ext cx="2573708" cy="214830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xmlns="" id="{75F1264D-A481-4924-870F-18F6A5F675B0}"/>
              </a:ext>
            </a:extLst>
          </p:cNvPr>
          <p:cNvPicPr/>
          <p:nvPr/>
        </p:nvPicPr>
        <p:blipFill rotWithShape="1">
          <a:blip r:embed="rId7" cstate="print">
            <a:extLst>
              <a:ext uri="{28A0092B-C50C-407E-A947-70E740481C1C}">
                <a14:useLocalDpi xmlns:a14="http://schemas.microsoft.com/office/drawing/2010/main" val="0"/>
              </a:ext>
            </a:extLst>
          </a:blip>
          <a:srcRect l="4445" t="5752" r="4445" b="5812"/>
          <a:stretch/>
        </p:blipFill>
        <p:spPr bwMode="auto">
          <a:xfrm>
            <a:off x="9283029" y="4333461"/>
            <a:ext cx="2668408" cy="2148302"/>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xmlns="" id="{410556B5-671E-4972-A0C4-6D5A93EE2AE3}"/>
              </a:ext>
            </a:extLst>
          </p:cNvPr>
          <p:cNvSpPr txBox="1"/>
          <p:nvPr/>
        </p:nvSpPr>
        <p:spPr>
          <a:xfrm>
            <a:off x="6520070" y="6480513"/>
            <a:ext cx="5617909" cy="369332"/>
          </a:xfrm>
          <a:prstGeom prst="rect">
            <a:avLst/>
          </a:prstGeom>
          <a:noFill/>
        </p:spPr>
        <p:txBody>
          <a:bodyPr wrap="square" rtlCol="0">
            <a:spAutoFit/>
          </a:bodyPr>
          <a:lstStyle/>
          <a:p>
            <a:r>
              <a:rPr lang="en-US" dirty="0"/>
              <a:t>Drawings of optimal installation on Joey and Sarah’s home</a:t>
            </a:r>
          </a:p>
        </p:txBody>
      </p:sp>
      <p:pic>
        <p:nvPicPr>
          <p:cNvPr id="2" name="Slide 4">
            <a:hlinkClick r:id="" action="ppaction://media"/>
            <a:extLst>
              <a:ext uri="{FF2B5EF4-FFF2-40B4-BE49-F238E27FC236}">
                <a16:creationId xmlns:a16="http://schemas.microsoft.com/office/drawing/2014/main" xmlns="" id="{5A56B7E8-61ED-4DD7-84D0-C728EFF6841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5143" y="6175713"/>
            <a:ext cx="609600" cy="609600"/>
          </a:xfrm>
          <a:prstGeom prst="rect">
            <a:avLst/>
          </a:prstGeom>
        </p:spPr>
      </p:pic>
    </p:spTree>
    <p:extLst>
      <p:ext uri="{BB962C8B-B14F-4D97-AF65-F5344CB8AC3E}">
        <p14:creationId xmlns:p14="http://schemas.microsoft.com/office/powerpoint/2010/main" val="2572727984"/>
      </p:ext>
    </p:extLst>
  </p:cSld>
  <p:clrMapOvr>
    <a:masterClrMapping/>
  </p:clrMapOvr>
  <mc:AlternateContent xmlns:mc="http://schemas.openxmlformats.org/markup-compatibility/2006" xmlns:p14="http://schemas.microsoft.com/office/powerpoint/2010/main">
    <mc:Choice Requires="p14">
      <p:transition spd="slow" p14:dur="2000" advClick="0" advTm="72800"/>
    </mc:Choice>
    <mc:Fallback xmlns="">
      <p:transition spd="slow" advClick="0" advTm="72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Two Types of HOA Restrictions on Solar</a:t>
            </a:r>
          </a:p>
        </p:txBody>
      </p:sp>
      <p:sp>
        <p:nvSpPr>
          <p:cNvPr id="3" name="Content Placeholder 2"/>
          <p:cNvSpPr>
            <a:spLocks noGrp="1"/>
          </p:cNvSpPr>
          <p:nvPr>
            <p:ph idx="1"/>
          </p:nvPr>
        </p:nvSpPr>
        <p:spPr>
          <a:xfrm>
            <a:off x="106017" y="1520824"/>
            <a:ext cx="11714922" cy="4787210"/>
          </a:xfrm>
        </p:spPr>
        <p:txBody>
          <a:bodyPr>
            <a:normAutofit lnSpcReduction="10000"/>
          </a:bodyPr>
          <a:lstStyle/>
          <a:p>
            <a:pPr marL="514350" indent="-514350">
              <a:buFont typeface="+mj-lt"/>
              <a:buAutoNum type="arabicPeriod"/>
            </a:pPr>
            <a:r>
              <a:rPr lang="en-US" dirty="0"/>
              <a:t>Total and Absolute Prohibition</a:t>
            </a:r>
          </a:p>
          <a:p>
            <a:pPr lvl="1"/>
            <a:r>
              <a:rPr lang="en-US" dirty="0"/>
              <a:t>Many HOAs will not allow solar panel systems whatsoever (Dustin and Gary examples)</a:t>
            </a:r>
          </a:p>
          <a:p>
            <a:pPr marL="457200" lvl="1" indent="0">
              <a:buNone/>
            </a:pPr>
            <a:endParaRPr lang="en-US" dirty="0"/>
          </a:p>
          <a:p>
            <a:pPr marL="514350" indent="-514350">
              <a:buFont typeface="+mj-lt"/>
              <a:buAutoNum type="arabicPeriod"/>
            </a:pPr>
            <a:r>
              <a:rPr lang="en-US" dirty="0"/>
              <a:t>Unreasonable Restrictions by HOA Architectural Review Committees</a:t>
            </a:r>
          </a:p>
          <a:p>
            <a:pPr lvl="1"/>
            <a:r>
              <a:rPr lang="en-US" dirty="0"/>
              <a:t>No specific, objective criteria</a:t>
            </a:r>
          </a:p>
          <a:p>
            <a:pPr lvl="2"/>
            <a:r>
              <a:rPr lang="en-US" dirty="0"/>
              <a:t>Example: Joey’s HOA covenants contain only 1 vague sentence on solar panels - “Solar panel installation shall be allowed only when the location, type, and size have been approved by the Committee.”</a:t>
            </a:r>
          </a:p>
          <a:p>
            <a:pPr lvl="1"/>
            <a:r>
              <a:rPr lang="en-US" dirty="0"/>
              <a:t>Roof prohibitions and demands on keeping solar panels “out of view”</a:t>
            </a:r>
          </a:p>
          <a:p>
            <a:pPr marL="0" indent="0">
              <a:buNone/>
            </a:pPr>
            <a:endParaRPr lang="en-US" dirty="0"/>
          </a:p>
          <a:p>
            <a:pPr marL="0" indent="0">
              <a:buNone/>
            </a:pPr>
            <a:r>
              <a:rPr lang="en-US" dirty="0"/>
              <a:t>Both restrictions are rooted in the same themes: concern over property values and aesthetics, even though studies have shown that solar panels </a:t>
            </a:r>
            <a:r>
              <a:rPr lang="en-US" u="sng" dirty="0"/>
              <a:t>increase</a:t>
            </a:r>
            <a:r>
              <a:rPr lang="en-US" dirty="0"/>
              <a:t> property values and that people who </a:t>
            </a:r>
            <a:r>
              <a:rPr lang="en-US" u="sng" dirty="0"/>
              <a:t>see</a:t>
            </a:r>
            <a:r>
              <a:rPr lang="en-US" dirty="0"/>
              <a:t> solar will then want to </a:t>
            </a:r>
            <a:r>
              <a:rPr lang="en-US" u="sng" dirty="0"/>
              <a:t>GO</a:t>
            </a:r>
            <a:r>
              <a:rPr lang="en-US" dirty="0"/>
              <a:t> solar.</a:t>
            </a:r>
          </a:p>
          <a:p>
            <a:endParaRPr lang="en-US" dirty="0"/>
          </a:p>
        </p:txBody>
      </p:sp>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8034"/>
            <a:ext cx="12192000" cy="549965"/>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10177670" y="0"/>
            <a:ext cx="2014330" cy="1972516"/>
          </a:xfrm>
          <a:prstGeom prst="rect">
            <a:avLst/>
          </a:prstGeom>
        </p:spPr>
      </p:pic>
      <p:pic>
        <p:nvPicPr>
          <p:cNvPr id="6" name="Slide 5">
            <a:hlinkClick r:id="" action="ppaction://media"/>
            <a:extLst>
              <a:ext uri="{FF2B5EF4-FFF2-40B4-BE49-F238E27FC236}">
                <a16:creationId xmlns:a16="http://schemas.microsoft.com/office/drawing/2014/main" xmlns="" id="{5C0A4FB3-F0F4-43C3-97C4-FAA913C0EE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017" y="6248399"/>
            <a:ext cx="609600" cy="609600"/>
          </a:xfrm>
          <a:prstGeom prst="rect">
            <a:avLst/>
          </a:prstGeom>
        </p:spPr>
      </p:pic>
    </p:spTree>
    <p:extLst>
      <p:ext uri="{BB962C8B-B14F-4D97-AF65-F5344CB8AC3E}">
        <p14:creationId xmlns:p14="http://schemas.microsoft.com/office/powerpoint/2010/main" val="2899696147"/>
      </p:ext>
    </p:extLst>
  </p:cSld>
  <p:clrMapOvr>
    <a:masterClrMapping/>
  </p:clrMapOvr>
  <mc:AlternateContent xmlns:mc="http://schemas.openxmlformats.org/markup-compatibility/2006" xmlns:p14="http://schemas.microsoft.com/office/powerpoint/2010/main">
    <mc:Choice Requires="p14">
      <p:transition spd="slow" p14:dur="2000" advClick="0" advTm="51000"/>
    </mc:Choice>
    <mc:Fallback xmlns="">
      <p:transition spd="slow" advClick="0" advTm="5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365125"/>
            <a:ext cx="11194774" cy="1325563"/>
          </a:xfrm>
        </p:spPr>
        <p:txBody>
          <a:bodyPr>
            <a:normAutofit/>
          </a:bodyPr>
          <a:lstStyle/>
          <a:p>
            <a:r>
              <a:rPr lang="en-US" sz="3800" u="sng" dirty="0"/>
              <a:t>Extent of HOA Solar Panel Problem in Central Indiana</a:t>
            </a:r>
            <a:br>
              <a:rPr lang="en-US" sz="3800" u="sng" dirty="0"/>
            </a:br>
            <a:r>
              <a:rPr lang="en-US" sz="1800" dirty="0"/>
              <a:t>(analysis as of 02/02/2017)</a:t>
            </a:r>
            <a:endParaRPr lang="en-US" sz="3800" u="sn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79264199"/>
              </p:ext>
            </p:extLst>
          </p:nvPr>
        </p:nvGraphicFramePr>
        <p:xfrm>
          <a:off x="1734378" y="1715134"/>
          <a:ext cx="7952961" cy="4480560"/>
        </p:xfrm>
        <a:graphic>
          <a:graphicData uri="http://schemas.openxmlformats.org/drawingml/2006/table">
            <a:tbl>
              <a:tblPr firstRow="1" lastRow="1" lastCol="1" bandRow="1">
                <a:tableStyleId>{5C22544A-7EE6-4342-B048-85BDC9FD1C3A}</a:tableStyleId>
              </a:tblPr>
              <a:tblGrid>
                <a:gridCol w="1751821">
                  <a:extLst>
                    <a:ext uri="{9D8B030D-6E8A-4147-A177-3AD203B41FA5}">
                      <a16:colId xmlns:a16="http://schemas.microsoft.com/office/drawing/2014/main" xmlns="" val="3144854616"/>
                    </a:ext>
                  </a:extLst>
                </a:gridCol>
                <a:gridCol w="1503777">
                  <a:extLst>
                    <a:ext uri="{9D8B030D-6E8A-4147-A177-3AD203B41FA5}">
                      <a16:colId xmlns:a16="http://schemas.microsoft.com/office/drawing/2014/main" xmlns="" val="145025486"/>
                    </a:ext>
                  </a:extLst>
                </a:gridCol>
                <a:gridCol w="1341275">
                  <a:extLst>
                    <a:ext uri="{9D8B030D-6E8A-4147-A177-3AD203B41FA5}">
                      <a16:colId xmlns:a16="http://schemas.microsoft.com/office/drawing/2014/main" xmlns="" val="2482451784"/>
                    </a:ext>
                  </a:extLst>
                </a:gridCol>
                <a:gridCol w="1587688">
                  <a:extLst>
                    <a:ext uri="{9D8B030D-6E8A-4147-A177-3AD203B41FA5}">
                      <a16:colId xmlns:a16="http://schemas.microsoft.com/office/drawing/2014/main" xmlns="" val="3055867491"/>
                    </a:ext>
                  </a:extLst>
                </a:gridCol>
                <a:gridCol w="1768400">
                  <a:extLst>
                    <a:ext uri="{9D8B030D-6E8A-4147-A177-3AD203B41FA5}">
                      <a16:colId xmlns:a16="http://schemas.microsoft.com/office/drawing/2014/main" xmlns="" val="3727025021"/>
                    </a:ext>
                  </a:extLst>
                </a:gridCol>
              </a:tblGrid>
              <a:tr h="609383">
                <a:tc>
                  <a:txBody>
                    <a:bodyPr/>
                    <a:lstStyle/>
                    <a:p>
                      <a:r>
                        <a:rPr lang="en-US" dirty="0"/>
                        <a:t>County</a:t>
                      </a:r>
                    </a:p>
                  </a:txBody>
                  <a:tcPr/>
                </a:tc>
                <a:tc>
                  <a:txBody>
                    <a:bodyPr/>
                    <a:lstStyle/>
                    <a:p>
                      <a:r>
                        <a:rPr lang="en-US" dirty="0"/>
                        <a:t>Subject to Architectural Review Committee</a:t>
                      </a:r>
                    </a:p>
                  </a:txBody>
                  <a:tcPr/>
                </a:tc>
                <a:tc>
                  <a:txBody>
                    <a:bodyPr/>
                    <a:lstStyle/>
                    <a:p>
                      <a:r>
                        <a:rPr lang="en-US" dirty="0"/>
                        <a:t>Absolute Prohibition</a:t>
                      </a:r>
                    </a:p>
                  </a:txBody>
                  <a:tcPr/>
                </a:tc>
                <a:tc>
                  <a:txBody>
                    <a:bodyPr/>
                    <a:lstStyle/>
                    <a:p>
                      <a:r>
                        <a:rPr lang="en-US" dirty="0"/>
                        <a:t>Roof Prohibition (full or partial)</a:t>
                      </a:r>
                    </a:p>
                  </a:txBody>
                  <a:tcPr/>
                </a:tc>
                <a:tc>
                  <a:txBody>
                    <a:bodyPr/>
                    <a:lstStyle/>
                    <a:p>
                      <a:r>
                        <a:rPr lang="en-US" b="1" dirty="0"/>
                        <a:t>Total</a:t>
                      </a:r>
                    </a:p>
                  </a:txBody>
                  <a:tcPr/>
                </a:tc>
                <a:extLst>
                  <a:ext uri="{0D108BD9-81ED-4DB2-BD59-A6C34878D82A}">
                    <a16:rowId xmlns:a16="http://schemas.microsoft.com/office/drawing/2014/main" xmlns="" val="601044945"/>
                  </a:ext>
                </a:extLst>
              </a:tr>
              <a:tr h="353055">
                <a:tc>
                  <a:txBody>
                    <a:bodyPr/>
                    <a:lstStyle/>
                    <a:p>
                      <a:r>
                        <a:rPr lang="en-US" dirty="0"/>
                        <a:t>Marion</a:t>
                      </a:r>
                    </a:p>
                  </a:txBody>
                  <a:tcPr/>
                </a:tc>
                <a:tc>
                  <a:txBody>
                    <a:bodyPr/>
                    <a:lstStyle/>
                    <a:p>
                      <a:r>
                        <a:rPr lang="en-US" dirty="0"/>
                        <a:t>51</a:t>
                      </a:r>
                    </a:p>
                  </a:txBody>
                  <a:tcPr/>
                </a:tc>
                <a:tc>
                  <a:txBody>
                    <a:bodyPr/>
                    <a:lstStyle/>
                    <a:p>
                      <a:r>
                        <a:rPr lang="en-US" dirty="0"/>
                        <a:t>34</a:t>
                      </a:r>
                    </a:p>
                  </a:txBody>
                  <a:tcPr/>
                </a:tc>
                <a:tc>
                  <a:txBody>
                    <a:bodyPr/>
                    <a:lstStyle/>
                    <a:p>
                      <a:r>
                        <a:rPr lang="en-US" dirty="0"/>
                        <a:t>64</a:t>
                      </a:r>
                    </a:p>
                  </a:txBody>
                  <a:tcPr/>
                </a:tc>
                <a:tc>
                  <a:txBody>
                    <a:bodyPr/>
                    <a:lstStyle/>
                    <a:p>
                      <a:r>
                        <a:rPr lang="en-US" b="1" dirty="0"/>
                        <a:t>149</a:t>
                      </a:r>
                    </a:p>
                  </a:txBody>
                  <a:tcPr/>
                </a:tc>
                <a:extLst>
                  <a:ext uri="{0D108BD9-81ED-4DB2-BD59-A6C34878D82A}">
                    <a16:rowId xmlns:a16="http://schemas.microsoft.com/office/drawing/2014/main" xmlns="" val="4000268117"/>
                  </a:ext>
                </a:extLst>
              </a:tr>
              <a:tr h="353055">
                <a:tc>
                  <a:txBody>
                    <a:bodyPr/>
                    <a:lstStyle/>
                    <a:p>
                      <a:r>
                        <a:rPr lang="en-US" dirty="0"/>
                        <a:t>Hamilton</a:t>
                      </a:r>
                    </a:p>
                  </a:txBody>
                  <a:tcPr/>
                </a:tc>
                <a:tc>
                  <a:txBody>
                    <a:bodyPr/>
                    <a:lstStyle/>
                    <a:p>
                      <a:r>
                        <a:rPr lang="en-US" dirty="0"/>
                        <a:t>40</a:t>
                      </a:r>
                    </a:p>
                  </a:txBody>
                  <a:tcPr/>
                </a:tc>
                <a:tc>
                  <a:txBody>
                    <a:bodyPr/>
                    <a:lstStyle/>
                    <a:p>
                      <a:r>
                        <a:rPr lang="en-US" dirty="0"/>
                        <a:t>51</a:t>
                      </a:r>
                    </a:p>
                  </a:txBody>
                  <a:tcPr/>
                </a:tc>
                <a:tc>
                  <a:txBody>
                    <a:bodyPr/>
                    <a:lstStyle/>
                    <a:p>
                      <a:r>
                        <a:rPr lang="en-US" dirty="0"/>
                        <a:t>20</a:t>
                      </a:r>
                    </a:p>
                  </a:txBody>
                  <a:tcPr/>
                </a:tc>
                <a:tc>
                  <a:txBody>
                    <a:bodyPr/>
                    <a:lstStyle/>
                    <a:p>
                      <a:r>
                        <a:rPr lang="en-US" b="1" dirty="0"/>
                        <a:t>111</a:t>
                      </a:r>
                    </a:p>
                  </a:txBody>
                  <a:tcPr/>
                </a:tc>
                <a:extLst>
                  <a:ext uri="{0D108BD9-81ED-4DB2-BD59-A6C34878D82A}">
                    <a16:rowId xmlns:a16="http://schemas.microsoft.com/office/drawing/2014/main" xmlns="" val="3095718777"/>
                  </a:ext>
                </a:extLst>
              </a:tr>
              <a:tr h="353055">
                <a:tc>
                  <a:txBody>
                    <a:bodyPr/>
                    <a:lstStyle/>
                    <a:p>
                      <a:r>
                        <a:rPr lang="en-US" dirty="0"/>
                        <a:t>Hendricks</a:t>
                      </a:r>
                    </a:p>
                  </a:txBody>
                  <a:tcPr/>
                </a:tc>
                <a:tc>
                  <a:txBody>
                    <a:bodyPr/>
                    <a:lstStyle/>
                    <a:p>
                      <a:r>
                        <a:rPr lang="en-US" dirty="0"/>
                        <a:t>12</a:t>
                      </a:r>
                    </a:p>
                  </a:txBody>
                  <a:tcPr/>
                </a:tc>
                <a:tc>
                  <a:txBody>
                    <a:bodyPr/>
                    <a:lstStyle/>
                    <a:p>
                      <a:r>
                        <a:rPr lang="en-US" dirty="0"/>
                        <a:t>24</a:t>
                      </a:r>
                    </a:p>
                  </a:txBody>
                  <a:tcPr/>
                </a:tc>
                <a:tc>
                  <a:txBody>
                    <a:bodyPr/>
                    <a:lstStyle/>
                    <a:p>
                      <a:r>
                        <a:rPr lang="en-US" dirty="0"/>
                        <a:t>18</a:t>
                      </a:r>
                    </a:p>
                  </a:txBody>
                  <a:tcPr/>
                </a:tc>
                <a:tc>
                  <a:txBody>
                    <a:bodyPr/>
                    <a:lstStyle/>
                    <a:p>
                      <a:r>
                        <a:rPr lang="en-US" b="1" dirty="0"/>
                        <a:t>54</a:t>
                      </a:r>
                    </a:p>
                  </a:txBody>
                  <a:tcPr/>
                </a:tc>
                <a:extLst>
                  <a:ext uri="{0D108BD9-81ED-4DB2-BD59-A6C34878D82A}">
                    <a16:rowId xmlns:a16="http://schemas.microsoft.com/office/drawing/2014/main" xmlns="" val="3441008296"/>
                  </a:ext>
                </a:extLst>
              </a:tr>
              <a:tr h="353055">
                <a:tc>
                  <a:txBody>
                    <a:bodyPr/>
                    <a:lstStyle/>
                    <a:p>
                      <a:r>
                        <a:rPr lang="en-US" dirty="0"/>
                        <a:t>Johnson</a:t>
                      </a:r>
                    </a:p>
                  </a:txBody>
                  <a:tcPr/>
                </a:tc>
                <a:tc>
                  <a:txBody>
                    <a:bodyPr/>
                    <a:lstStyle/>
                    <a:p>
                      <a:r>
                        <a:rPr lang="en-US" dirty="0"/>
                        <a:t>30</a:t>
                      </a:r>
                    </a:p>
                  </a:txBody>
                  <a:tcPr/>
                </a:tc>
                <a:tc>
                  <a:txBody>
                    <a:bodyPr/>
                    <a:lstStyle/>
                    <a:p>
                      <a:r>
                        <a:rPr lang="en-US" dirty="0"/>
                        <a:t>10</a:t>
                      </a:r>
                    </a:p>
                  </a:txBody>
                  <a:tcPr/>
                </a:tc>
                <a:tc>
                  <a:txBody>
                    <a:bodyPr/>
                    <a:lstStyle/>
                    <a:p>
                      <a:r>
                        <a:rPr lang="en-US" dirty="0"/>
                        <a:t>6</a:t>
                      </a:r>
                    </a:p>
                  </a:txBody>
                  <a:tcPr/>
                </a:tc>
                <a:tc>
                  <a:txBody>
                    <a:bodyPr/>
                    <a:lstStyle/>
                    <a:p>
                      <a:r>
                        <a:rPr lang="en-US" b="1" dirty="0"/>
                        <a:t>46</a:t>
                      </a:r>
                    </a:p>
                  </a:txBody>
                  <a:tcPr/>
                </a:tc>
                <a:extLst>
                  <a:ext uri="{0D108BD9-81ED-4DB2-BD59-A6C34878D82A}">
                    <a16:rowId xmlns:a16="http://schemas.microsoft.com/office/drawing/2014/main" xmlns="" val="254970155"/>
                  </a:ext>
                </a:extLst>
              </a:tr>
              <a:tr h="353055">
                <a:tc>
                  <a:txBody>
                    <a:bodyPr/>
                    <a:lstStyle/>
                    <a:p>
                      <a:r>
                        <a:rPr lang="en-US" dirty="0"/>
                        <a:t>Hancock</a:t>
                      </a:r>
                    </a:p>
                  </a:txBody>
                  <a:tcPr/>
                </a:tc>
                <a:tc>
                  <a:txBody>
                    <a:bodyPr/>
                    <a:lstStyle/>
                    <a:p>
                      <a:r>
                        <a:rPr lang="en-US" dirty="0"/>
                        <a:t>2</a:t>
                      </a:r>
                    </a:p>
                  </a:txBody>
                  <a:tcPr/>
                </a:tc>
                <a:tc>
                  <a:txBody>
                    <a:bodyPr/>
                    <a:lstStyle/>
                    <a:p>
                      <a:r>
                        <a:rPr lang="en-US" dirty="0"/>
                        <a:t>5</a:t>
                      </a:r>
                    </a:p>
                  </a:txBody>
                  <a:tcPr/>
                </a:tc>
                <a:tc>
                  <a:txBody>
                    <a:bodyPr/>
                    <a:lstStyle/>
                    <a:p>
                      <a:r>
                        <a:rPr lang="en-US" dirty="0"/>
                        <a:t>1</a:t>
                      </a:r>
                    </a:p>
                  </a:txBody>
                  <a:tcPr/>
                </a:tc>
                <a:tc>
                  <a:txBody>
                    <a:bodyPr/>
                    <a:lstStyle/>
                    <a:p>
                      <a:r>
                        <a:rPr lang="en-US" b="1" dirty="0"/>
                        <a:t>8</a:t>
                      </a:r>
                    </a:p>
                  </a:txBody>
                  <a:tcPr/>
                </a:tc>
                <a:extLst>
                  <a:ext uri="{0D108BD9-81ED-4DB2-BD59-A6C34878D82A}">
                    <a16:rowId xmlns:a16="http://schemas.microsoft.com/office/drawing/2014/main" xmlns="" val="581847844"/>
                  </a:ext>
                </a:extLst>
              </a:tr>
              <a:tr h="353055">
                <a:tc>
                  <a:txBody>
                    <a:bodyPr/>
                    <a:lstStyle/>
                    <a:p>
                      <a:r>
                        <a:rPr lang="en-US" dirty="0"/>
                        <a:t>Boone</a:t>
                      </a:r>
                    </a:p>
                  </a:txBody>
                  <a:tcPr/>
                </a:tc>
                <a:tc>
                  <a:txBody>
                    <a:bodyPr/>
                    <a:lstStyle/>
                    <a:p>
                      <a:r>
                        <a:rPr lang="en-US" dirty="0"/>
                        <a:t>0</a:t>
                      </a:r>
                    </a:p>
                  </a:txBody>
                  <a:tcPr/>
                </a:tc>
                <a:tc>
                  <a:txBody>
                    <a:bodyPr/>
                    <a:lstStyle/>
                    <a:p>
                      <a:r>
                        <a:rPr lang="en-US" dirty="0"/>
                        <a:t>3</a:t>
                      </a:r>
                    </a:p>
                  </a:txBody>
                  <a:tcPr/>
                </a:tc>
                <a:tc>
                  <a:txBody>
                    <a:bodyPr/>
                    <a:lstStyle/>
                    <a:p>
                      <a:r>
                        <a:rPr lang="en-US" dirty="0"/>
                        <a:t>4</a:t>
                      </a:r>
                    </a:p>
                  </a:txBody>
                  <a:tcPr/>
                </a:tc>
                <a:tc>
                  <a:txBody>
                    <a:bodyPr/>
                    <a:lstStyle/>
                    <a:p>
                      <a:r>
                        <a:rPr lang="en-US" b="1" dirty="0"/>
                        <a:t>7</a:t>
                      </a:r>
                    </a:p>
                  </a:txBody>
                  <a:tcPr/>
                </a:tc>
                <a:extLst>
                  <a:ext uri="{0D108BD9-81ED-4DB2-BD59-A6C34878D82A}">
                    <a16:rowId xmlns:a16="http://schemas.microsoft.com/office/drawing/2014/main" xmlns="" val="3042771627"/>
                  </a:ext>
                </a:extLst>
              </a:tr>
              <a:tr h="353055">
                <a:tc>
                  <a:txBody>
                    <a:bodyPr/>
                    <a:lstStyle/>
                    <a:p>
                      <a:r>
                        <a:rPr lang="en-US" dirty="0"/>
                        <a:t>Morgan</a:t>
                      </a:r>
                    </a:p>
                  </a:txBody>
                  <a:tcPr/>
                </a:tc>
                <a:tc>
                  <a:txBody>
                    <a:bodyPr/>
                    <a:lstStyle/>
                    <a:p>
                      <a:r>
                        <a:rPr lang="en-US" dirty="0"/>
                        <a:t>3</a:t>
                      </a:r>
                    </a:p>
                  </a:txBody>
                  <a:tcPr/>
                </a:tc>
                <a:tc>
                  <a:txBody>
                    <a:bodyPr/>
                    <a:lstStyle/>
                    <a:p>
                      <a:r>
                        <a:rPr lang="en-US" dirty="0"/>
                        <a:t>2</a:t>
                      </a:r>
                    </a:p>
                  </a:txBody>
                  <a:tcPr/>
                </a:tc>
                <a:tc>
                  <a:txBody>
                    <a:bodyPr/>
                    <a:lstStyle/>
                    <a:p>
                      <a:r>
                        <a:rPr lang="en-US" dirty="0"/>
                        <a:t>0</a:t>
                      </a:r>
                    </a:p>
                  </a:txBody>
                  <a:tcPr/>
                </a:tc>
                <a:tc>
                  <a:txBody>
                    <a:bodyPr/>
                    <a:lstStyle/>
                    <a:p>
                      <a:r>
                        <a:rPr lang="en-US" b="1" dirty="0"/>
                        <a:t>5</a:t>
                      </a:r>
                    </a:p>
                  </a:txBody>
                  <a:tcPr/>
                </a:tc>
                <a:extLst>
                  <a:ext uri="{0D108BD9-81ED-4DB2-BD59-A6C34878D82A}">
                    <a16:rowId xmlns:a16="http://schemas.microsoft.com/office/drawing/2014/main" xmlns="" val="4102853897"/>
                  </a:ext>
                </a:extLst>
              </a:tr>
              <a:tr h="353055">
                <a:tc>
                  <a:txBody>
                    <a:bodyPr/>
                    <a:lstStyle/>
                    <a:p>
                      <a:r>
                        <a:rPr lang="en-US" dirty="0"/>
                        <a:t>Shelby</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b="1" dirty="0"/>
                        <a:t>1</a:t>
                      </a:r>
                    </a:p>
                  </a:txBody>
                  <a:tcPr/>
                </a:tc>
                <a:extLst>
                  <a:ext uri="{0D108BD9-81ED-4DB2-BD59-A6C34878D82A}">
                    <a16:rowId xmlns:a16="http://schemas.microsoft.com/office/drawing/2014/main" xmlns="" val="3249760201"/>
                  </a:ext>
                </a:extLst>
              </a:tr>
              <a:tr h="353055">
                <a:tc>
                  <a:txBody>
                    <a:bodyPr/>
                    <a:lstStyle/>
                    <a:p>
                      <a:r>
                        <a:rPr lang="en-US" dirty="0"/>
                        <a:t>    </a:t>
                      </a:r>
                      <a:r>
                        <a:rPr lang="en-US" b="1" dirty="0"/>
                        <a:t>Total</a:t>
                      </a:r>
                    </a:p>
                  </a:txBody>
                  <a:tcPr/>
                </a:tc>
                <a:tc>
                  <a:txBody>
                    <a:bodyPr/>
                    <a:lstStyle/>
                    <a:p>
                      <a:r>
                        <a:rPr lang="en-US" b="1" dirty="0"/>
                        <a:t>138</a:t>
                      </a:r>
                    </a:p>
                  </a:txBody>
                  <a:tcPr/>
                </a:tc>
                <a:tc>
                  <a:txBody>
                    <a:bodyPr/>
                    <a:lstStyle/>
                    <a:p>
                      <a:r>
                        <a:rPr lang="en-US" b="1" dirty="0"/>
                        <a:t>130</a:t>
                      </a:r>
                    </a:p>
                  </a:txBody>
                  <a:tcPr/>
                </a:tc>
                <a:tc>
                  <a:txBody>
                    <a:bodyPr/>
                    <a:lstStyle/>
                    <a:p>
                      <a:r>
                        <a:rPr lang="en-US" b="1" dirty="0"/>
                        <a:t>113</a:t>
                      </a:r>
                    </a:p>
                  </a:txBody>
                  <a:tcPr/>
                </a:tc>
                <a:tc>
                  <a:txBody>
                    <a:bodyPr/>
                    <a:lstStyle/>
                    <a:p>
                      <a:r>
                        <a:rPr lang="en-US" b="1" dirty="0"/>
                        <a:t>381</a:t>
                      </a:r>
                    </a:p>
                  </a:txBody>
                  <a:tcPr/>
                </a:tc>
                <a:extLst>
                  <a:ext uri="{0D108BD9-81ED-4DB2-BD59-A6C34878D82A}">
                    <a16:rowId xmlns:a16="http://schemas.microsoft.com/office/drawing/2014/main" xmlns="" val="1500332519"/>
                  </a:ext>
                </a:extLst>
              </a:tr>
            </a:tbl>
          </a:graphicData>
        </a:graphic>
      </p:graphicFrame>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8034"/>
            <a:ext cx="12192000" cy="549965"/>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10177670" y="0"/>
            <a:ext cx="2014330" cy="1972516"/>
          </a:xfrm>
          <a:prstGeom prst="rect">
            <a:avLst/>
          </a:prstGeom>
        </p:spPr>
      </p:pic>
      <p:pic>
        <p:nvPicPr>
          <p:cNvPr id="3" name="Slide 6">
            <a:hlinkClick r:id="" action="ppaction://media"/>
            <a:extLst>
              <a:ext uri="{FF2B5EF4-FFF2-40B4-BE49-F238E27FC236}">
                <a16:creationId xmlns:a16="http://schemas.microsoft.com/office/drawing/2014/main" xmlns="" id="{BCD7D9F2-ACA6-4354-816E-5AD03B5AA7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9026" y="6026206"/>
            <a:ext cx="609600" cy="609600"/>
          </a:xfrm>
          <a:prstGeom prst="rect">
            <a:avLst/>
          </a:prstGeom>
        </p:spPr>
      </p:pic>
    </p:spTree>
    <p:extLst>
      <p:ext uri="{BB962C8B-B14F-4D97-AF65-F5344CB8AC3E}">
        <p14:creationId xmlns:p14="http://schemas.microsoft.com/office/powerpoint/2010/main" val="4009822804"/>
      </p:ext>
    </p:extLst>
  </p:cSld>
  <p:clrMapOvr>
    <a:masterClrMapping/>
  </p:clrMapOvr>
  <mc:AlternateContent xmlns:mc="http://schemas.openxmlformats.org/markup-compatibility/2006" xmlns:p14="http://schemas.microsoft.com/office/powerpoint/2010/main">
    <mc:Choice Requires="p14">
      <p:transition spd="slow" p14:dur="2000" advClick="0" advTm="37500"/>
    </mc:Choice>
    <mc:Fallback xmlns="">
      <p:transition spd="slow" advClick="0" advTm="3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34670" cy="1325563"/>
          </a:xfrm>
        </p:spPr>
        <p:txBody>
          <a:bodyPr/>
          <a:lstStyle/>
          <a:p>
            <a:r>
              <a:rPr lang="en-US" u="sng" dirty="0"/>
              <a:t>Senate Bill (SB) 500 from 2017 Session of Indiana General Assembly (IGA)</a:t>
            </a:r>
          </a:p>
        </p:txBody>
      </p:sp>
      <p:sp>
        <p:nvSpPr>
          <p:cNvPr id="3" name="Content Placeholder 2"/>
          <p:cNvSpPr>
            <a:spLocks noGrp="1"/>
          </p:cNvSpPr>
          <p:nvPr>
            <p:ph idx="1"/>
          </p:nvPr>
        </p:nvSpPr>
        <p:spPr>
          <a:xfrm>
            <a:off x="501569" y="4553909"/>
            <a:ext cx="11441569" cy="2205096"/>
          </a:xfrm>
        </p:spPr>
        <p:txBody>
          <a:bodyPr>
            <a:normAutofit/>
          </a:bodyPr>
          <a:lstStyle/>
          <a:p>
            <a:endParaRPr lang="en-US" sz="3200" dirty="0"/>
          </a:p>
          <a:p>
            <a:r>
              <a:rPr lang="en-US" sz="3200" dirty="0"/>
              <a:t>Based off existing Texas law</a:t>
            </a:r>
          </a:p>
          <a:p>
            <a:pPr lvl="1"/>
            <a:r>
              <a:rPr lang="en-US" sz="2800" dirty="0"/>
              <a:t>Similar laws also exist in California, Colorado, New York, and Oregon</a:t>
            </a:r>
          </a:p>
          <a:p>
            <a:endParaRPr lang="en-US" sz="3200" dirty="0"/>
          </a:p>
        </p:txBody>
      </p:sp>
      <p:pic>
        <p:nvPicPr>
          <p:cNvPr id="4" name="Picture 3" descr="Green Grass Clipart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8035"/>
            <a:ext cx="12192000" cy="549964"/>
          </a:xfrm>
          <a:prstGeom prst="rect">
            <a:avLst/>
          </a:prstGeom>
        </p:spPr>
      </p:pic>
      <p:pic>
        <p:nvPicPr>
          <p:cNvPr id="5" name="Picture 4" descr="La sua precisa e dettagliata descrizione del problema mi porta a fare ..."/>
          <p:cNvPicPr>
            <a:picLocks noChangeAspect="1"/>
          </p:cNvPicPr>
          <p:nvPr/>
        </p:nvPicPr>
        <p:blipFill rotWithShape="1">
          <a:blip r:embed="rId5">
            <a:extLst>
              <a:ext uri="{28A0092B-C50C-407E-A947-70E740481C1C}">
                <a14:useLocalDpi xmlns:a14="http://schemas.microsoft.com/office/drawing/2010/main" val="0"/>
              </a:ext>
            </a:extLst>
          </a:blip>
          <a:srcRect t="47837" r="46731"/>
          <a:stretch/>
        </p:blipFill>
        <p:spPr>
          <a:xfrm>
            <a:off x="10134969" y="0"/>
            <a:ext cx="2057031" cy="2014330"/>
          </a:xfrm>
          <a:prstGeom prst="rect">
            <a:avLst/>
          </a:prstGeom>
        </p:spPr>
      </p:pic>
      <p:pic>
        <p:nvPicPr>
          <p:cNvPr id="8" name="Picture 7">
            <a:extLst>
              <a:ext uri="{FF2B5EF4-FFF2-40B4-BE49-F238E27FC236}">
                <a16:creationId xmlns:a16="http://schemas.microsoft.com/office/drawing/2014/main" xmlns="" id="{28ADCB90-15A5-4178-8C84-503A5F948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1102" y="5156612"/>
            <a:ext cx="544534" cy="519223"/>
          </a:xfrm>
          <a:prstGeom prst="rect">
            <a:avLst/>
          </a:prstGeom>
        </p:spPr>
      </p:pic>
      <p:graphicFrame>
        <p:nvGraphicFramePr>
          <p:cNvPr id="9" name="Table 8">
            <a:extLst>
              <a:ext uri="{FF2B5EF4-FFF2-40B4-BE49-F238E27FC236}">
                <a16:creationId xmlns:a16="http://schemas.microsoft.com/office/drawing/2014/main" xmlns="" id="{DA4116CB-DC8D-4C51-B7D8-467342B4AFCB}"/>
              </a:ext>
            </a:extLst>
          </p:cNvPr>
          <p:cNvGraphicFramePr>
            <a:graphicFrameLocks noGrp="1"/>
          </p:cNvGraphicFramePr>
          <p:nvPr>
            <p:extLst>
              <p:ext uri="{D42A27DB-BD31-4B8C-83A1-F6EECF244321}">
                <p14:modId xmlns:p14="http://schemas.microsoft.com/office/powerpoint/2010/main" val="911226161"/>
              </p:ext>
            </p:extLst>
          </p:nvPr>
        </p:nvGraphicFramePr>
        <p:xfrm>
          <a:off x="3408583" y="2175098"/>
          <a:ext cx="5481401" cy="2184919"/>
        </p:xfrm>
        <a:graphic>
          <a:graphicData uri="http://schemas.openxmlformats.org/drawingml/2006/table">
            <a:tbl>
              <a:tblPr firstRow="1" bandRow="1">
                <a:tableStyleId>{2D5ABB26-0587-4C30-8999-92F81FD0307C}</a:tableStyleId>
              </a:tblPr>
              <a:tblGrid>
                <a:gridCol w="1626853">
                  <a:extLst>
                    <a:ext uri="{9D8B030D-6E8A-4147-A177-3AD203B41FA5}">
                      <a16:colId xmlns:a16="http://schemas.microsoft.com/office/drawing/2014/main" xmlns="" val="2332474623"/>
                    </a:ext>
                  </a:extLst>
                </a:gridCol>
                <a:gridCol w="3854548">
                  <a:extLst>
                    <a:ext uri="{9D8B030D-6E8A-4147-A177-3AD203B41FA5}">
                      <a16:colId xmlns:a16="http://schemas.microsoft.com/office/drawing/2014/main" xmlns="" val="3481158040"/>
                    </a:ext>
                  </a:extLst>
                </a:gridCol>
              </a:tblGrid>
              <a:tr h="1037692">
                <a:tc>
                  <a:txBody>
                    <a:bodyPr/>
                    <a:lstStyle/>
                    <a:p>
                      <a:pPr algn="l"/>
                      <a:r>
                        <a:rPr lang="en-US" dirty="0"/>
                        <a:t>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Sen. </a:t>
                      </a:r>
                      <a:r>
                        <a:rPr lang="en-US" sz="1800" dirty="0"/>
                        <a:t>Aaron Freeman (R-Indianapolis)</a:t>
                      </a:r>
                    </a:p>
                    <a:p>
                      <a:pPr algn="l"/>
                      <a:r>
                        <a:rPr lang="en-US" sz="1800" dirty="0"/>
                        <a:t>Sen. Dennis Kruse (R-Auburn)</a:t>
                      </a:r>
                    </a:p>
                    <a:p>
                      <a:pPr algn="l"/>
                      <a:r>
                        <a:rPr lang="en-US" sz="1800" dirty="0"/>
                        <a:t>Sen. </a:t>
                      </a:r>
                      <a:r>
                        <a:rPr lang="en-US" sz="1800" dirty="0" err="1"/>
                        <a:t>Vaneta</a:t>
                      </a:r>
                      <a:r>
                        <a:rPr lang="en-US" sz="1800" dirty="0"/>
                        <a:t> Becker (R-Evansville)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9896713"/>
                  </a:ext>
                </a:extLst>
              </a:tr>
              <a:tr h="726385">
                <a:tc>
                  <a:txBody>
                    <a:bodyPr/>
                    <a:lstStyle/>
                    <a:p>
                      <a:pPr algn="l"/>
                      <a:r>
                        <a:rPr lang="en-US" dirty="0"/>
                        <a:t>Co-Authors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Sen. Mike Delph (R-Carmel)</a:t>
                      </a:r>
                    </a:p>
                    <a:p>
                      <a:pPr algn="l"/>
                      <a:r>
                        <a:rPr lang="en-US" sz="1800" dirty="0"/>
                        <a:t>Sen. Greg Taylor (D-Indianapolis)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06303815"/>
                  </a:ext>
                </a:extLst>
              </a:tr>
              <a:tr h="420842">
                <a:tc>
                  <a:txBody>
                    <a:bodyPr/>
                    <a:lstStyle/>
                    <a:p>
                      <a:pPr algn="l"/>
                      <a:r>
                        <a:rPr lang="en-US" dirty="0"/>
                        <a:t>House Sponsor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t>Rep. Mike Speedy (R-Indianapolis)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2033097"/>
                  </a:ext>
                </a:extLst>
              </a:tr>
            </a:tbl>
          </a:graphicData>
        </a:graphic>
      </p:graphicFrame>
      <p:sp>
        <p:nvSpPr>
          <p:cNvPr id="10" name="TextBox 9">
            <a:extLst>
              <a:ext uri="{FF2B5EF4-FFF2-40B4-BE49-F238E27FC236}">
                <a16:creationId xmlns:a16="http://schemas.microsoft.com/office/drawing/2014/main" xmlns="" id="{C67BDFEE-D5C1-4079-BBFF-371E34781B63}"/>
              </a:ext>
            </a:extLst>
          </p:cNvPr>
          <p:cNvSpPr txBox="1"/>
          <p:nvPr/>
        </p:nvSpPr>
        <p:spPr>
          <a:xfrm rot="1804507">
            <a:off x="9060526" y="3119241"/>
            <a:ext cx="2712071" cy="954107"/>
          </a:xfrm>
          <a:prstGeom prst="rect">
            <a:avLst/>
          </a:prstGeom>
          <a:noFill/>
        </p:spPr>
        <p:txBody>
          <a:bodyPr wrap="square" rtlCol="0">
            <a:spAutoFit/>
          </a:bodyPr>
          <a:lstStyle/>
          <a:p>
            <a:r>
              <a:rPr lang="en-US" sz="2800" b="1" u="sng" dirty="0">
                <a:solidFill>
                  <a:srgbClr val="FF0000"/>
                </a:solidFill>
              </a:rPr>
              <a:t>6</a:t>
            </a:r>
            <a:r>
              <a:rPr lang="en-US" sz="2800" b="1" dirty="0">
                <a:solidFill>
                  <a:srgbClr val="FF0000"/>
                </a:solidFill>
              </a:rPr>
              <a:t> outstanding state legislators!</a:t>
            </a:r>
          </a:p>
        </p:txBody>
      </p:sp>
      <p:pic>
        <p:nvPicPr>
          <p:cNvPr id="6" name="Slide 7">
            <a:hlinkClick r:id="" action="ppaction://media"/>
            <a:extLst>
              <a:ext uri="{FF2B5EF4-FFF2-40B4-BE49-F238E27FC236}">
                <a16:creationId xmlns:a16="http://schemas.microsoft.com/office/drawing/2014/main" xmlns="" id="{3C6934A0-EDB5-404C-B957-D604ED727E52}"/>
              </a:ext>
            </a:extLst>
          </p:cNvPr>
          <p:cNvPicPr>
            <a:picLocks noChangeAspect="1"/>
          </p:cNvPicPr>
          <p:nvPr>
            <a:audioFile r:link="rId1"/>
            <p:extLst>
              <p:ext uri="{DAA4B4D4-6D71-4841-9C94-3DE7FCFB9230}">
                <p14:media xmlns:p14="http://schemas.microsoft.com/office/powerpoint/2010/main" r:embed="rId2">
                  <p14:trim end="7484"/>
                </p14:media>
              </p:ext>
            </p:extLst>
          </p:nvPr>
        </p:nvPicPr>
        <p:blipFill>
          <a:blip r:embed="rId7"/>
          <a:stretch>
            <a:fillRect/>
          </a:stretch>
        </p:blipFill>
        <p:spPr>
          <a:xfrm>
            <a:off x="101600" y="6114143"/>
            <a:ext cx="609600" cy="609600"/>
          </a:xfrm>
          <a:prstGeom prst="rect">
            <a:avLst/>
          </a:prstGeom>
        </p:spPr>
      </p:pic>
      <p:pic>
        <p:nvPicPr>
          <p:cNvPr id="11" name="Picture 10">
            <a:extLst>
              <a:ext uri="{FF2B5EF4-FFF2-40B4-BE49-F238E27FC236}">
                <a16:creationId xmlns:a16="http://schemas.microsoft.com/office/drawing/2014/main" xmlns="" id="{AEADBA6B-3356-472F-A2B0-AD8CE2D3FD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9937" y="1862888"/>
            <a:ext cx="880045" cy="1235613"/>
          </a:xfrm>
          <a:prstGeom prst="rect">
            <a:avLst/>
          </a:prstGeom>
        </p:spPr>
      </p:pic>
      <p:pic>
        <p:nvPicPr>
          <p:cNvPr id="13" name="Picture 12">
            <a:extLst>
              <a:ext uri="{FF2B5EF4-FFF2-40B4-BE49-F238E27FC236}">
                <a16:creationId xmlns:a16="http://schemas.microsoft.com/office/drawing/2014/main" xmlns="" id="{BEFCBC89-D25E-41E0-A43B-275F27243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348" y="3367314"/>
            <a:ext cx="839247" cy="1357842"/>
          </a:xfrm>
          <a:prstGeom prst="rect">
            <a:avLst/>
          </a:prstGeom>
        </p:spPr>
      </p:pic>
      <p:pic>
        <p:nvPicPr>
          <p:cNvPr id="15" name="Picture 14">
            <a:extLst>
              <a:ext uri="{FF2B5EF4-FFF2-40B4-BE49-F238E27FC236}">
                <a16:creationId xmlns:a16="http://schemas.microsoft.com/office/drawing/2014/main" xmlns="" id="{D0F7BD80-44E0-4102-A16A-7AC7AC1681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447" y="1855873"/>
            <a:ext cx="847267" cy="1248397"/>
          </a:xfrm>
          <a:prstGeom prst="rect">
            <a:avLst/>
          </a:prstGeom>
        </p:spPr>
      </p:pic>
      <p:pic>
        <p:nvPicPr>
          <p:cNvPr id="17" name="Picture 16">
            <a:extLst>
              <a:ext uri="{FF2B5EF4-FFF2-40B4-BE49-F238E27FC236}">
                <a16:creationId xmlns:a16="http://schemas.microsoft.com/office/drawing/2014/main" xmlns="" id="{70F613B3-7E94-4906-98B1-8CCF1A2B9B5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4737" y="1855874"/>
            <a:ext cx="860177" cy="1242627"/>
          </a:xfrm>
          <a:prstGeom prst="rect">
            <a:avLst/>
          </a:prstGeom>
        </p:spPr>
      </p:pic>
      <p:pic>
        <p:nvPicPr>
          <p:cNvPr id="19" name="Picture 18">
            <a:extLst>
              <a:ext uri="{FF2B5EF4-FFF2-40B4-BE49-F238E27FC236}">
                <a16:creationId xmlns:a16="http://schemas.microsoft.com/office/drawing/2014/main" xmlns="" id="{CE89AF44-CAD8-45EF-AEBB-F3C05253E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9937" y="3380642"/>
            <a:ext cx="868703" cy="1345427"/>
          </a:xfrm>
          <a:prstGeom prst="rect">
            <a:avLst/>
          </a:prstGeom>
        </p:spPr>
      </p:pic>
      <p:pic>
        <p:nvPicPr>
          <p:cNvPr id="21" name="Picture 20">
            <a:extLst>
              <a:ext uri="{FF2B5EF4-FFF2-40B4-BE49-F238E27FC236}">
                <a16:creationId xmlns:a16="http://schemas.microsoft.com/office/drawing/2014/main" xmlns="" id="{79A90FB2-FAD3-4A05-A5CB-CBD3787B1B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64737" y="3373108"/>
            <a:ext cx="860177" cy="1352047"/>
          </a:xfrm>
          <a:prstGeom prst="rect">
            <a:avLst/>
          </a:prstGeom>
        </p:spPr>
      </p:pic>
      <p:sp>
        <p:nvSpPr>
          <p:cNvPr id="22" name="TextBox 21">
            <a:extLst>
              <a:ext uri="{FF2B5EF4-FFF2-40B4-BE49-F238E27FC236}">
                <a16:creationId xmlns:a16="http://schemas.microsoft.com/office/drawing/2014/main" xmlns="" id="{BAF3E5E9-0AAB-4FB2-A54F-0695F7DF2B20}"/>
              </a:ext>
            </a:extLst>
          </p:cNvPr>
          <p:cNvSpPr txBox="1"/>
          <p:nvPr/>
        </p:nvSpPr>
        <p:spPr>
          <a:xfrm>
            <a:off x="192447" y="1648478"/>
            <a:ext cx="3026193" cy="230832"/>
          </a:xfrm>
          <a:prstGeom prst="rect">
            <a:avLst/>
          </a:prstGeom>
          <a:noFill/>
        </p:spPr>
        <p:txBody>
          <a:bodyPr wrap="square" rtlCol="0">
            <a:spAutoFit/>
          </a:bodyPr>
          <a:lstStyle/>
          <a:p>
            <a:r>
              <a:rPr lang="en-US" sz="900" dirty="0"/>
              <a:t>Sen. Freeman                    Sen. Kruse                       Sen. Becker</a:t>
            </a:r>
          </a:p>
        </p:txBody>
      </p:sp>
      <p:sp>
        <p:nvSpPr>
          <p:cNvPr id="23" name="TextBox 22">
            <a:extLst>
              <a:ext uri="{FF2B5EF4-FFF2-40B4-BE49-F238E27FC236}">
                <a16:creationId xmlns:a16="http://schemas.microsoft.com/office/drawing/2014/main" xmlns="" id="{B70F50D2-DB3A-46F9-83BA-B618B783F773}"/>
              </a:ext>
            </a:extLst>
          </p:cNvPr>
          <p:cNvSpPr txBox="1"/>
          <p:nvPr/>
        </p:nvSpPr>
        <p:spPr>
          <a:xfrm>
            <a:off x="192447" y="3152142"/>
            <a:ext cx="3073411" cy="230832"/>
          </a:xfrm>
          <a:prstGeom prst="rect">
            <a:avLst/>
          </a:prstGeom>
          <a:noFill/>
        </p:spPr>
        <p:txBody>
          <a:bodyPr wrap="square" rtlCol="0">
            <a:spAutoFit/>
          </a:bodyPr>
          <a:lstStyle/>
          <a:p>
            <a:r>
              <a:rPr lang="en-US" sz="900" dirty="0"/>
              <a:t> Sen. Delph                         Sen. Taylor                     Rep. Speedy</a:t>
            </a:r>
          </a:p>
        </p:txBody>
      </p:sp>
    </p:spTree>
    <p:extLst>
      <p:ext uri="{BB962C8B-B14F-4D97-AF65-F5344CB8AC3E}">
        <p14:creationId xmlns:p14="http://schemas.microsoft.com/office/powerpoint/2010/main" val="588655727"/>
      </p:ext>
    </p:extLst>
  </p:cSld>
  <p:clrMapOvr>
    <a:masterClrMapping/>
  </p:clrMapOvr>
  <mc:AlternateContent xmlns:mc="http://schemas.openxmlformats.org/markup-compatibility/2006" xmlns:p14="http://schemas.microsoft.com/office/powerpoint/2010/main">
    <mc:Choice Requires="p14">
      <p:transition spd="slow" p14:dur="2000" advClick="0" advTm="48650"/>
    </mc:Choice>
    <mc:Fallback xmlns="">
      <p:transition spd="slow" advClick="0" advTm="48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68" y="1211908"/>
            <a:ext cx="10823713" cy="4946468"/>
          </a:xfrm>
          <a:effectLst>
            <a:glow rad="228600">
              <a:schemeClr val="accent4">
                <a:satMod val="175000"/>
                <a:alpha val="40000"/>
              </a:schemeClr>
            </a:glow>
          </a:effectLst>
        </p:spPr>
        <p:txBody>
          <a:bodyPr>
            <a:normAutofit fontScale="77500" lnSpcReduction="20000"/>
          </a:bodyPr>
          <a:lstStyle/>
          <a:p>
            <a:r>
              <a:rPr lang="en-US" sz="3900" dirty="0"/>
              <a:t>SB 500 stated HOAs cannot prohibit or restrict installation of solar energy devices, except in certain cases, which included:</a:t>
            </a:r>
          </a:p>
          <a:p>
            <a:pPr marL="1371600" lvl="2" indent="-457200">
              <a:buFont typeface="+mj-lt"/>
              <a:buAutoNum type="alphaLcPeriod"/>
            </a:pPr>
            <a:r>
              <a:rPr lang="en-US" sz="3100" dirty="0"/>
              <a:t>being located on property owned or maintained by the HOA;</a:t>
            </a:r>
          </a:p>
          <a:p>
            <a:pPr marL="1371600" lvl="2" indent="-457200">
              <a:buFont typeface="+mj-lt"/>
              <a:buAutoNum type="alphaLcPeriod"/>
            </a:pPr>
            <a:r>
              <a:rPr lang="en-US" sz="3100" dirty="0"/>
              <a:t>being located on your roof in an area not approved by the HOA, unless the approved location significantly increases cost </a:t>
            </a:r>
            <a:r>
              <a:rPr lang="en-US" sz="3100" dirty="0">
                <a:effectLst>
                  <a:glow rad="279400">
                    <a:srgbClr val="FFFF00">
                      <a:alpha val="46000"/>
                    </a:srgbClr>
                  </a:glow>
                </a:effectLst>
              </a:rPr>
              <a:t>or significantly decreases efficiency</a:t>
            </a:r>
            <a:r>
              <a:rPr lang="en-US" sz="3100" dirty="0"/>
              <a:t>,</a:t>
            </a:r>
          </a:p>
          <a:p>
            <a:pPr marL="1371600" lvl="2" indent="-457200">
              <a:buFont typeface="+mj-lt"/>
              <a:buAutoNum type="alphaLcPeriod"/>
            </a:pPr>
            <a:r>
              <a:rPr lang="en-US" sz="3100" dirty="0"/>
              <a:t>being located in a fenced yard or patio, when taller than the fence line;</a:t>
            </a:r>
          </a:p>
          <a:p>
            <a:pPr marL="1371600" lvl="2" indent="-457200">
              <a:buFont typeface="+mj-lt"/>
              <a:buAutoNum type="alphaLcPeriod"/>
            </a:pPr>
            <a:r>
              <a:rPr lang="en-US" sz="3100" dirty="0"/>
              <a:t>interfering with use and enjoyment of land by causing unreasonable discomfort or annoyance to a reasonable person</a:t>
            </a:r>
          </a:p>
          <a:p>
            <a:pPr marL="0" indent="0">
              <a:buNone/>
            </a:pPr>
            <a:endParaRPr lang="en-US" sz="4200" dirty="0"/>
          </a:p>
          <a:p>
            <a:r>
              <a:rPr lang="en-US" sz="4200" dirty="0"/>
              <a:t>The full text of SB 500 can be found at </a:t>
            </a:r>
            <a:r>
              <a:rPr lang="en-US" sz="4200" dirty="0">
                <a:hlinkClick r:id="rId4"/>
              </a:rPr>
              <a:t>https://iga.in.gov/static-documents/5/2/9/b/529b7684/SB0500.04.ENGS.pdf</a:t>
            </a:r>
            <a:endParaRPr lang="en-US" sz="4200" dirty="0"/>
          </a:p>
        </p:txBody>
      </p:sp>
      <p:pic>
        <p:nvPicPr>
          <p:cNvPr id="4" name="Picture 3" descr="Green Grass Clipart Free Stock Photo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35040"/>
            <a:ext cx="12192000" cy="822959"/>
          </a:xfrm>
          <a:prstGeom prst="rect">
            <a:avLst/>
          </a:prstGeom>
        </p:spPr>
      </p:pic>
      <p:pic>
        <p:nvPicPr>
          <p:cNvPr id="5" name="Picture 4" descr="La sua precisa e dettagliata descrizione del problema mi porta a fare ..."/>
          <p:cNvPicPr>
            <a:picLocks noChangeAspect="1"/>
          </p:cNvPicPr>
          <p:nvPr/>
        </p:nvPicPr>
        <p:blipFill rotWithShape="1">
          <a:blip r:embed="rId6">
            <a:extLst>
              <a:ext uri="{28A0092B-C50C-407E-A947-70E740481C1C}">
                <a14:useLocalDpi xmlns:a14="http://schemas.microsoft.com/office/drawing/2010/main" val="0"/>
              </a:ext>
            </a:extLst>
          </a:blip>
          <a:srcRect t="47837" r="46731"/>
          <a:stretch/>
        </p:blipFill>
        <p:spPr>
          <a:xfrm>
            <a:off x="9956799" y="0"/>
            <a:ext cx="2235201" cy="2188801"/>
          </a:xfrm>
          <a:prstGeom prst="rect">
            <a:avLst/>
          </a:prstGeom>
        </p:spPr>
      </p:pic>
      <p:sp>
        <p:nvSpPr>
          <p:cNvPr id="10" name="Title 1">
            <a:extLst>
              <a:ext uri="{FF2B5EF4-FFF2-40B4-BE49-F238E27FC236}">
                <a16:creationId xmlns:a16="http://schemas.microsoft.com/office/drawing/2014/main" xmlns="" id="{A1D08354-0A94-45E5-AE5C-C290C1BFBA2E}"/>
              </a:ext>
            </a:extLst>
          </p:cNvPr>
          <p:cNvSpPr txBox="1">
            <a:spLocks/>
          </p:cNvSpPr>
          <p:nvPr/>
        </p:nvSpPr>
        <p:spPr>
          <a:xfrm>
            <a:off x="704556" y="68828"/>
            <a:ext cx="9611138" cy="1266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SB 500 from 2017 Session of IGA (cont’d)</a:t>
            </a:r>
          </a:p>
        </p:txBody>
      </p:sp>
      <p:pic>
        <p:nvPicPr>
          <p:cNvPr id="6" name="New Slide 8">
            <a:hlinkClick r:id="" action="ppaction://media"/>
            <a:extLst>
              <a:ext uri="{FF2B5EF4-FFF2-40B4-BE49-F238E27FC236}">
                <a16:creationId xmlns:a16="http://schemas.microsoft.com/office/drawing/2014/main" xmlns="" id="{193F9BB7-6576-4B68-B43F-9FF6DBC6D8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268" y="6141719"/>
            <a:ext cx="609600" cy="609600"/>
          </a:xfrm>
          <a:prstGeom prst="rect">
            <a:avLst/>
          </a:prstGeom>
        </p:spPr>
      </p:pic>
    </p:spTree>
    <p:extLst>
      <p:ext uri="{BB962C8B-B14F-4D97-AF65-F5344CB8AC3E}">
        <p14:creationId xmlns:p14="http://schemas.microsoft.com/office/powerpoint/2010/main" val="3223852055"/>
      </p:ext>
    </p:extLst>
  </p:cSld>
  <p:clrMapOvr>
    <a:masterClrMapping/>
  </p:clrMapOvr>
  <mc:AlternateContent xmlns:mc="http://schemas.openxmlformats.org/markup-compatibility/2006" xmlns:p14="http://schemas.microsoft.com/office/powerpoint/2010/main">
    <mc:Choice Requires="p14">
      <p:transition spd="slow" p14:dur="2000" advClick="0" advTm="53500"/>
    </mc:Choice>
    <mc:Fallback xmlns="">
      <p:transition spd="slow" advClick="0" advTm="5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5" y="64982"/>
            <a:ext cx="9013371" cy="1325563"/>
          </a:xfrm>
        </p:spPr>
        <p:txBody>
          <a:bodyPr>
            <a:normAutofit/>
          </a:bodyPr>
          <a:lstStyle/>
          <a:p>
            <a:r>
              <a:rPr lang="en-US" u="sng" dirty="0"/>
              <a:t>Result of SB 500 in the Indiana Senate</a:t>
            </a:r>
          </a:p>
        </p:txBody>
      </p:sp>
      <p:pic>
        <p:nvPicPr>
          <p:cNvPr id="4" name="Picture 3" descr="Green Grass Clipart Free Stock Photo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12890"/>
            <a:ext cx="12192000" cy="445109"/>
          </a:xfrm>
          <a:prstGeom prst="rect">
            <a:avLst/>
          </a:prstGeom>
        </p:spPr>
      </p:pic>
      <p:pic>
        <p:nvPicPr>
          <p:cNvPr id="5" name="Picture 4" descr="La sua precisa e dettagliata descrizione del problema mi porta a fare ..."/>
          <p:cNvPicPr>
            <a:picLocks noChangeAspect="1"/>
          </p:cNvPicPr>
          <p:nvPr/>
        </p:nvPicPr>
        <p:blipFill rotWithShape="1">
          <a:blip r:embed="rId6">
            <a:extLst>
              <a:ext uri="{28A0092B-C50C-407E-A947-70E740481C1C}">
                <a14:useLocalDpi xmlns:a14="http://schemas.microsoft.com/office/drawing/2010/main" val="0"/>
              </a:ext>
            </a:extLst>
          </a:blip>
          <a:srcRect t="47837" r="46731"/>
          <a:stretch/>
        </p:blipFill>
        <p:spPr>
          <a:xfrm>
            <a:off x="9884229" y="-1"/>
            <a:ext cx="2307771" cy="2259865"/>
          </a:xfrm>
          <a:prstGeom prst="rect">
            <a:avLst/>
          </a:prstGeom>
        </p:spPr>
      </p:pic>
      <p:pic>
        <p:nvPicPr>
          <p:cNvPr id="7" name="Content Placeholder 6">
            <a:extLst>
              <a:ext uri="{FF2B5EF4-FFF2-40B4-BE49-F238E27FC236}">
                <a16:creationId xmlns:a16="http://schemas.microsoft.com/office/drawing/2014/main" xmlns="" id="{D96ABF8B-533E-4248-94EF-AE8A07BB942B}"/>
              </a:ext>
            </a:extLst>
          </p:cNvPr>
          <p:cNvPicPr>
            <a:picLocks noGrp="1"/>
          </p:cNvPicPr>
          <p:nvPr>
            <p:ph idx="1"/>
          </p:nvPr>
        </p:nvPicPr>
        <p:blipFill>
          <a:blip r:embed="rId7"/>
          <a:stretch>
            <a:fillRect/>
          </a:stretch>
        </p:blipFill>
        <p:spPr>
          <a:xfrm>
            <a:off x="228599" y="2743860"/>
            <a:ext cx="5736772" cy="3669030"/>
          </a:xfrm>
          <a:prstGeom prst="rect">
            <a:avLst/>
          </a:prstGeom>
        </p:spPr>
      </p:pic>
      <p:sp>
        <p:nvSpPr>
          <p:cNvPr id="9" name="TextBox 8">
            <a:extLst>
              <a:ext uri="{FF2B5EF4-FFF2-40B4-BE49-F238E27FC236}">
                <a16:creationId xmlns:a16="http://schemas.microsoft.com/office/drawing/2014/main" xmlns="" id="{DF20AA23-1EDE-4BB3-8EBC-D62C62373C28}"/>
              </a:ext>
            </a:extLst>
          </p:cNvPr>
          <p:cNvSpPr txBox="1"/>
          <p:nvPr/>
        </p:nvSpPr>
        <p:spPr>
          <a:xfrm>
            <a:off x="228600" y="1067024"/>
            <a:ext cx="11194366" cy="1631216"/>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Passed 5-2 out of the Senate Civil Law Committee on January 17, 2017</a:t>
            </a:r>
          </a:p>
          <a:p>
            <a:endParaRPr lang="en-US" sz="2000" dirty="0"/>
          </a:p>
          <a:p>
            <a:pPr marL="285750" indent="-285750">
              <a:buFont typeface="Wingdings" panose="05000000000000000000" pitchFamily="2" charset="2"/>
              <a:buChar char="ü"/>
            </a:pPr>
            <a:r>
              <a:rPr lang="en-US" sz="2000" dirty="0"/>
              <a:t>Passed 31-17 out of the full Indiana Senate on February 16, 2017 (vote tally below).  If your Indiana State Senator voted </a:t>
            </a:r>
            <a:r>
              <a:rPr lang="en-US" sz="2000" u="sng" dirty="0"/>
              <a:t>for</a:t>
            </a:r>
            <a:r>
              <a:rPr lang="en-US" sz="2000" dirty="0"/>
              <a:t> SB 500, please say “</a:t>
            </a:r>
            <a:r>
              <a:rPr lang="en-US" sz="2000" b="1" i="1" dirty="0"/>
              <a:t>thank you</a:t>
            </a:r>
            <a:r>
              <a:rPr lang="en-US" sz="2000" dirty="0"/>
              <a:t>” and ask for their support again in 2018. If they voted </a:t>
            </a:r>
            <a:r>
              <a:rPr lang="en-US" sz="2000" u="sng" dirty="0"/>
              <a:t>against</a:t>
            </a:r>
            <a:r>
              <a:rPr lang="en-US" sz="2000" dirty="0"/>
              <a:t> SB 500, please talk with them and let’s see if we can change their mind.</a:t>
            </a:r>
          </a:p>
        </p:txBody>
      </p:sp>
      <p:pic>
        <p:nvPicPr>
          <p:cNvPr id="10" name="Picture 9">
            <a:extLst>
              <a:ext uri="{FF2B5EF4-FFF2-40B4-BE49-F238E27FC236}">
                <a16:creationId xmlns:a16="http://schemas.microsoft.com/office/drawing/2014/main" xmlns="" id="{2CD39B6C-DB99-43EF-8B6C-A8C89380EEB3}"/>
              </a:ext>
            </a:extLst>
          </p:cNvPr>
          <p:cNvPicPr/>
          <p:nvPr/>
        </p:nvPicPr>
        <p:blipFill>
          <a:blip r:embed="rId8"/>
          <a:stretch>
            <a:fillRect/>
          </a:stretch>
        </p:blipFill>
        <p:spPr>
          <a:xfrm>
            <a:off x="6096000" y="2743860"/>
            <a:ext cx="5863771" cy="3669030"/>
          </a:xfrm>
          <a:prstGeom prst="rect">
            <a:avLst/>
          </a:prstGeom>
        </p:spPr>
      </p:pic>
      <p:pic>
        <p:nvPicPr>
          <p:cNvPr id="3" name="Slide 9">
            <a:hlinkClick r:id="" action="ppaction://media"/>
            <a:extLst>
              <a:ext uri="{FF2B5EF4-FFF2-40B4-BE49-F238E27FC236}">
                <a16:creationId xmlns:a16="http://schemas.microsoft.com/office/drawing/2014/main" xmlns="" id="{B9A82C35-B168-4D7B-83D5-8E63710C19B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6241666"/>
            <a:ext cx="609600" cy="609600"/>
          </a:xfrm>
          <a:prstGeom prst="rect">
            <a:avLst/>
          </a:prstGeom>
        </p:spPr>
      </p:pic>
    </p:spTree>
    <p:extLst>
      <p:ext uri="{BB962C8B-B14F-4D97-AF65-F5344CB8AC3E}">
        <p14:creationId xmlns:p14="http://schemas.microsoft.com/office/powerpoint/2010/main" val="2995389912"/>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1090</Words>
  <Application>Microsoft Office PowerPoint</Application>
  <PresentationFormat>Widescreen</PresentationFormat>
  <Paragraphs>182</Paragraphs>
  <Slides>13</Slides>
  <Notes>1</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Fixing the HOA Solar Panel Problem in Indiana</vt:lpstr>
      <vt:lpstr>Table of Contents</vt:lpstr>
      <vt:lpstr>Homeowner Stories</vt:lpstr>
      <vt:lpstr>PowerPoint Presentation</vt:lpstr>
      <vt:lpstr>The Two Types of HOA Restrictions on Solar</vt:lpstr>
      <vt:lpstr>Extent of HOA Solar Panel Problem in Central Indiana (analysis as of 02/02/2017)</vt:lpstr>
      <vt:lpstr>Senate Bill (SB) 500 from 2017 Session of Indiana General Assembly (IGA)</vt:lpstr>
      <vt:lpstr>PowerPoint Presentation</vt:lpstr>
      <vt:lpstr>Result of SB 500 in the Indiana Senate</vt:lpstr>
      <vt:lpstr>SB 500 Stalled in the Indiana House</vt:lpstr>
      <vt:lpstr>Why This Legislation is Important for Indiana</vt:lpstr>
      <vt:lpstr>Contact Information and How to Join the Campaign</vt:lpstr>
      <vt:lpstr>Questions for Audience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HOA Solar presentation</dc:title>
  <dc:creator>jackbauer3487@yahoo.com</dc:creator>
  <cp:lastModifiedBy>Owner</cp:lastModifiedBy>
  <cp:revision>119</cp:revision>
  <dcterms:created xsi:type="dcterms:W3CDTF">2016-12-23T22:27:51Z</dcterms:created>
  <dcterms:modified xsi:type="dcterms:W3CDTF">2017-10-05T11:10:24Z</dcterms:modified>
</cp:coreProperties>
</file>