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6" r:id="rId2"/>
    <p:sldId id="281" r:id="rId3"/>
    <p:sldId id="283" r:id="rId4"/>
    <p:sldId id="280" r:id="rId5"/>
    <p:sldId id="284" r:id="rId6"/>
    <p:sldId id="285" r:id="rId7"/>
    <p:sldId id="294" r:id="rId8"/>
    <p:sldId id="282" r:id="rId9"/>
    <p:sldId id="279" r:id="rId10"/>
    <p:sldId id="257" r:id="rId11"/>
    <p:sldId id="295" r:id="rId12"/>
    <p:sldId id="259" r:id="rId13"/>
    <p:sldId id="261" r:id="rId14"/>
    <p:sldId id="262" r:id="rId15"/>
    <p:sldId id="263" r:id="rId16"/>
    <p:sldId id="264" r:id="rId17"/>
    <p:sldId id="265" r:id="rId18"/>
    <p:sldId id="266" r:id="rId19"/>
    <p:sldId id="287" r:id="rId20"/>
    <p:sldId id="286" r:id="rId21"/>
    <p:sldId id="288" r:id="rId22"/>
    <p:sldId id="292" r:id="rId23"/>
    <p:sldId id="269" r:id="rId24"/>
    <p:sldId id="291" r:id="rId25"/>
    <p:sldId id="271" r:id="rId26"/>
    <p:sldId id="290" r:id="rId27"/>
    <p:sldId id="272" r:id="rId28"/>
    <p:sldId id="273" r:id="rId29"/>
    <p:sldId id="274" r:id="rId30"/>
    <p:sldId id="275" r:id="rId31"/>
    <p:sldId id="276"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gotucker@gmail.com" initials="m [6]" lastIdx="1" clrIdx="6">
    <p:extLst/>
  </p:cmAuthor>
  <p:cmAuthor id="1" name="Bradley Klein" initials="BK" lastIdx="28" clrIdx="0"/>
  <p:cmAuthor id="8" name="margotucker@gmail.com" initials="m [7]" lastIdx="1" clrIdx="7">
    <p:extLst/>
  </p:cmAuthor>
  <p:cmAuthor id="2" name="margotucker@gmail.com" initials="m" lastIdx="2" clrIdx="1">
    <p:extLst/>
  </p:cmAuthor>
  <p:cmAuthor id="9" name="margotucker@gmail.com" initials="m [8]" lastIdx="1" clrIdx="8">
    <p:extLst/>
  </p:cmAuthor>
  <p:cmAuthor id="3" name="margotucker@gmail.com" initials="m [2]" lastIdx="1" clrIdx="2">
    <p:extLst/>
  </p:cmAuthor>
  <p:cmAuthor id="10" name="margotucker@gmail.com" initials="m [9]" lastIdx="1" clrIdx="9">
    <p:extLst/>
  </p:cmAuthor>
  <p:cmAuthor id="4" name="margotucker@gmail.com" initials="m [3]" lastIdx="1" clrIdx="3">
    <p:extLst/>
  </p:cmAuthor>
  <p:cmAuthor id="11" name="margotucker@gmail.com" initials="m [10]" lastIdx="1" clrIdx="10">
    <p:extLst/>
  </p:cmAuthor>
  <p:cmAuthor id="5" name="margotucker@gmail.com" initials="m [4]" lastIdx="1" clrIdx="4">
    <p:extLst/>
  </p:cmAuthor>
  <p:cmAuthor id="6" name="margotucker@gmail.com" initials="m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4" d="100"/>
          <a:sy n="64" d="100"/>
        </p:scale>
        <p:origin x="7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47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31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44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76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50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98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954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64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30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42136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88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4927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0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2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07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88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41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22927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minionenergy.com/home-and-small-business/renewable-energy-programs/community-solar" TargetMode="External"/><Relationship Id="rId2" Type="http://schemas.openxmlformats.org/officeDocument/2006/relationships/hyperlink" Target="http://www.floridapsc.com/library/filings/2019/03066-2019/03066-2019.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recusa.org/wp-content/uploads/2013/06/IREC-Model-Rules-for-Shared-Renewable-Energy-Programs-201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loridapsc.com/library/filings/2019/03066-2019/03066-2019.pdf" TargetMode="External"/><Relationship Id="rId2" Type="http://schemas.openxmlformats.org/officeDocument/2006/relationships/hyperlink" Target="https://www.mge.com/our-environment/green-power/solar-power/shared-solar-program/shared-solar-faq-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urts.illinois.gov/Opinions/AppellateCourt/2019/2ndDistrict/2180504.pdf" TargetMode="External"/><Relationship Id="rId2" Type="http://schemas.openxmlformats.org/officeDocument/2006/relationships/hyperlink" Target="https://irps.illinoisstate.edu/conferences/Klei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loridapsc.com/library/filings/2019/03066-2019/03066-2019.pdf" TargetMode="External"/><Relationship Id="rId2" Type="http://schemas.openxmlformats.org/officeDocument/2006/relationships/hyperlink" Target="https://www.waltonemc.com/index.php/home/cooperativesol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operativeenergyfutures.com/communitysolar/community-solar-faq/#7" TargetMode="External"/><Relationship Id="rId2" Type="http://schemas.openxmlformats.org/officeDocument/2006/relationships/hyperlink" Target="https://www.psc.state.md.us/electricity/community-solar-pilot-program/community-solar-pilot-program-frequently-asked-quest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recusa.org/wp-content/uploads/2013/06/IREC-Model-Rules-for-Shared-Renewable-Energy-Programs-2013.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loridapsc.com/library/filings/2019/03066-2019/03066-2019.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xcelenergy.com/staticfiles/xe-responsive/Programs%20and%20Rebates/Residential/CO-Solar-Rewards-Community-Subscriber-FAQ.pdf" TargetMode="External"/><Relationship Id="rId2" Type="http://schemas.openxmlformats.org/officeDocument/2006/relationships/hyperlink" Target="https://www.dominionenergy.com/home-and-small-business/renewable-energy-programs/community-sola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rel.gov/docs/fy11osti/49930.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18" Type="http://schemas.openxmlformats.org/officeDocument/2006/relationships/slide" Target="slide25.xml"/><Relationship Id="rId3" Type="http://schemas.openxmlformats.org/officeDocument/2006/relationships/slide" Target="slide30.xml"/><Relationship Id="rId21" Type="http://schemas.openxmlformats.org/officeDocument/2006/relationships/slide" Target="slide28.xml"/><Relationship Id="rId7" Type="http://schemas.openxmlformats.org/officeDocument/2006/relationships/slide" Target="slide14.xml"/><Relationship Id="rId12" Type="http://schemas.openxmlformats.org/officeDocument/2006/relationships/slide" Target="slide19.xml"/><Relationship Id="rId17"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23.xml"/><Relationship Id="rId20" Type="http://schemas.openxmlformats.org/officeDocument/2006/relationships/slide" Target="slide27.xml"/><Relationship Id="rId1" Type="http://schemas.openxmlformats.org/officeDocument/2006/relationships/slideLayout" Target="../slideLayouts/slideLayout4.xml"/><Relationship Id="rId6" Type="http://schemas.openxmlformats.org/officeDocument/2006/relationships/slide" Target="slide13.xml"/><Relationship Id="rId11" Type="http://schemas.openxmlformats.org/officeDocument/2006/relationships/slide" Target="slide18.xml"/><Relationship Id="rId5" Type="http://schemas.openxmlformats.org/officeDocument/2006/relationships/slide" Target="slide12.xml"/><Relationship Id="rId15" Type="http://schemas.openxmlformats.org/officeDocument/2006/relationships/slide" Target="slide22.xml"/><Relationship Id="rId23" Type="http://schemas.openxmlformats.org/officeDocument/2006/relationships/slide" Target="slide31.xml"/><Relationship Id="rId10" Type="http://schemas.openxmlformats.org/officeDocument/2006/relationships/slide" Target="slide17.xml"/><Relationship Id="rId19"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16.xml"/><Relationship Id="rId14" Type="http://schemas.openxmlformats.org/officeDocument/2006/relationships/slide" Target="slide21.xml"/><Relationship Id="rId22"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5342DF-4461-4CAC-B33B-BA56FC5AF06C}"/>
              </a:ext>
            </a:extLst>
          </p:cNvPr>
          <p:cNvSpPr>
            <a:spLocks noGrp="1"/>
          </p:cNvSpPr>
          <p:nvPr>
            <p:ph type="ctrTitle"/>
          </p:nvPr>
        </p:nvSpPr>
        <p:spPr/>
        <p:txBody>
          <a:bodyPr/>
          <a:lstStyle/>
          <a:p>
            <a:r>
              <a:rPr lang="en-US" sz="4000" dirty="0"/>
              <a:t>Community Solar Pilot Project</a:t>
            </a:r>
            <a:br>
              <a:rPr lang="en-US" sz="4000" dirty="0"/>
            </a:br>
            <a:r>
              <a:rPr lang="en-US" sz="1200" dirty="0"/>
              <a:t>⸻ ⸺ </a:t>
            </a:r>
            <a:r>
              <a:rPr lang="en-US" sz="4000" dirty="0"/>
              <a:t/>
            </a:r>
            <a:br>
              <a:rPr lang="en-US" sz="4000" dirty="0"/>
            </a:br>
            <a:r>
              <a:rPr lang="en-US" sz="4000" dirty="0"/>
              <a:t>Stakeholder Proposal</a:t>
            </a:r>
          </a:p>
        </p:txBody>
      </p:sp>
      <p:sp>
        <p:nvSpPr>
          <p:cNvPr id="3" name="Subtitle 2">
            <a:extLst>
              <a:ext uri="{FF2B5EF4-FFF2-40B4-BE49-F238E27FC236}">
                <a16:creationId xmlns="" xmlns:a16="http://schemas.microsoft.com/office/drawing/2014/main" id="{BD94D26E-B799-485A-BB39-AA0D46F26E55}"/>
              </a:ext>
            </a:extLst>
          </p:cNvPr>
          <p:cNvSpPr>
            <a:spLocks noGrp="1"/>
          </p:cNvSpPr>
          <p:nvPr>
            <p:ph type="subTitle" idx="1"/>
          </p:nvPr>
        </p:nvSpPr>
        <p:spPr/>
        <p:txBody>
          <a:bodyPr/>
          <a:lstStyle/>
          <a:p>
            <a:r>
              <a:rPr lang="en-US" dirty="0"/>
              <a:t>[Alphabetical List of Stakeholders]</a:t>
            </a:r>
          </a:p>
        </p:txBody>
      </p:sp>
    </p:spTree>
    <p:extLst>
      <p:ext uri="{BB962C8B-B14F-4D97-AF65-F5344CB8AC3E}">
        <p14:creationId xmlns:p14="http://schemas.microsoft.com/office/powerpoint/2010/main" val="167465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16279F-9017-4119-8BE8-7386ED60010C}"/>
              </a:ext>
            </a:extLst>
          </p:cNvPr>
          <p:cNvSpPr>
            <a:spLocks noGrp="1"/>
          </p:cNvSpPr>
          <p:nvPr>
            <p:ph type="title"/>
          </p:nvPr>
        </p:nvSpPr>
        <p:spPr/>
        <p:txBody>
          <a:bodyPr/>
          <a:lstStyle/>
          <a:p>
            <a:r>
              <a:rPr lang="en-US" dirty="0">
                <a:solidFill>
                  <a:schemeClr val="tx2"/>
                </a:solidFill>
              </a:rPr>
              <a:t>Subscription</a:t>
            </a:r>
          </a:p>
        </p:txBody>
      </p:sp>
      <p:sp>
        <p:nvSpPr>
          <p:cNvPr id="3" name="Content Placeholder 2">
            <a:extLst>
              <a:ext uri="{FF2B5EF4-FFF2-40B4-BE49-F238E27FC236}">
                <a16:creationId xmlns="" xmlns:a16="http://schemas.microsoft.com/office/drawing/2014/main" id="{FE07F6AD-CAAC-4F95-9576-DA566C29C90E}"/>
              </a:ext>
            </a:extLst>
          </p:cNvPr>
          <p:cNvSpPr>
            <a:spLocks noGrp="1"/>
          </p:cNvSpPr>
          <p:nvPr>
            <p:ph idx="1"/>
          </p:nvPr>
        </p:nvSpPr>
        <p:spPr/>
        <p:txBody>
          <a:bodyPr>
            <a:normAutofit/>
          </a:bodyPr>
          <a:lstStyle/>
          <a:p>
            <a:r>
              <a:rPr lang="en-US" sz="3200" dirty="0"/>
              <a:t>Stakeholders propose a flat rate for this pilot. </a:t>
            </a:r>
          </a:p>
          <a:p>
            <a:pPr lvl="1"/>
            <a:r>
              <a:rPr lang="en-US" sz="2400" dirty="0"/>
              <a:t>Flat rates provide consistency and reliability. Subscribers to the project would not be surprised by a sudden upswing in energy prices. This is especially appealing for those who want to avoid financial risk. Minimizing any kind of uncertainty through a flat rate would therefore be likely to make the product more attractive to low-income customers, expanding the pool of interested subscribers. </a:t>
            </a:r>
          </a:p>
        </p:txBody>
      </p:sp>
    </p:spTree>
    <p:extLst>
      <p:ext uri="{BB962C8B-B14F-4D97-AF65-F5344CB8AC3E}">
        <p14:creationId xmlns:p14="http://schemas.microsoft.com/office/powerpoint/2010/main" val="305071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Program Format: 2 Options</a:t>
            </a:r>
          </a:p>
        </p:txBody>
      </p:sp>
      <p:sp>
        <p:nvSpPr>
          <p:cNvPr id="3" name="Content Placeholder 2"/>
          <p:cNvSpPr>
            <a:spLocks noGrp="1"/>
          </p:cNvSpPr>
          <p:nvPr>
            <p:ph idx="1"/>
          </p:nvPr>
        </p:nvSpPr>
        <p:spPr>
          <a:xfrm>
            <a:off x="1295401" y="2443163"/>
            <a:ext cx="9601196" cy="3771899"/>
          </a:xfrm>
        </p:spPr>
        <p:txBody>
          <a:bodyPr>
            <a:normAutofit lnSpcReduction="10000"/>
          </a:bodyPr>
          <a:lstStyle/>
          <a:p>
            <a:r>
              <a:rPr lang="en-US" dirty="0">
                <a:solidFill>
                  <a:schemeClr val="tx2"/>
                </a:solidFill>
              </a:rPr>
              <a:t>1) A 100% low-income community solar program</a:t>
            </a:r>
          </a:p>
          <a:p>
            <a:pPr lvl="1"/>
            <a:r>
              <a:rPr lang="en-US" dirty="0">
                <a:solidFill>
                  <a:schemeClr val="tx2"/>
                </a:solidFill>
              </a:rPr>
              <a:t>No participation premium </a:t>
            </a:r>
          </a:p>
          <a:p>
            <a:pPr lvl="1"/>
            <a:r>
              <a:rPr lang="en-US" dirty="0">
                <a:solidFill>
                  <a:schemeClr val="tx1"/>
                </a:solidFill>
              </a:rPr>
              <a:t>Additional costs (if any) </a:t>
            </a:r>
            <a:r>
              <a:rPr lang="en-US" dirty="0">
                <a:solidFill>
                  <a:schemeClr val="tx2"/>
                </a:solidFill>
              </a:rPr>
              <a:t>recoverable from IPL rate base</a:t>
            </a:r>
          </a:p>
          <a:p>
            <a:pPr lvl="2"/>
            <a:r>
              <a:rPr lang="en-US" dirty="0">
                <a:solidFill>
                  <a:schemeClr val="tx2"/>
                </a:solidFill>
              </a:rPr>
              <a:t>Low Income customers, in particular, would be dissuaded from participation by having to pay an upfront cost. This is reflected in IPL’s 2017 customer survey.</a:t>
            </a:r>
          </a:p>
          <a:p>
            <a:r>
              <a:rPr lang="en-US" dirty="0">
                <a:solidFill>
                  <a:schemeClr val="tx2"/>
                </a:solidFill>
              </a:rPr>
              <a:t>2) A mixed community solar program with a low-income carve-out</a:t>
            </a:r>
          </a:p>
          <a:p>
            <a:pPr lvl="1"/>
            <a:r>
              <a:rPr lang="en-US" dirty="0">
                <a:solidFill>
                  <a:schemeClr val="tx1"/>
                </a:solidFill>
              </a:rPr>
              <a:t>Full transparency of costs and pricing are required to ensure any fee is reasonable</a:t>
            </a:r>
          </a:p>
          <a:p>
            <a:pPr lvl="1"/>
            <a:r>
              <a:rPr lang="en-US" dirty="0">
                <a:solidFill>
                  <a:schemeClr val="tx2"/>
                </a:solidFill>
              </a:rPr>
              <a:t>Costs recoverable from IPL program subscribers only</a:t>
            </a:r>
          </a:p>
          <a:p>
            <a:pPr lvl="1"/>
            <a:r>
              <a:rPr lang="en-US" dirty="0">
                <a:solidFill>
                  <a:schemeClr val="tx2"/>
                </a:solidFill>
              </a:rPr>
              <a:t>:ow-income carve-out created that is premium-free </a:t>
            </a:r>
          </a:p>
        </p:txBody>
      </p:sp>
    </p:spTree>
    <p:extLst>
      <p:ext uri="{BB962C8B-B14F-4D97-AF65-F5344CB8AC3E}">
        <p14:creationId xmlns:p14="http://schemas.microsoft.com/office/powerpoint/2010/main" val="125897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D63861-DB29-4308-936B-F29FF9166E0A}"/>
              </a:ext>
            </a:extLst>
          </p:cNvPr>
          <p:cNvSpPr>
            <a:spLocks noGrp="1"/>
          </p:cNvSpPr>
          <p:nvPr>
            <p:ph type="title"/>
          </p:nvPr>
        </p:nvSpPr>
        <p:spPr/>
        <p:txBody>
          <a:bodyPr/>
          <a:lstStyle/>
          <a:p>
            <a:r>
              <a:rPr lang="en-US" dirty="0"/>
              <a:t>Subscription Limit</a:t>
            </a:r>
          </a:p>
        </p:txBody>
      </p:sp>
      <p:sp>
        <p:nvSpPr>
          <p:cNvPr id="3" name="Content Placeholder 2">
            <a:extLst>
              <a:ext uri="{FF2B5EF4-FFF2-40B4-BE49-F238E27FC236}">
                <a16:creationId xmlns="" xmlns:a16="http://schemas.microsoft.com/office/drawing/2014/main" id="{9A39462F-9FE6-43E9-AD3B-4D26D0F2260B}"/>
              </a:ext>
            </a:extLst>
          </p:cNvPr>
          <p:cNvSpPr>
            <a:spLocks noGrp="1"/>
          </p:cNvSpPr>
          <p:nvPr>
            <p:ph idx="1"/>
          </p:nvPr>
        </p:nvSpPr>
        <p:spPr/>
        <p:txBody>
          <a:bodyPr>
            <a:normAutofit fontScale="92500" lnSpcReduction="10000"/>
          </a:bodyPr>
          <a:lstStyle/>
          <a:p>
            <a:r>
              <a:rPr lang="en-US" dirty="0"/>
              <a:t>We support a program design that would enable subscribers to select the amount of their average usage, up to 100%, that they would like to offset through their subscription to the project. </a:t>
            </a:r>
          </a:p>
          <a:p>
            <a:r>
              <a:rPr lang="en-US" dirty="0"/>
              <a:t>For example, community solar proposals from Florida Power &amp; Light (FPL) and Dominion Energy in Virginia (Dominion) have adopted such subscription limits. </a:t>
            </a:r>
            <a:r>
              <a:rPr lang="en-US" dirty="0">
                <a:solidFill>
                  <a:srgbClr val="0070C0"/>
                </a:solidFill>
                <a:hlinkClick r:id="rId2">
                  <a:extLst>
                    <a:ext uri="{A12FA001-AC4F-418D-AE19-62706E023703}">
                      <ahyp:hlinkClr xmlns="" xmlns:ahyp="http://schemas.microsoft.com/office/drawing/2018/hyperlinkcolor" val="tx"/>
                    </a:ext>
                  </a:extLst>
                </a:hlinkClick>
              </a:rPr>
              <a:t>FPL</a:t>
            </a:r>
            <a:endParaRPr lang="en-US" dirty="0">
              <a:solidFill>
                <a:srgbClr val="0070C0"/>
              </a:solidFill>
            </a:endParaRPr>
          </a:p>
          <a:p>
            <a:r>
              <a:rPr lang="en-US" dirty="0"/>
              <a:t>“Residential and commercial customers under 500 kW will have the option to subscribe to</a:t>
            </a:r>
            <a:r>
              <a:rPr lang="mr-IN" dirty="0"/>
              <a:t>…</a:t>
            </a:r>
            <a:r>
              <a:rPr lang="en-US" dirty="0"/>
              <a:t>an amount that matches 100% of their monthly electricity use.”-</a:t>
            </a:r>
            <a:r>
              <a:rPr lang="en-US" dirty="0">
                <a:solidFill>
                  <a:srgbClr val="0070C0"/>
                </a:solidFill>
                <a:hlinkClick r:id="rId3">
                  <a:extLst>
                    <a:ext uri="{A12FA001-AC4F-418D-AE19-62706E023703}">
                      <ahyp:hlinkClr xmlns="" xmlns:ahyp="http://schemas.microsoft.com/office/drawing/2018/hyperlinkcolor" val="tx"/>
                    </a:ext>
                  </a:extLst>
                </a:hlinkClick>
              </a:rPr>
              <a:t>Dominion</a:t>
            </a:r>
            <a:endParaRPr lang="en-US" dirty="0">
              <a:solidFill>
                <a:srgbClr val="0070C0"/>
              </a:solidFill>
            </a:endParaRPr>
          </a:p>
        </p:txBody>
      </p:sp>
    </p:spTree>
    <p:extLst>
      <p:ext uri="{BB962C8B-B14F-4D97-AF65-F5344CB8AC3E}">
        <p14:creationId xmlns:p14="http://schemas.microsoft.com/office/powerpoint/2010/main" val="307209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8288AB-1457-40C5-894F-19F0CB83C630}"/>
              </a:ext>
            </a:extLst>
          </p:cNvPr>
          <p:cNvSpPr>
            <a:spLocks noGrp="1"/>
          </p:cNvSpPr>
          <p:nvPr>
            <p:ph type="title"/>
          </p:nvPr>
        </p:nvSpPr>
        <p:spPr/>
        <p:txBody>
          <a:bodyPr/>
          <a:lstStyle/>
          <a:p>
            <a:r>
              <a:rPr lang="en-US" dirty="0">
                <a:solidFill>
                  <a:schemeClr val="tx2"/>
                </a:solidFill>
              </a:rPr>
              <a:t>Customer Monthly Credit</a:t>
            </a:r>
          </a:p>
        </p:txBody>
      </p:sp>
      <p:sp>
        <p:nvSpPr>
          <p:cNvPr id="3" name="Content Placeholder 2">
            <a:extLst>
              <a:ext uri="{FF2B5EF4-FFF2-40B4-BE49-F238E27FC236}">
                <a16:creationId xmlns="" xmlns:a16="http://schemas.microsoft.com/office/drawing/2014/main" id="{AD9DECEB-5477-4D79-AA86-3EB87826A7A9}"/>
              </a:ext>
            </a:extLst>
          </p:cNvPr>
          <p:cNvSpPr>
            <a:spLocks noGrp="1"/>
          </p:cNvSpPr>
          <p:nvPr>
            <p:ph idx="1"/>
          </p:nvPr>
        </p:nvSpPr>
        <p:spPr/>
        <p:txBody>
          <a:bodyPr>
            <a:normAutofit/>
          </a:bodyPr>
          <a:lstStyle/>
          <a:p>
            <a:r>
              <a:rPr lang="en-US" dirty="0"/>
              <a:t>Participants should receive tangible economic benefits on their utility bills, and there should be perpetual rollover of any excess credit to a participant’s next monthly bill.</a:t>
            </a:r>
          </a:p>
          <a:p>
            <a:pPr lvl="1"/>
            <a:r>
              <a:rPr lang="en-US" i="1" dirty="0"/>
              <a:t>See</a:t>
            </a:r>
            <a:r>
              <a:rPr lang="en-US" dirty="0"/>
              <a:t> IREC’s</a:t>
            </a:r>
            <a:r>
              <a:rPr lang="en-US" i="1" dirty="0"/>
              <a:t> </a:t>
            </a:r>
            <a:r>
              <a:rPr lang="en-US" i="1" dirty="0">
                <a:solidFill>
                  <a:srgbClr val="0070C0"/>
                </a:solidFill>
                <a:hlinkClick r:id="rId2">
                  <a:extLst>
                    <a:ext uri="{A12FA001-AC4F-418D-AE19-62706E023703}">
                      <ahyp:hlinkClr xmlns="" xmlns:ahyp="http://schemas.microsoft.com/office/drawing/2018/hyperlinkcolor" val="tx"/>
                    </a:ext>
                  </a:extLst>
                </a:hlinkClick>
              </a:rPr>
              <a:t>Model Rules for Shared Renewable Energy Programs</a:t>
            </a:r>
            <a:r>
              <a:rPr lang="en-US" dirty="0">
                <a:solidFill>
                  <a:srgbClr val="0070C0"/>
                </a:solidFill>
              </a:rPr>
              <a:t> </a:t>
            </a:r>
            <a:r>
              <a:rPr lang="en-US" dirty="0"/>
              <a:t>at 8-13.</a:t>
            </a:r>
          </a:p>
          <a:p>
            <a:pPr lvl="1"/>
            <a:r>
              <a:rPr lang="en-US" i="1" dirty="0"/>
              <a:t>See</a:t>
            </a:r>
            <a:r>
              <a:rPr lang="en-US" dirty="0"/>
              <a:t> Louisville Gas &amp; Electric + Kentucky Utilities Company, Maryland, Cooperative Energy Futures (MN),Xcel Energy CO, Walton EMC Solar Coop (GA).</a:t>
            </a:r>
          </a:p>
        </p:txBody>
      </p:sp>
    </p:spTree>
    <p:extLst>
      <p:ext uri="{BB962C8B-B14F-4D97-AF65-F5344CB8AC3E}">
        <p14:creationId xmlns:p14="http://schemas.microsoft.com/office/powerpoint/2010/main" val="75958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8B91D7-3939-42D8-9BAD-99D479D0E39F}"/>
              </a:ext>
            </a:extLst>
          </p:cNvPr>
          <p:cNvSpPr>
            <a:spLocks noGrp="1"/>
          </p:cNvSpPr>
          <p:nvPr>
            <p:ph type="title"/>
          </p:nvPr>
        </p:nvSpPr>
        <p:spPr/>
        <p:txBody>
          <a:bodyPr/>
          <a:lstStyle/>
          <a:p>
            <a:r>
              <a:rPr lang="en-US" dirty="0">
                <a:solidFill>
                  <a:schemeClr val="tx1"/>
                </a:solidFill>
              </a:rPr>
              <a:t>Program Option 2: </a:t>
            </a:r>
            <a:r>
              <a:rPr lang="en-US" dirty="0">
                <a:solidFill>
                  <a:schemeClr val="tx2"/>
                </a:solidFill>
              </a:rPr>
              <a:t>Eligible Customers</a:t>
            </a:r>
          </a:p>
        </p:txBody>
      </p:sp>
      <p:sp>
        <p:nvSpPr>
          <p:cNvPr id="3" name="Content Placeholder 2">
            <a:extLst>
              <a:ext uri="{FF2B5EF4-FFF2-40B4-BE49-F238E27FC236}">
                <a16:creationId xmlns="" xmlns:a16="http://schemas.microsoft.com/office/drawing/2014/main" id="{86D05895-E5DE-4D59-B823-45B19EB88984}"/>
              </a:ext>
            </a:extLst>
          </p:cNvPr>
          <p:cNvSpPr>
            <a:spLocks noGrp="1"/>
          </p:cNvSpPr>
          <p:nvPr>
            <p:ph idx="1"/>
          </p:nvPr>
        </p:nvSpPr>
        <p:spPr>
          <a:xfrm>
            <a:off x="1295401" y="2414589"/>
            <a:ext cx="9601196" cy="3816878"/>
          </a:xfrm>
        </p:spPr>
        <p:txBody>
          <a:bodyPr>
            <a:normAutofit fontScale="92500" lnSpcReduction="20000"/>
          </a:bodyPr>
          <a:lstStyle/>
          <a:p>
            <a:r>
              <a:rPr lang="en-US" b="1" u="sng" dirty="0"/>
              <a:t>IPL Customers of any class should be able to subscribe into the project</a:t>
            </a:r>
            <a:r>
              <a:rPr lang="en-US" dirty="0"/>
              <a:t>.</a:t>
            </a:r>
          </a:p>
          <a:p>
            <a:pPr lvl="1"/>
            <a:r>
              <a:rPr lang="en-US" sz="2100" dirty="0"/>
              <a:t>There are good reasons to allow larger commercial customers to participate in community solar projects as “anchor tenants,” however it is important to pursue a </a:t>
            </a:r>
            <a:r>
              <a:rPr lang="en-US" sz="2100" b="1" dirty="0"/>
              <a:t>diverse customer subscription base </a:t>
            </a:r>
            <a:r>
              <a:rPr lang="en-US" sz="2100" dirty="0"/>
              <a:t>that is inclusive and representative of all of IPL’s customers, whether large or small, or rich or poor. </a:t>
            </a:r>
          </a:p>
          <a:p>
            <a:pPr lvl="1"/>
            <a:r>
              <a:rPr lang="en-US" sz="2100" dirty="0"/>
              <a:t>By allowing customers of any class to participate, IPL can gain deeper insight into how appealing and scalable a potential community solar program could be. </a:t>
            </a:r>
          </a:p>
          <a:p>
            <a:pPr lvl="1"/>
            <a:r>
              <a:rPr lang="en-US" sz="2100" dirty="0"/>
              <a:t>By enhancing access to renewable energy, particularly to low-income communities who have been traditionally left behind, IPL can help to expand the market for renewable energy products.  </a:t>
            </a:r>
          </a:p>
          <a:p>
            <a:pPr lvl="1"/>
            <a:r>
              <a:rPr lang="en-US" sz="2100" dirty="0"/>
              <a:t>Outside of providing the data-based benefits identified above, participation by a diverse class of customers can help to lay a foundation for addressing environmental equity issues traditionally faced by low-income communities and communities of color. </a:t>
            </a:r>
          </a:p>
          <a:p>
            <a:pPr lvl="1"/>
            <a:endParaRPr lang="en-US" dirty="0"/>
          </a:p>
        </p:txBody>
      </p:sp>
    </p:spTree>
    <p:extLst>
      <p:ext uri="{BB962C8B-B14F-4D97-AF65-F5344CB8AC3E}">
        <p14:creationId xmlns:p14="http://schemas.microsoft.com/office/powerpoint/2010/main" val="260285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6F6EFB-8D1B-4076-877F-E9ACE7681BD5}"/>
              </a:ext>
            </a:extLst>
          </p:cNvPr>
          <p:cNvSpPr>
            <a:spLocks noGrp="1"/>
          </p:cNvSpPr>
          <p:nvPr>
            <p:ph type="title"/>
          </p:nvPr>
        </p:nvSpPr>
        <p:spPr/>
        <p:txBody>
          <a:bodyPr/>
          <a:lstStyle/>
          <a:p>
            <a:r>
              <a:rPr lang="en-US" dirty="0">
                <a:solidFill>
                  <a:schemeClr val="tx2"/>
                </a:solidFill>
              </a:rPr>
              <a:t>Customer Participation Limit</a:t>
            </a:r>
          </a:p>
        </p:txBody>
      </p:sp>
      <p:sp>
        <p:nvSpPr>
          <p:cNvPr id="3" name="Content Placeholder 2">
            <a:extLst>
              <a:ext uri="{FF2B5EF4-FFF2-40B4-BE49-F238E27FC236}">
                <a16:creationId xmlns="" xmlns:a16="http://schemas.microsoft.com/office/drawing/2014/main" id="{46D39CFD-F7AD-4CF4-8510-BFAAE9D918BA}"/>
              </a:ext>
            </a:extLst>
          </p:cNvPr>
          <p:cNvSpPr>
            <a:spLocks noGrp="1"/>
          </p:cNvSpPr>
          <p:nvPr>
            <p:ph idx="1"/>
          </p:nvPr>
        </p:nvSpPr>
        <p:spPr>
          <a:xfrm>
            <a:off x="914400" y="2404533"/>
            <a:ext cx="10481733" cy="3843867"/>
          </a:xfrm>
        </p:spPr>
        <p:txBody>
          <a:bodyPr>
            <a:normAutofit/>
          </a:bodyPr>
          <a:lstStyle/>
          <a:p>
            <a:r>
              <a:rPr lang="en-US" dirty="0"/>
              <a:t>Residential and Low-Income customers should be able to subscribe up to 100% of their average usage to the program to make the program as attractive as possible to these customer classes, which traditionally have had less access to renewable energy. </a:t>
            </a:r>
          </a:p>
          <a:p>
            <a:r>
              <a:rPr lang="en-US" dirty="0">
                <a:solidFill>
                  <a:schemeClr val="tx2"/>
                </a:solidFill>
              </a:rPr>
              <a:t>We suggest that IPL institute additional participation guide rails that prevent larger customers from consuming a large amount of the pilot’s capacity.  </a:t>
            </a:r>
          </a:p>
          <a:p>
            <a:pPr lvl="1"/>
            <a:r>
              <a:rPr lang="en-US" dirty="0">
                <a:solidFill>
                  <a:schemeClr val="tx2"/>
                </a:solidFill>
              </a:rPr>
              <a:t>For example, in Xcel Energy Colorado’s community solar offering, no single subscriber can be allocated more than 40% of the total garden. </a:t>
            </a:r>
          </a:p>
        </p:txBody>
      </p:sp>
    </p:spTree>
    <p:extLst>
      <p:ext uri="{BB962C8B-B14F-4D97-AF65-F5344CB8AC3E}">
        <p14:creationId xmlns:p14="http://schemas.microsoft.com/office/powerpoint/2010/main" val="368054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EBA9FC-284F-4ACC-AE26-9386648B961F}"/>
              </a:ext>
            </a:extLst>
          </p:cNvPr>
          <p:cNvSpPr>
            <a:spLocks noGrp="1"/>
          </p:cNvSpPr>
          <p:nvPr>
            <p:ph type="title"/>
          </p:nvPr>
        </p:nvSpPr>
        <p:spPr/>
        <p:txBody>
          <a:bodyPr/>
          <a:lstStyle/>
          <a:p>
            <a:r>
              <a:rPr lang="en-US" dirty="0"/>
              <a:t>Minimum Term</a:t>
            </a:r>
          </a:p>
        </p:txBody>
      </p:sp>
      <p:sp>
        <p:nvSpPr>
          <p:cNvPr id="3" name="Content Placeholder 2">
            <a:extLst>
              <a:ext uri="{FF2B5EF4-FFF2-40B4-BE49-F238E27FC236}">
                <a16:creationId xmlns="" xmlns:a16="http://schemas.microsoft.com/office/drawing/2014/main" id="{0F1CD652-3ECF-4B5A-96A1-C9C9B6BCCB6A}"/>
              </a:ext>
            </a:extLst>
          </p:cNvPr>
          <p:cNvSpPr>
            <a:spLocks noGrp="1"/>
          </p:cNvSpPr>
          <p:nvPr>
            <p:ph idx="1"/>
          </p:nvPr>
        </p:nvSpPr>
        <p:spPr/>
        <p:txBody>
          <a:bodyPr>
            <a:normAutofit/>
          </a:bodyPr>
          <a:lstStyle/>
          <a:p>
            <a:r>
              <a:rPr lang="en-US" dirty="0"/>
              <a:t>There should be NO contract length requirement. </a:t>
            </a:r>
          </a:p>
          <a:p>
            <a:r>
              <a:rPr lang="en-US" dirty="0"/>
              <a:t>For example, community solar proposals from Madison Gas &amp; Electric (MGE) &amp; FPL impose no minimum contract term. </a:t>
            </a:r>
            <a:r>
              <a:rPr lang="en-US" dirty="0">
                <a:solidFill>
                  <a:srgbClr val="0070C0"/>
                </a:solidFill>
                <a:hlinkClick r:id="rId2">
                  <a:extLst>
                    <a:ext uri="{A12FA001-AC4F-418D-AE19-62706E023703}">
                      <ahyp:hlinkClr xmlns="" xmlns:ahyp="http://schemas.microsoft.com/office/drawing/2018/hyperlinkcolor" val="tx"/>
                    </a:ext>
                  </a:extLst>
                </a:hlinkClick>
              </a:rPr>
              <a:t>MGE</a:t>
            </a:r>
            <a:r>
              <a:rPr lang="en-US" dirty="0">
                <a:solidFill>
                  <a:srgbClr val="0070C0"/>
                </a:solidFill>
              </a:rPr>
              <a:t> </a:t>
            </a:r>
          </a:p>
          <a:p>
            <a:pPr lvl="1"/>
            <a:r>
              <a:rPr lang="en-US" dirty="0"/>
              <a:t>“FPL </a:t>
            </a:r>
            <a:r>
              <a:rPr lang="en-US" dirty="0" err="1"/>
              <a:t>SolarTogether</a:t>
            </a:r>
            <a:r>
              <a:rPr lang="en-US" dirty="0"/>
              <a:t> participants will not be tied to a long-term contractual commitment: once enrolled, participants may terminate or reduce their subscription level at any time.” </a:t>
            </a:r>
            <a:r>
              <a:rPr lang="en-US" dirty="0">
                <a:solidFill>
                  <a:srgbClr val="0070C0"/>
                </a:solidFill>
                <a:hlinkClick r:id="rId3">
                  <a:extLst>
                    <a:ext uri="{A12FA001-AC4F-418D-AE19-62706E023703}">
                      <ahyp:hlinkClr xmlns="" xmlns:ahyp="http://schemas.microsoft.com/office/drawing/2018/hyperlinkcolor" val="tx"/>
                    </a:ext>
                  </a:extLst>
                </a:hlinkClick>
              </a:rPr>
              <a:t>FPL</a:t>
            </a:r>
            <a:endParaRPr lang="en-US" dirty="0">
              <a:solidFill>
                <a:srgbClr val="0070C0"/>
              </a:solidFill>
            </a:endParaRPr>
          </a:p>
          <a:p>
            <a:r>
              <a:rPr lang="en-US" dirty="0"/>
              <a:t>If a contract term is imposed, it should not exceed one year. IPL’s own research indicates that customers prefer a 1 year commitment term or less.</a:t>
            </a:r>
          </a:p>
        </p:txBody>
      </p:sp>
    </p:spTree>
    <p:extLst>
      <p:ext uri="{BB962C8B-B14F-4D97-AF65-F5344CB8AC3E}">
        <p14:creationId xmlns:p14="http://schemas.microsoft.com/office/powerpoint/2010/main" val="392758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ADA3C-69AE-4ED3-A047-2CEBEEF490BB}"/>
              </a:ext>
            </a:extLst>
          </p:cNvPr>
          <p:cNvSpPr>
            <a:spLocks noGrp="1"/>
          </p:cNvSpPr>
          <p:nvPr>
            <p:ph type="title"/>
          </p:nvPr>
        </p:nvSpPr>
        <p:spPr/>
        <p:txBody>
          <a:bodyPr/>
          <a:lstStyle/>
          <a:p>
            <a:r>
              <a:rPr lang="en-US" dirty="0">
                <a:solidFill>
                  <a:schemeClr val="tx1"/>
                </a:solidFill>
              </a:rPr>
              <a:t>Waitlists and </a:t>
            </a:r>
            <a:r>
              <a:rPr lang="en-US" dirty="0">
                <a:solidFill>
                  <a:schemeClr val="tx2"/>
                </a:solidFill>
              </a:rPr>
              <a:t>Subscription Transfers</a:t>
            </a:r>
          </a:p>
        </p:txBody>
      </p:sp>
      <p:sp>
        <p:nvSpPr>
          <p:cNvPr id="3" name="Content Placeholder 2">
            <a:extLst>
              <a:ext uri="{FF2B5EF4-FFF2-40B4-BE49-F238E27FC236}">
                <a16:creationId xmlns="" xmlns:a16="http://schemas.microsoft.com/office/drawing/2014/main" id="{39BCB6B3-7BE7-40B9-B446-5DCDEC4C6BA2}"/>
              </a:ext>
            </a:extLst>
          </p:cNvPr>
          <p:cNvSpPr>
            <a:spLocks noGrp="1"/>
          </p:cNvSpPr>
          <p:nvPr>
            <p:ph idx="1"/>
          </p:nvPr>
        </p:nvSpPr>
        <p:spPr>
          <a:xfrm>
            <a:off x="1295401" y="2471739"/>
            <a:ext cx="9601196" cy="3729036"/>
          </a:xfrm>
        </p:spPr>
        <p:txBody>
          <a:bodyPr>
            <a:normAutofit fontScale="77500" lnSpcReduction="20000"/>
          </a:bodyPr>
          <a:lstStyle/>
          <a:p>
            <a:r>
              <a:rPr lang="en-US" dirty="0">
                <a:solidFill>
                  <a:schemeClr val="tx1"/>
                </a:solidFill>
              </a:rPr>
              <a:t>Waitlists should be established to maintain steady project subscription.</a:t>
            </a:r>
          </a:p>
          <a:p>
            <a:r>
              <a:rPr lang="en-US" dirty="0"/>
              <a:t>Given its administrative experience, IPL should manage subscription transfers, which pose some level of administrative burden. </a:t>
            </a:r>
          </a:p>
          <a:p>
            <a:r>
              <a:rPr lang="en-US" dirty="0"/>
              <a:t>Interested participants may include renters, or others who may need to move on short notice. Some potential subscribers may be hesitant to participate because of an anticipated need to modify or discontinue their participation in the project. Participants should therefore be provided as much flexibility as possible in this regard, allowing for both “portability” and “transferability” of remaining subscription terms.</a:t>
            </a:r>
          </a:p>
          <a:p>
            <a:pPr lvl="1"/>
            <a:r>
              <a:rPr lang="en-US" dirty="0"/>
              <a:t>“</a:t>
            </a:r>
            <a:r>
              <a:rPr lang="en-US" u="sng" dirty="0"/>
              <a:t>Portability</a:t>
            </a:r>
            <a:r>
              <a:rPr lang="en-US" dirty="0"/>
              <a:t>” refers to allowing participants to keep their subscription in the project if they move within the project’s service territory. </a:t>
            </a:r>
          </a:p>
          <a:p>
            <a:pPr lvl="1"/>
            <a:r>
              <a:rPr lang="en-US" dirty="0"/>
              <a:t>“</a:t>
            </a:r>
            <a:r>
              <a:rPr lang="en-US" u="sng" dirty="0"/>
              <a:t>Transferability</a:t>
            </a:r>
            <a:r>
              <a:rPr lang="en-US" dirty="0"/>
              <a:t>” refers to allowing participants to transfer their subscription in the project to another energy consumer within the project’s service territory if the participant moves outside of said territory.</a:t>
            </a:r>
          </a:p>
          <a:p>
            <a:pPr lvl="1"/>
            <a:r>
              <a:rPr lang="en-US" dirty="0">
                <a:solidFill>
                  <a:srgbClr val="0070C0"/>
                </a:solidFill>
                <a:hlinkClick r:id="rId2">
                  <a:extLst>
                    <a:ext uri="{A12FA001-AC4F-418D-AE19-62706E023703}">
                      <ahyp:hlinkClr xmlns="" xmlns:ahyp="http://schemas.microsoft.com/office/drawing/2018/hyperlinkcolor" val="tx"/>
                    </a:ext>
                  </a:extLst>
                </a:hlinkClick>
              </a:rPr>
              <a:t>Examples of portable and transferable subscriptions can be found in Illinois</a:t>
            </a:r>
            <a:r>
              <a:rPr lang="en-US" dirty="0">
                <a:solidFill>
                  <a:srgbClr val="0070C0"/>
                </a:solidFill>
              </a:rPr>
              <a:t>. </a:t>
            </a:r>
            <a:r>
              <a:rPr lang="en-US" dirty="0">
                <a:solidFill>
                  <a:srgbClr val="0070C0"/>
                </a:solidFill>
                <a:hlinkClick r:id="rId3">
                  <a:extLst>
                    <a:ext uri="{A12FA001-AC4F-418D-AE19-62706E023703}">
                      <ahyp:hlinkClr xmlns="" xmlns:ahyp="http://schemas.microsoft.com/office/drawing/2018/hyperlinkcolor" val="tx"/>
                    </a:ext>
                  </a:extLst>
                </a:hlinkClick>
              </a:rPr>
              <a:t>See also</a:t>
            </a:r>
            <a:r>
              <a:rPr lang="en-US" dirty="0">
                <a:solidFill>
                  <a:srgbClr val="0070C0"/>
                </a:solidFill>
              </a:rPr>
              <a:t>.</a:t>
            </a:r>
          </a:p>
        </p:txBody>
      </p:sp>
    </p:spTree>
    <p:extLst>
      <p:ext uri="{BB962C8B-B14F-4D97-AF65-F5344CB8AC3E}">
        <p14:creationId xmlns:p14="http://schemas.microsoft.com/office/powerpoint/2010/main" val="411267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80EC9-1ECF-4668-80F3-4E97A0C6C497}"/>
              </a:ext>
            </a:extLst>
          </p:cNvPr>
          <p:cNvSpPr>
            <a:spLocks noGrp="1"/>
          </p:cNvSpPr>
          <p:nvPr>
            <p:ph type="title"/>
          </p:nvPr>
        </p:nvSpPr>
        <p:spPr/>
        <p:txBody>
          <a:bodyPr/>
          <a:lstStyle/>
          <a:p>
            <a:r>
              <a:rPr lang="en-US" dirty="0"/>
              <a:t>Contract Penalty</a:t>
            </a:r>
          </a:p>
        </p:txBody>
      </p:sp>
      <p:sp>
        <p:nvSpPr>
          <p:cNvPr id="3" name="Content Placeholder 2">
            <a:extLst>
              <a:ext uri="{FF2B5EF4-FFF2-40B4-BE49-F238E27FC236}">
                <a16:creationId xmlns="" xmlns:a16="http://schemas.microsoft.com/office/drawing/2014/main" id="{44FB8BC4-B123-434C-B1B5-6BF6A5052BC1}"/>
              </a:ext>
            </a:extLst>
          </p:cNvPr>
          <p:cNvSpPr>
            <a:spLocks noGrp="1"/>
          </p:cNvSpPr>
          <p:nvPr>
            <p:ph idx="1"/>
          </p:nvPr>
        </p:nvSpPr>
        <p:spPr/>
        <p:txBody>
          <a:bodyPr>
            <a:normAutofit lnSpcReduction="10000"/>
          </a:bodyPr>
          <a:lstStyle/>
          <a:p>
            <a:r>
              <a:rPr lang="en-US" dirty="0"/>
              <a:t>Participants should be able to leave the program without financial penalty.</a:t>
            </a:r>
          </a:p>
          <a:p>
            <a:r>
              <a:rPr lang="en-US" dirty="0"/>
              <a:t>For example, community solar programs from FPL and Walton EMC solar coop in Georgia (Walton) impose no such penalty.  </a:t>
            </a:r>
          </a:p>
          <a:p>
            <a:pPr lvl="1"/>
            <a:r>
              <a:rPr lang="en-US" dirty="0"/>
              <a:t>“You can discontinue your solar energy commitment at any time by notifying us.”-</a:t>
            </a:r>
            <a:r>
              <a:rPr lang="en-US" dirty="0">
                <a:solidFill>
                  <a:srgbClr val="0070C0"/>
                </a:solidFill>
                <a:hlinkClick r:id="rId2">
                  <a:extLst>
                    <a:ext uri="{A12FA001-AC4F-418D-AE19-62706E023703}">
                      <ahyp:hlinkClr xmlns="" xmlns:ahyp="http://schemas.microsoft.com/office/drawing/2018/hyperlinkcolor" val="tx"/>
                    </a:ext>
                  </a:extLst>
                </a:hlinkClick>
              </a:rPr>
              <a:t>Walton</a:t>
            </a:r>
            <a:endParaRPr lang="en-US" dirty="0">
              <a:solidFill>
                <a:srgbClr val="0070C0"/>
              </a:solidFill>
            </a:endParaRPr>
          </a:p>
          <a:p>
            <a:pPr lvl="1"/>
            <a:r>
              <a:rPr lang="en-US" dirty="0"/>
              <a:t>“Upon notice to FPL, participants may terminate their participation in the Program at any time for any reason without penalty</a:t>
            </a:r>
            <a:r>
              <a:rPr lang="mr-IN" dirty="0"/>
              <a:t>…</a:t>
            </a:r>
            <a:r>
              <a:rPr lang="en-US" dirty="0"/>
              <a:t>However, upon either voluntary or involuntary termination of participation, the customer may not re-enroll in the Program for a 12-month period.”-</a:t>
            </a:r>
            <a:r>
              <a:rPr lang="en-US" dirty="0">
                <a:solidFill>
                  <a:srgbClr val="0070C0"/>
                </a:solidFill>
                <a:hlinkClick r:id="rId3">
                  <a:extLst>
                    <a:ext uri="{A12FA001-AC4F-418D-AE19-62706E023703}">
                      <ahyp:hlinkClr xmlns="" xmlns:ahyp="http://schemas.microsoft.com/office/drawing/2018/hyperlinkcolor" val="tx"/>
                    </a:ext>
                  </a:extLst>
                </a:hlinkClick>
              </a:rPr>
              <a:t>FPL</a:t>
            </a:r>
            <a:endParaRPr lang="en-US" dirty="0">
              <a:solidFill>
                <a:srgbClr val="0070C0"/>
              </a:solidFill>
            </a:endParaRPr>
          </a:p>
        </p:txBody>
      </p:sp>
    </p:spTree>
    <p:extLst>
      <p:ext uri="{BB962C8B-B14F-4D97-AF65-F5344CB8AC3E}">
        <p14:creationId xmlns:p14="http://schemas.microsoft.com/office/powerpoint/2010/main" val="427046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8A0D0C-5615-4D5C-8AEC-0355441CCD66}"/>
              </a:ext>
            </a:extLst>
          </p:cNvPr>
          <p:cNvSpPr>
            <a:spLocks noGrp="1"/>
          </p:cNvSpPr>
          <p:nvPr>
            <p:ph type="title"/>
          </p:nvPr>
        </p:nvSpPr>
        <p:spPr/>
        <p:txBody>
          <a:bodyPr/>
          <a:lstStyle/>
          <a:p>
            <a:r>
              <a:rPr lang="en-US" dirty="0"/>
              <a:t>Carve-Outs</a:t>
            </a:r>
          </a:p>
        </p:txBody>
      </p:sp>
      <p:sp>
        <p:nvSpPr>
          <p:cNvPr id="3" name="Content Placeholder 2">
            <a:extLst>
              <a:ext uri="{FF2B5EF4-FFF2-40B4-BE49-F238E27FC236}">
                <a16:creationId xmlns="" xmlns:a16="http://schemas.microsoft.com/office/drawing/2014/main" id="{B4073826-F298-44ED-B082-6D1C14D99F33}"/>
              </a:ext>
            </a:extLst>
          </p:cNvPr>
          <p:cNvSpPr>
            <a:spLocks noGrp="1"/>
          </p:cNvSpPr>
          <p:nvPr>
            <p:ph idx="1"/>
          </p:nvPr>
        </p:nvSpPr>
        <p:spPr/>
        <p:txBody>
          <a:bodyPr>
            <a:normAutofit fontScale="62500" lnSpcReduction="20000"/>
          </a:bodyPr>
          <a:lstStyle/>
          <a:p>
            <a:r>
              <a:rPr lang="en-US" sz="4000" dirty="0"/>
              <a:t>In order to ensure that project subscriptions are representative of IPL’s customer base, IPL should create carve-outs in the project to serve different customer classes. </a:t>
            </a:r>
          </a:p>
          <a:p>
            <a:r>
              <a:rPr lang="en-US" sz="4000" dirty="0"/>
              <a:t>Carve-out requirements are a straightforward policy that guarantee a percentage of a program will ultimately serve the various customer segments.</a:t>
            </a:r>
          </a:p>
          <a:p>
            <a:pPr lvl="1"/>
            <a:r>
              <a:rPr lang="en-US" sz="3600" dirty="0"/>
              <a:t>For example, depending on the size of the project, commercial and industrial customers may be limited to 40% of project capacity, allowing residential customers access to the remaining 60% of project capacity.</a:t>
            </a:r>
          </a:p>
          <a:p>
            <a:endParaRPr lang="en-US" sz="4000" dirty="0"/>
          </a:p>
          <a:p>
            <a:endParaRPr lang="en-US" dirty="0"/>
          </a:p>
        </p:txBody>
      </p:sp>
    </p:spTree>
    <p:extLst>
      <p:ext uri="{BB962C8B-B14F-4D97-AF65-F5344CB8AC3E}">
        <p14:creationId xmlns:p14="http://schemas.microsoft.com/office/powerpoint/2010/main" val="297140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644854C8-CF89-4DAC-9D56-21066F13125F}"/>
              </a:ext>
            </a:extLst>
          </p:cNvPr>
          <p:cNvSpPr>
            <a:spLocks noGrp="1"/>
          </p:cNvSpPr>
          <p:nvPr>
            <p:ph type="title"/>
          </p:nvPr>
        </p:nvSpPr>
        <p:spPr/>
        <p:txBody>
          <a:bodyPr/>
          <a:lstStyle/>
          <a:p>
            <a:r>
              <a:rPr lang="en-US" b="1" dirty="0"/>
              <a:t>Background</a:t>
            </a:r>
          </a:p>
        </p:txBody>
      </p:sp>
    </p:spTree>
    <p:extLst>
      <p:ext uri="{BB962C8B-B14F-4D97-AF65-F5344CB8AC3E}">
        <p14:creationId xmlns:p14="http://schemas.microsoft.com/office/powerpoint/2010/main" val="9001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74101B-350D-4BA1-9D19-E60C913C0A2E}"/>
              </a:ext>
            </a:extLst>
          </p:cNvPr>
          <p:cNvSpPr>
            <a:spLocks noGrp="1"/>
          </p:cNvSpPr>
          <p:nvPr>
            <p:ph type="title"/>
          </p:nvPr>
        </p:nvSpPr>
        <p:spPr>
          <a:xfrm>
            <a:off x="1295402" y="600075"/>
            <a:ext cx="9601196" cy="1771649"/>
          </a:xfrm>
        </p:spPr>
        <p:txBody>
          <a:bodyPr>
            <a:normAutofit fontScale="90000"/>
          </a:bodyPr>
          <a:lstStyle/>
          <a:p>
            <a:r>
              <a:rPr lang="en-US" dirty="0">
                <a:solidFill>
                  <a:schemeClr val="tx2"/>
                </a:solidFill>
              </a:rPr>
              <a:t>If IPL Pursues Option 2:</a:t>
            </a:r>
            <a:r>
              <a:rPr lang="en-US" dirty="0">
                <a:solidFill>
                  <a:srgbClr val="FF0000"/>
                </a:solidFill>
              </a:rPr>
              <a:t/>
            </a:r>
            <a:br>
              <a:rPr lang="en-US" dirty="0">
                <a:solidFill>
                  <a:srgbClr val="FF0000"/>
                </a:solidFill>
              </a:rPr>
            </a:br>
            <a:r>
              <a:rPr lang="en-US" dirty="0"/>
              <a:t>Carve-out % Dedicated to Low-Income Customers</a:t>
            </a:r>
          </a:p>
        </p:txBody>
      </p:sp>
      <p:sp>
        <p:nvSpPr>
          <p:cNvPr id="4" name="Text Placeholder 3">
            <a:extLst>
              <a:ext uri="{FF2B5EF4-FFF2-40B4-BE49-F238E27FC236}">
                <a16:creationId xmlns="" xmlns:a16="http://schemas.microsoft.com/office/drawing/2014/main" id="{A6C40225-EB7D-40F3-9BE0-88DD28BC7511}"/>
              </a:ext>
            </a:extLst>
          </p:cNvPr>
          <p:cNvSpPr>
            <a:spLocks noGrp="1"/>
          </p:cNvSpPr>
          <p:nvPr>
            <p:ph type="body" idx="1"/>
          </p:nvPr>
        </p:nvSpPr>
        <p:spPr/>
        <p:txBody>
          <a:bodyPr/>
          <a:lstStyle/>
          <a:p>
            <a:r>
              <a:rPr lang="en-US" dirty="0"/>
              <a:t>Proposal</a:t>
            </a:r>
          </a:p>
        </p:txBody>
      </p:sp>
      <p:sp>
        <p:nvSpPr>
          <p:cNvPr id="5" name="Content Placeholder 4">
            <a:extLst>
              <a:ext uri="{FF2B5EF4-FFF2-40B4-BE49-F238E27FC236}">
                <a16:creationId xmlns="" xmlns:a16="http://schemas.microsoft.com/office/drawing/2014/main" id="{A66A87D6-5962-4329-9EEC-C43EB789E468}"/>
              </a:ext>
            </a:extLst>
          </p:cNvPr>
          <p:cNvSpPr>
            <a:spLocks noGrp="1"/>
          </p:cNvSpPr>
          <p:nvPr>
            <p:ph sz="half" idx="2"/>
          </p:nvPr>
        </p:nvSpPr>
        <p:spPr/>
        <p:txBody>
          <a:bodyPr>
            <a:noAutofit/>
          </a:bodyPr>
          <a:lstStyle/>
          <a:p>
            <a:r>
              <a:rPr lang="en-US" dirty="0"/>
              <a:t>Based on other solar project carveouts, Stakeholders propose a 5-20% carve out in this project for low-income customers.</a:t>
            </a:r>
          </a:p>
        </p:txBody>
      </p:sp>
      <p:sp>
        <p:nvSpPr>
          <p:cNvPr id="6" name="Text Placeholder 5">
            <a:extLst>
              <a:ext uri="{FF2B5EF4-FFF2-40B4-BE49-F238E27FC236}">
                <a16:creationId xmlns="" xmlns:a16="http://schemas.microsoft.com/office/drawing/2014/main" id="{B0EEAA4D-ECF9-4718-BD95-4B3041D70473}"/>
              </a:ext>
            </a:extLst>
          </p:cNvPr>
          <p:cNvSpPr>
            <a:spLocks noGrp="1"/>
          </p:cNvSpPr>
          <p:nvPr>
            <p:ph type="body" sz="quarter" idx="3"/>
          </p:nvPr>
        </p:nvSpPr>
        <p:spPr/>
        <p:txBody>
          <a:bodyPr/>
          <a:lstStyle/>
          <a:p>
            <a:r>
              <a:rPr lang="en-US" dirty="0"/>
              <a:t>Notable Carve-Out Programs</a:t>
            </a:r>
          </a:p>
        </p:txBody>
      </p:sp>
      <p:sp>
        <p:nvSpPr>
          <p:cNvPr id="7" name="Content Placeholder 6">
            <a:extLst>
              <a:ext uri="{FF2B5EF4-FFF2-40B4-BE49-F238E27FC236}">
                <a16:creationId xmlns="" xmlns:a16="http://schemas.microsoft.com/office/drawing/2014/main" id="{17219862-5474-4234-8713-A70628C96387}"/>
              </a:ext>
            </a:extLst>
          </p:cNvPr>
          <p:cNvSpPr>
            <a:spLocks noGrp="1"/>
          </p:cNvSpPr>
          <p:nvPr>
            <p:ph sz="quarter" idx="4"/>
          </p:nvPr>
        </p:nvSpPr>
        <p:spPr/>
        <p:txBody>
          <a:bodyPr>
            <a:normAutofit fontScale="55000" lnSpcReduction="20000"/>
          </a:bodyPr>
          <a:lstStyle/>
          <a:p>
            <a:r>
              <a:rPr lang="en-US" u="sng" dirty="0"/>
              <a:t>Colorado</a:t>
            </a:r>
            <a:r>
              <a:rPr lang="en-US" dirty="0"/>
              <a:t>: Xcel Energy started with a </a:t>
            </a:r>
            <a:r>
              <a:rPr lang="en-US" dirty="0">
                <a:highlight>
                  <a:srgbClr val="FFFF00"/>
                </a:highlight>
              </a:rPr>
              <a:t>5%</a:t>
            </a:r>
            <a:r>
              <a:rPr lang="en-US" dirty="0"/>
              <a:t> </a:t>
            </a:r>
            <a:r>
              <a:rPr lang="en-US" u="sng" dirty="0"/>
              <a:t>project level</a:t>
            </a:r>
            <a:r>
              <a:rPr lang="en-US" dirty="0"/>
              <a:t> carve-out before shifting to a larger program carve-out.</a:t>
            </a:r>
          </a:p>
          <a:p>
            <a:r>
              <a:rPr lang="en-US" u="sng" dirty="0"/>
              <a:t>Oregon</a:t>
            </a:r>
            <a:r>
              <a:rPr lang="en-US" dirty="0"/>
              <a:t>: There is a </a:t>
            </a:r>
            <a:r>
              <a:rPr lang="en-US" dirty="0">
                <a:highlight>
                  <a:srgbClr val="FFFF00"/>
                </a:highlight>
              </a:rPr>
              <a:t>5%</a:t>
            </a:r>
            <a:r>
              <a:rPr lang="en-US" dirty="0"/>
              <a:t> carve-out for every project, plus an additional 5% target for the entire program.</a:t>
            </a:r>
          </a:p>
          <a:p>
            <a:r>
              <a:rPr lang="en-US" u="sng" dirty="0"/>
              <a:t>Maryland</a:t>
            </a:r>
            <a:r>
              <a:rPr lang="en-US" dirty="0"/>
              <a:t>: 30% of a 200 MW pilot program must serve Low- and Moderate- Income customers (LMI), with one-third of that program carve-out (</a:t>
            </a:r>
            <a:r>
              <a:rPr lang="en-US" dirty="0">
                <a:highlight>
                  <a:srgbClr val="FFFF00"/>
                </a:highlight>
              </a:rPr>
              <a:t>10%</a:t>
            </a:r>
            <a:r>
              <a:rPr lang="en-US" dirty="0"/>
              <a:t>) required to serve l</a:t>
            </a:r>
            <a:r>
              <a:rPr lang="en-US" u="sng" dirty="0"/>
              <a:t>ow-income</a:t>
            </a:r>
            <a:r>
              <a:rPr lang="en-US" dirty="0"/>
              <a:t> households.</a:t>
            </a:r>
          </a:p>
          <a:p>
            <a:r>
              <a:rPr lang="en-US" u="sng" dirty="0"/>
              <a:t>Connecticut</a:t>
            </a:r>
            <a:r>
              <a:rPr lang="en-US" dirty="0"/>
              <a:t>: </a:t>
            </a:r>
            <a:r>
              <a:rPr lang="en-US" dirty="0">
                <a:highlight>
                  <a:srgbClr val="FFFF00"/>
                </a:highlight>
              </a:rPr>
              <a:t>20%</a:t>
            </a:r>
            <a:r>
              <a:rPr lang="en-US" dirty="0"/>
              <a:t> of a 6 MW pilot program is dedicated to </a:t>
            </a:r>
            <a:r>
              <a:rPr lang="en-US" u="sng" dirty="0"/>
              <a:t>LMI</a:t>
            </a:r>
            <a:r>
              <a:rPr lang="en-US" dirty="0"/>
              <a:t> subscriber participation.</a:t>
            </a:r>
          </a:p>
          <a:p>
            <a:r>
              <a:rPr lang="en-US" u="sng" dirty="0"/>
              <a:t>New Jersey</a:t>
            </a:r>
            <a:r>
              <a:rPr lang="en-US" dirty="0"/>
              <a:t>: "At least 40% of total annual capacity shall be allocated to low- and moderate-income (LMI) projects</a:t>
            </a:r>
          </a:p>
          <a:p>
            <a:endParaRPr lang="en-US" dirty="0"/>
          </a:p>
        </p:txBody>
      </p:sp>
    </p:spTree>
    <p:extLst>
      <p:ext uri="{BB962C8B-B14F-4D97-AF65-F5344CB8AC3E}">
        <p14:creationId xmlns:p14="http://schemas.microsoft.com/office/powerpoint/2010/main" val="120552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BFF032E2-A08D-418E-B98D-35D6182510DC}"/>
              </a:ext>
            </a:extLst>
          </p:cNvPr>
          <p:cNvSpPr>
            <a:spLocks noGrp="1"/>
          </p:cNvSpPr>
          <p:nvPr>
            <p:ph type="title"/>
          </p:nvPr>
        </p:nvSpPr>
        <p:spPr/>
        <p:txBody>
          <a:bodyPr>
            <a:normAutofit/>
          </a:bodyPr>
          <a:lstStyle/>
          <a:p>
            <a:r>
              <a:rPr lang="en-US" dirty="0"/>
              <a:t>Defining Low-Income</a:t>
            </a:r>
          </a:p>
        </p:txBody>
      </p:sp>
      <p:sp>
        <p:nvSpPr>
          <p:cNvPr id="8" name="Content Placeholder 7">
            <a:extLst>
              <a:ext uri="{FF2B5EF4-FFF2-40B4-BE49-F238E27FC236}">
                <a16:creationId xmlns="" xmlns:a16="http://schemas.microsoft.com/office/drawing/2014/main" id="{73354CC8-D4EF-408A-A7F9-D94F452F2128}"/>
              </a:ext>
            </a:extLst>
          </p:cNvPr>
          <p:cNvSpPr>
            <a:spLocks noGrp="1"/>
          </p:cNvSpPr>
          <p:nvPr>
            <p:ph idx="1"/>
          </p:nvPr>
        </p:nvSpPr>
        <p:spPr/>
        <p:txBody>
          <a:bodyPr>
            <a:normAutofit fontScale="92500" lnSpcReduction="20000"/>
          </a:bodyPr>
          <a:lstStyle/>
          <a:p>
            <a:r>
              <a:rPr lang="en-US" sz="3200" dirty="0"/>
              <a:t>To be eligible to participate in the low-income portion of the program, a customer must be one of the following: (1) a LIHEAP participant; (2) LIHEAP qualified; or (3) eligible for Supplemental Nutrition Assistance Program (SNAP), Temporary Assistance for Needy Families (TANF),  Healthy Indiana Plan (HIP), or Medicaid.</a:t>
            </a:r>
          </a:p>
          <a:p>
            <a:r>
              <a:rPr lang="en-US" sz="3200" dirty="0">
                <a:solidFill>
                  <a:schemeClr val="tx2"/>
                </a:solidFill>
              </a:rPr>
              <a:t>We do NOT want IPL obtaining salary information from customers. </a:t>
            </a:r>
            <a:endParaRPr lang="en-US" dirty="0">
              <a:solidFill>
                <a:schemeClr val="tx2"/>
              </a:solidFill>
            </a:endParaRPr>
          </a:p>
        </p:txBody>
      </p:sp>
    </p:spTree>
    <p:extLst>
      <p:ext uri="{BB962C8B-B14F-4D97-AF65-F5344CB8AC3E}">
        <p14:creationId xmlns:p14="http://schemas.microsoft.com/office/powerpoint/2010/main" val="115495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E2051C6-BDB3-45C9-94ED-396A4499958B}"/>
              </a:ext>
            </a:extLst>
          </p:cNvPr>
          <p:cNvSpPr>
            <a:spLocks noGrp="1"/>
          </p:cNvSpPr>
          <p:nvPr>
            <p:ph type="title"/>
          </p:nvPr>
        </p:nvSpPr>
        <p:spPr/>
        <p:txBody>
          <a:bodyPr/>
          <a:lstStyle/>
          <a:p>
            <a:r>
              <a:rPr lang="en-US" dirty="0"/>
              <a:t>Unsubscribed Blocks</a:t>
            </a:r>
          </a:p>
        </p:txBody>
      </p:sp>
      <p:sp>
        <p:nvSpPr>
          <p:cNvPr id="8" name="Content Placeholder 7">
            <a:extLst>
              <a:ext uri="{FF2B5EF4-FFF2-40B4-BE49-F238E27FC236}">
                <a16:creationId xmlns="" xmlns:a16="http://schemas.microsoft.com/office/drawing/2014/main" id="{83869CA1-B703-4363-99B6-6B1B1822AE71}"/>
              </a:ext>
            </a:extLst>
          </p:cNvPr>
          <p:cNvSpPr>
            <a:spLocks noGrp="1"/>
          </p:cNvSpPr>
          <p:nvPr>
            <p:ph idx="1"/>
          </p:nvPr>
        </p:nvSpPr>
        <p:spPr>
          <a:xfrm>
            <a:off x="1295401" y="2414589"/>
            <a:ext cx="9601196" cy="3614736"/>
          </a:xfrm>
        </p:spPr>
        <p:txBody>
          <a:bodyPr>
            <a:normAutofit fontScale="85000" lnSpcReduction="20000"/>
          </a:bodyPr>
          <a:lstStyle/>
          <a:p>
            <a:r>
              <a:rPr lang="en-US" sz="3200" dirty="0"/>
              <a:t>Typical in other territories for utility to purchase unsubscribed </a:t>
            </a:r>
            <a:r>
              <a:rPr lang="en-US" sz="3200" dirty="0" smtClean="0"/>
              <a:t>energy</a:t>
            </a:r>
          </a:p>
          <a:p>
            <a:pPr lvl="1"/>
            <a:r>
              <a:rPr lang="en-US" sz="2800" dirty="0" smtClean="0"/>
              <a:t>“Unsubscribed </a:t>
            </a:r>
            <a:r>
              <a:rPr lang="en-US" sz="2800" dirty="0"/>
              <a:t>energy from the shared array will be purchased from the Subscriber Organization by the </a:t>
            </a:r>
            <a:r>
              <a:rPr lang="en-US" sz="2800" dirty="0" smtClean="0"/>
              <a:t>utility</a:t>
            </a:r>
            <a:r>
              <a:rPr lang="mr-IN" sz="2800" dirty="0" smtClean="0"/>
              <a:t>…</a:t>
            </a:r>
            <a:r>
              <a:rPr lang="en-US" sz="2800" dirty="0" smtClean="0"/>
              <a:t>”-</a:t>
            </a:r>
            <a:r>
              <a:rPr lang="en-US" sz="2800" dirty="0" smtClean="0">
                <a:hlinkClick r:id="rId2"/>
              </a:rPr>
              <a:t>Maryland</a:t>
            </a:r>
            <a:endParaRPr lang="en-US" sz="2800" dirty="0" smtClean="0"/>
          </a:p>
          <a:p>
            <a:r>
              <a:rPr lang="en-US" dirty="0" smtClean="0">
                <a:solidFill>
                  <a:schemeClr val="tx1"/>
                </a:solidFill>
              </a:rPr>
              <a:t>A back-up subscriber (or an anchor tenant acting as a back-up subscriber) who covers </a:t>
            </a:r>
            <a:r>
              <a:rPr lang="en-US" dirty="0" smtClean="0"/>
              <a:t>unsubscribed blocks may also be appropriate if the option is available. </a:t>
            </a:r>
            <a:r>
              <a:rPr lang="en-US" i="1" dirty="0" smtClean="0"/>
              <a:t>See</a:t>
            </a:r>
            <a:r>
              <a:rPr lang="en-US" dirty="0" smtClean="0"/>
              <a:t> </a:t>
            </a:r>
            <a:r>
              <a:rPr lang="en-US" dirty="0" smtClean="0">
                <a:hlinkClick r:id="rId3"/>
              </a:rPr>
              <a:t>MN</a:t>
            </a:r>
            <a:r>
              <a:rPr lang="en-US" dirty="0" smtClean="0"/>
              <a:t> Model</a:t>
            </a:r>
          </a:p>
          <a:p>
            <a:r>
              <a:rPr lang="en-US" dirty="0" smtClean="0"/>
              <a:t>If </a:t>
            </a:r>
            <a:r>
              <a:rPr lang="en-US" dirty="0"/>
              <a:t>the program is made attractive enough, there should be no unsubscribed blocks since the utility will be able to access a waiting list for the program</a:t>
            </a:r>
            <a:r>
              <a:rPr lang="en-US" dirty="0" smtClean="0"/>
              <a:t>. Stakeholders </a:t>
            </a:r>
            <a:r>
              <a:rPr lang="en-US" dirty="0"/>
              <a:t>recommend partnering with community organizations to find subscribers, particularly low-income subscribers.</a:t>
            </a:r>
          </a:p>
          <a:p>
            <a:pPr lvl="1"/>
            <a:r>
              <a:rPr lang="en-US" dirty="0"/>
              <a:t>Similar relationship between utilities and community organizations with weatherization programs.</a:t>
            </a:r>
          </a:p>
        </p:txBody>
      </p:sp>
    </p:spTree>
    <p:extLst>
      <p:ext uri="{BB962C8B-B14F-4D97-AF65-F5344CB8AC3E}">
        <p14:creationId xmlns:p14="http://schemas.microsoft.com/office/powerpoint/2010/main" val="370656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7E960C-23BB-4CE6-B533-D8DF5E353703}"/>
              </a:ext>
            </a:extLst>
          </p:cNvPr>
          <p:cNvSpPr>
            <a:spLocks noGrp="1"/>
          </p:cNvSpPr>
          <p:nvPr>
            <p:ph type="title"/>
          </p:nvPr>
        </p:nvSpPr>
        <p:spPr/>
        <p:txBody>
          <a:bodyPr/>
          <a:lstStyle/>
          <a:p>
            <a:r>
              <a:rPr lang="en-US" dirty="0"/>
              <a:t>Ownership</a:t>
            </a:r>
          </a:p>
        </p:txBody>
      </p:sp>
      <p:sp>
        <p:nvSpPr>
          <p:cNvPr id="3" name="Content Placeholder 2">
            <a:extLst>
              <a:ext uri="{FF2B5EF4-FFF2-40B4-BE49-F238E27FC236}">
                <a16:creationId xmlns="" xmlns:a16="http://schemas.microsoft.com/office/drawing/2014/main" id="{D210B061-7B3E-49AB-9B87-AD57EA3BBB44}"/>
              </a:ext>
            </a:extLst>
          </p:cNvPr>
          <p:cNvSpPr>
            <a:spLocks noGrp="1"/>
          </p:cNvSpPr>
          <p:nvPr>
            <p:ph idx="1"/>
          </p:nvPr>
        </p:nvSpPr>
        <p:spPr/>
        <p:txBody>
          <a:bodyPr>
            <a:normAutofit lnSpcReduction="10000"/>
          </a:bodyPr>
          <a:lstStyle/>
          <a:p>
            <a:r>
              <a:rPr lang="en-US" dirty="0"/>
              <a:t>We are supportive of IPL owning the initial pilot project. </a:t>
            </a:r>
          </a:p>
          <a:p>
            <a:r>
              <a:rPr lang="en-US" dirty="0"/>
              <a:t>As this program grows, subsequent projects should be developed and owned by third parties to increase competition and produce more market information. </a:t>
            </a:r>
          </a:p>
          <a:p>
            <a:r>
              <a:rPr lang="en-US" dirty="0"/>
              <a:t>If subscribers are expected to pay the </a:t>
            </a:r>
            <a:r>
              <a:rPr lang="en-US" u="sng" dirty="0"/>
              <a:t>full costs</a:t>
            </a:r>
            <a:r>
              <a:rPr lang="en-US" dirty="0"/>
              <a:t> of project development, then they should be entitled to the </a:t>
            </a:r>
            <a:r>
              <a:rPr lang="en-US" u="sng" dirty="0"/>
              <a:t>full benefits</a:t>
            </a:r>
            <a:r>
              <a:rPr lang="en-US" dirty="0"/>
              <a:t> of their participation through the proper valuation of bill credits. (</a:t>
            </a:r>
            <a:r>
              <a:rPr lang="en-US" i="1" dirty="0"/>
              <a:t>See</a:t>
            </a:r>
            <a:r>
              <a:rPr lang="en-US" dirty="0"/>
              <a:t> IREC’s</a:t>
            </a:r>
            <a:r>
              <a:rPr lang="en-US" i="1" dirty="0"/>
              <a:t> </a:t>
            </a:r>
            <a:r>
              <a:rPr lang="en-US" i="1" dirty="0">
                <a:solidFill>
                  <a:srgbClr val="0070C0"/>
                </a:solidFill>
                <a:hlinkClick r:id="rId2">
                  <a:extLst>
                    <a:ext uri="{A12FA001-AC4F-418D-AE19-62706E023703}">
                      <ahyp:hlinkClr xmlns="" xmlns:ahyp="http://schemas.microsoft.com/office/drawing/2018/hyperlinkcolor" val="tx"/>
                    </a:ext>
                  </a:extLst>
                </a:hlinkClick>
              </a:rPr>
              <a:t>Model Rules for Shared Renewable Energy Programs</a:t>
            </a:r>
            <a:r>
              <a:rPr lang="en-US" dirty="0">
                <a:solidFill>
                  <a:srgbClr val="0070C0"/>
                </a:solidFill>
              </a:rPr>
              <a:t> </a:t>
            </a:r>
            <a:r>
              <a:rPr lang="en-US" dirty="0"/>
              <a:t>at 8-13.)</a:t>
            </a:r>
          </a:p>
          <a:p>
            <a:endParaRPr lang="en-US" dirty="0"/>
          </a:p>
          <a:p>
            <a:endParaRPr lang="en-US" dirty="0"/>
          </a:p>
        </p:txBody>
      </p:sp>
    </p:spTree>
    <p:extLst>
      <p:ext uri="{BB962C8B-B14F-4D97-AF65-F5344CB8AC3E}">
        <p14:creationId xmlns:p14="http://schemas.microsoft.com/office/powerpoint/2010/main" val="47957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E1B0BE-A9F5-43B7-A3B2-CCF89AB5043A}"/>
              </a:ext>
            </a:extLst>
          </p:cNvPr>
          <p:cNvSpPr>
            <a:spLocks noGrp="1"/>
          </p:cNvSpPr>
          <p:nvPr>
            <p:ph type="title"/>
          </p:nvPr>
        </p:nvSpPr>
        <p:spPr/>
        <p:txBody>
          <a:bodyPr/>
          <a:lstStyle/>
          <a:p>
            <a:r>
              <a:rPr lang="en-US" dirty="0"/>
              <a:t>System Size</a:t>
            </a:r>
          </a:p>
        </p:txBody>
      </p:sp>
      <p:sp>
        <p:nvSpPr>
          <p:cNvPr id="3" name="Content Placeholder 2">
            <a:extLst>
              <a:ext uri="{FF2B5EF4-FFF2-40B4-BE49-F238E27FC236}">
                <a16:creationId xmlns="" xmlns:a16="http://schemas.microsoft.com/office/drawing/2014/main" id="{7300288F-314D-4F0B-9BF9-17B4FE647BB4}"/>
              </a:ext>
            </a:extLst>
          </p:cNvPr>
          <p:cNvSpPr>
            <a:spLocks noGrp="1"/>
          </p:cNvSpPr>
          <p:nvPr>
            <p:ph idx="1"/>
          </p:nvPr>
        </p:nvSpPr>
        <p:spPr>
          <a:solidFill>
            <a:schemeClr val="lt1"/>
          </a:solidFill>
          <a:ln/>
        </p:spPr>
        <p:style>
          <a:lnRef idx="2">
            <a:schemeClr val="dk1"/>
          </a:lnRef>
          <a:fillRef idx="1">
            <a:schemeClr val="lt1"/>
          </a:fillRef>
          <a:effectRef idx="0">
            <a:schemeClr val="dk1"/>
          </a:effectRef>
          <a:fontRef idx="minor">
            <a:schemeClr val="dk1"/>
          </a:fontRef>
        </p:style>
        <p:txBody>
          <a:bodyPr>
            <a:normAutofit/>
          </a:bodyPr>
          <a:lstStyle/>
          <a:p>
            <a:r>
              <a:rPr lang="en-US" dirty="0"/>
              <a:t>Stakeholders propose a system size of </a:t>
            </a:r>
            <a:r>
              <a:rPr lang="en-US" dirty="0">
                <a:solidFill>
                  <a:schemeClr val="tx2"/>
                </a:solidFill>
              </a:rPr>
              <a:t>3.5 MW for this pilot.</a:t>
            </a:r>
          </a:p>
          <a:p>
            <a:pPr lvl="1"/>
            <a:r>
              <a:rPr lang="en-US" dirty="0">
                <a:solidFill>
                  <a:schemeClr val="tx2"/>
                </a:solidFill>
              </a:rPr>
              <a:t>A larger system has the advantage of economies of scale.</a:t>
            </a:r>
          </a:p>
          <a:p>
            <a:pPr lvl="2"/>
            <a:r>
              <a:rPr lang="en-US" dirty="0">
                <a:solidFill>
                  <a:schemeClr val="tx2"/>
                </a:solidFill>
              </a:rPr>
              <a:t>Savings can be passed on to participants. </a:t>
            </a:r>
          </a:p>
          <a:p>
            <a:pPr lvl="1"/>
            <a:r>
              <a:rPr lang="en-US" dirty="0">
                <a:solidFill>
                  <a:schemeClr val="tx2"/>
                </a:solidFill>
              </a:rPr>
              <a:t>MGE’s 500 KW solar farm proposed in 2016 quickly sold out and they’re now going back to the Commission to ask for a 5 MW installation. </a:t>
            </a:r>
          </a:p>
          <a:p>
            <a:pPr lvl="1"/>
            <a:r>
              <a:rPr lang="en-US" dirty="0"/>
              <a:t>Additional Examples: MGE (6 MW), Cooperative Energy Futures of Minnesota (5.6 MW), Walton EMC Solar Coop of Georgia (6.5 MW), Dominion Energy of Virginia (10 MW). </a:t>
            </a:r>
          </a:p>
        </p:txBody>
      </p:sp>
    </p:spTree>
    <p:extLst>
      <p:ext uri="{BB962C8B-B14F-4D97-AF65-F5344CB8AC3E}">
        <p14:creationId xmlns:p14="http://schemas.microsoft.com/office/powerpoint/2010/main" val="85190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0240F-0CE7-456B-B72A-CF728A648AF7}"/>
              </a:ext>
            </a:extLst>
          </p:cNvPr>
          <p:cNvSpPr>
            <a:spLocks noGrp="1"/>
          </p:cNvSpPr>
          <p:nvPr>
            <p:ph type="title"/>
          </p:nvPr>
        </p:nvSpPr>
        <p:spPr/>
        <p:txBody>
          <a:bodyPr/>
          <a:lstStyle/>
          <a:p>
            <a:r>
              <a:rPr lang="en-US" dirty="0">
                <a:solidFill>
                  <a:schemeClr val="tx2"/>
                </a:solidFill>
              </a:rPr>
              <a:t>Location of Solar Array</a:t>
            </a:r>
          </a:p>
        </p:txBody>
      </p:sp>
      <p:sp>
        <p:nvSpPr>
          <p:cNvPr id="3" name="Content Placeholder 2">
            <a:extLst>
              <a:ext uri="{FF2B5EF4-FFF2-40B4-BE49-F238E27FC236}">
                <a16:creationId xmlns="" xmlns:a16="http://schemas.microsoft.com/office/drawing/2014/main" id="{221D1B66-341C-4B33-A571-633932B1EE20}"/>
              </a:ext>
            </a:extLst>
          </p:cNvPr>
          <p:cNvSpPr>
            <a:spLocks noGrp="1"/>
          </p:cNvSpPr>
          <p:nvPr>
            <p:ph idx="1"/>
          </p:nvPr>
        </p:nvSpPr>
        <p:spPr>
          <a:xfrm>
            <a:off x="1295401" y="2414588"/>
            <a:ext cx="9601196" cy="3829050"/>
          </a:xfrm>
        </p:spPr>
        <p:txBody>
          <a:bodyPr>
            <a:normAutofit fontScale="92500"/>
          </a:bodyPr>
          <a:lstStyle/>
          <a:p>
            <a:r>
              <a:rPr lang="en-US" dirty="0"/>
              <a:t>Mainly, the project should be sited in the most cost-effective location, taking into consideration options such as brownfield sites, IPL land, other available land in Indianapolis</a:t>
            </a:r>
          </a:p>
          <a:p>
            <a:pPr lvl="1"/>
            <a:r>
              <a:rPr lang="en-US" dirty="0"/>
              <a:t>Ensuring least cost implementation promotes customer savings and economic efficiency</a:t>
            </a:r>
          </a:p>
          <a:p>
            <a:pPr lvl="1"/>
            <a:r>
              <a:rPr lang="en-US" dirty="0"/>
              <a:t>In determining the most cost-effective location, consideration should be given to maximizing grid benefits and keeping development and interconnection costs low.</a:t>
            </a:r>
          </a:p>
          <a:p>
            <a:pPr lvl="2"/>
            <a:r>
              <a:rPr lang="en-US" dirty="0"/>
              <a:t>Potential added distribution value of locating the system closer to population centers and higher electricity demand</a:t>
            </a:r>
          </a:p>
          <a:p>
            <a:r>
              <a:rPr lang="en-US" dirty="0"/>
              <a:t>Social, health, and environmental justice benefits should also be considered in siting, since these are additional values that are of interest to IPL customers.</a:t>
            </a:r>
          </a:p>
          <a:p>
            <a:endParaRPr lang="en-US" dirty="0"/>
          </a:p>
        </p:txBody>
      </p:sp>
    </p:spTree>
    <p:extLst>
      <p:ext uri="{BB962C8B-B14F-4D97-AF65-F5344CB8AC3E}">
        <p14:creationId xmlns:p14="http://schemas.microsoft.com/office/powerpoint/2010/main" val="4090738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2D04A-BB2C-4106-883D-6A32924E70DC}"/>
              </a:ext>
            </a:extLst>
          </p:cNvPr>
          <p:cNvSpPr>
            <a:spLocks noGrp="1"/>
          </p:cNvSpPr>
          <p:nvPr>
            <p:ph type="title"/>
          </p:nvPr>
        </p:nvSpPr>
        <p:spPr/>
        <p:txBody>
          <a:bodyPr/>
          <a:lstStyle/>
          <a:p>
            <a:r>
              <a:rPr lang="en-US" dirty="0"/>
              <a:t>MLK Drive</a:t>
            </a:r>
          </a:p>
        </p:txBody>
      </p:sp>
      <p:sp>
        <p:nvSpPr>
          <p:cNvPr id="3" name="Content Placeholder 2">
            <a:extLst>
              <a:ext uri="{FF2B5EF4-FFF2-40B4-BE49-F238E27FC236}">
                <a16:creationId xmlns="" xmlns:a16="http://schemas.microsoft.com/office/drawing/2014/main" id="{F0CEB3A3-7766-4E35-9C0C-C28F3E80708C}"/>
              </a:ext>
            </a:extLst>
          </p:cNvPr>
          <p:cNvSpPr>
            <a:spLocks noGrp="1"/>
          </p:cNvSpPr>
          <p:nvPr>
            <p:ph idx="1"/>
          </p:nvPr>
        </p:nvSpPr>
        <p:spPr/>
        <p:txBody>
          <a:bodyPr/>
          <a:lstStyle/>
          <a:p>
            <a:r>
              <a:rPr lang="en-US" dirty="0"/>
              <a:t>In determining the siting for the project, Stakeholders specifically request consideration be given to MLK Drive in order to enhance just energy access.</a:t>
            </a:r>
          </a:p>
          <a:p>
            <a:pPr lvl="1"/>
            <a:r>
              <a:rPr lang="en-US" dirty="0"/>
              <a:t>US EPA Disadvantaged Community</a:t>
            </a:r>
          </a:p>
          <a:p>
            <a:pPr lvl="1"/>
            <a:r>
              <a:rPr lang="en-US" dirty="0"/>
              <a:t>US EPA Superfund Site</a:t>
            </a:r>
          </a:p>
          <a:p>
            <a:pPr lvl="1"/>
            <a:r>
              <a:rPr lang="en-US" dirty="0"/>
              <a:t>TIF Funds</a:t>
            </a:r>
          </a:p>
          <a:p>
            <a:pPr lvl="1"/>
            <a:r>
              <a:rPr lang="en-US" dirty="0"/>
              <a:t>31.9% live below the poverty line in this zip code (46208)</a:t>
            </a:r>
          </a:p>
        </p:txBody>
      </p:sp>
    </p:spTree>
    <p:extLst>
      <p:ext uri="{BB962C8B-B14F-4D97-AF65-F5344CB8AC3E}">
        <p14:creationId xmlns:p14="http://schemas.microsoft.com/office/powerpoint/2010/main" val="130527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3947C3-0701-488B-8F57-E15E3FA9D288}"/>
              </a:ext>
            </a:extLst>
          </p:cNvPr>
          <p:cNvSpPr>
            <a:spLocks noGrp="1"/>
          </p:cNvSpPr>
          <p:nvPr>
            <p:ph type="title"/>
          </p:nvPr>
        </p:nvSpPr>
        <p:spPr/>
        <p:txBody>
          <a:bodyPr/>
          <a:lstStyle/>
          <a:p>
            <a:r>
              <a:rPr lang="en-US" dirty="0">
                <a:solidFill>
                  <a:schemeClr val="tx2"/>
                </a:solidFill>
              </a:rPr>
              <a:t>Program Length</a:t>
            </a:r>
          </a:p>
        </p:txBody>
      </p:sp>
      <p:sp>
        <p:nvSpPr>
          <p:cNvPr id="3" name="Content Placeholder 2">
            <a:extLst>
              <a:ext uri="{FF2B5EF4-FFF2-40B4-BE49-F238E27FC236}">
                <a16:creationId xmlns="" xmlns:a16="http://schemas.microsoft.com/office/drawing/2014/main" id="{33975696-99A9-4E39-AFD7-A541C5EDDC39}"/>
              </a:ext>
            </a:extLst>
          </p:cNvPr>
          <p:cNvSpPr>
            <a:spLocks noGrp="1"/>
          </p:cNvSpPr>
          <p:nvPr>
            <p:ph idx="1"/>
          </p:nvPr>
        </p:nvSpPr>
        <p:spPr/>
        <p:txBody>
          <a:bodyPr/>
          <a:lstStyle/>
          <a:p>
            <a:r>
              <a:rPr lang="en-US" sz="3200" dirty="0"/>
              <a:t>The asset life of the program is 25 years. There should not be any limit to the amount of time a customer can receive benefits from the program so long as a customer remains interested in participating in the program.</a:t>
            </a:r>
          </a:p>
          <a:p>
            <a:endParaRPr lang="en-US" dirty="0"/>
          </a:p>
        </p:txBody>
      </p:sp>
    </p:spTree>
    <p:extLst>
      <p:ext uri="{BB962C8B-B14F-4D97-AF65-F5344CB8AC3E}">
        <p14:creationId xmlns:p14="http://schemas.microsoft.com/office/powerpoint/2010/main" val="2107839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AF65D7-C28F-4FFF-B9F9-7C6E92893B2E}"/>
              </a:ext>
            </a:extLst>
          </p:cNvPr>
          <p:cNvSpPr>
            <a:spLocks noGrp="1"/>
          </p:cNvSpPr>
          <p:nvPr>
            <p:ph type="title"/>
          </p:nvPr>
        </p:nvSpPr>
        <p:spPr/>
        <p:txBody>
          <a:bodyPr/>
          <a:lstStyle/>
          <a:p>
            <a:r>
              <a:rPr lang="en-US" dirty="0"/>
              <a:t>REC Treatment</a:t>
            </a:r>
          </a:p>
        </p:txBody>
      </p:sp>
      <p:sp>
        <p:nvSpPr>
          <p:cNvPr id="3" name="Content Placeholder 2">
            <a:extLst>
              <a:ext uri="{FF2B5EF4-FFF2-40B4-BE49-F238E27FC236}">
                <a16:creationId xmlns="" xmlns:a16="http://schemas.microsoft.com/office/drawing/2014/main" id="{5015FDFA-E26C-4D86-BB21-5C88B21A0F96}"/>
              </a:ext>
            </a:extLst>
          </p:cNvPr>
          <p:cNvSpPr>
            <a:spLocks noGrp="1"/>
          </p:cNvSpPr>
          <p:nvPr>
            <p:ph idx="1"/>
          </p:nvPr>
        </p:nvSpPr>
        <p:spPr/>
        <p:txBody>
          <a:bodyPr>
            <a:normAutofit lnSpcReduction="10000"/>
          </a:bodyPr>
          <a:lstStyle/>
          <a:p>
            <a:r>
              <a:rPr lang="en-US" dirty="0"/>
              <a:t>Utility distributed generation should meet customer demand for clean energy and help customers to achieve sustainability goals.</a:t>
            </a:r>
          </a:p>
          <a:p>
            <a:r>
              <a:rPr lang="en-US" dirty="0"/>
              <a:t>Ownership of RECs should stay with participants unless they choose for the utility to retire the RECs on their behalf. </a:t>
            </a:r>
          </a:p>
          <a:p>
            <a:r>
              <a:rPr lang="en-US" dirty="0">
                <a:solidFill>
                  <a:srgbClr val="0070C0"/>
                </a:solidFill>
                <a:hlinkClick r:id="rId2">
                  <a:extLst>
                    <a:ext uri="{A12FA001-AC4F-418D-AE19-62706E023703}">
                      <ahyp:hlinkClr xmlns="" xmlns:ahyp="http://schemas.microsoft.com/office/drawing/2018/hyperlinkcolor" val="tx"/>
                    </a:ext>
                  </a:extLst>
                </a:hlinkClick>
              </a:rPr>
              <a:t>FPL</a:t>
            </a:r>
            <a:r>
              <a:rPr lang="en-US" dirty="0"/>
              <a:t> has proposed such a system. </a:t>
            </a:r>
          </a:p>
          <a:p>
            <a:pPr lvl="1"/>
            <a:r>
              <a:rPr lang="en-US" dirty="0"/>
              <a:t>“Participants may elect to have FPL retire on their behalf any renewable energy certificate (“RECs”) associated with their FPL </a:t>
            </a:r>
            <a:r>
              <a:rPr lang="en-US" dirty="0" err="1"/>
              <a:t>SolarTogether</a:t>
            </a:r>
            <a:r>
              <a:rPr lang="en-US" dirty="0"/>
              <a:t> subscription. Participants who elect this option may claim the environmental attributes associated with the REC once it has been retired.”</a:t>
            </a:r>
          </a:p>
        </p:txBody>
      </p:sp>
    </p:spTree>
    <p:extLst>
      <p:ext uri="{BB962C8B-B14F-4D97-AF65-F5344CB8AC3E}">
        <p14:creationId xmlns:p14="http://schemas.microsoft.com/office/powerpoint/2010/main" val="877192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FCA816-C19B-47B2-A1A7-A8B87206C545}"/>
              </a:ext>
            </a:extLst>
          </p:cNvPr>
          <p:cNvSpPr>
            <a:spLocks noGrp="1"/>
          </p:cNvSpPr>
          <p:nvPr>
            <p:ph type="title"/>
          </p:nvPr>
        </p:nvSpPr>
        <p:spPr/>
        <p:txBody>
          <a:bodyPr/>
          <a:lstStyle/>
          <a:p>
            <a:r>
              <a:rPr lang="en-US" dirty="0"/>
              <a:t>Project Costs</a:t>
            </a:r>
          </a:p>
        </p:txBody>
      </p:sp>
      <p:sp>
        <p:nvSpPr>
          <p:cNvPr id="3" name="Content Placeholder 2">
            <a:extLst>
              <a:ext uri="{FF2B5EF4-FFF2-40B4-BE49-F238E27FC236}">
                <a16:creationId xmlns="" xmlns:a16="http://schemas.microsoft.com/office/drawing/2014/main" id="{03192B84-A1B6-45CB-B7FC-E06B226BCF65}"/>
              </a:ext>
            </a:extLst>
          </p:cNvPr>
          <p:cNvSpPr>
            <a:spLocks noGrp="1"/>
          </p:cNvSpPr>
          <p:nvPr>
            <p:ph idx="1"/>
          </p:nvPr>
        </p:nvSpPr>
        <p:spPr/>
        <p:txBody>
          <a:bodyPr/>
          <a:lstStyle/>
          <a:p>
            <a:r>
              <a:rPr lang="en-US" dirty="0"/>
              <a:t>The project should be competitively bid through a Request for Proposal (RFP) to minimize costs. </a:t>
            </a:r>
          </a:p>
          <a:p>
            <a:r>
              <a:rPr lang="en-US" dirty="0"/>
              <a:t>For example, </a:t>
            </a:r>
            <a:r>
              <a:rPr lang="en-US" dirty="0">
                <a:solidFill>
                  <a:srgbClr val="0070C0"/>
                </a:solidFill>
                <a:hlinkClick r:id="rId2">
                  <a:extLst>
                    <a:ext uri="{A12FA001-AC4F-418D-AE19-62706E023703}">
                      <ahyp:hlinkClr xmlns="" xmlns:ahyp="http://schemas.microsoft.com/office/drawing/2018/hyperlinkcolor" val="tx"/>
                    </a:ext>
                  </a:extLst>
                </a:hlinkClick>
              </a:rPr>
              <a:t>Dominion</a:t>
            </a:r>
            <a:r>
              <a:rPr lang="en-US" dirty="0"/>
              <a:t> and Xcel Energy Colorado (</a:t>
            </a:r>
            <a:r>
              <a:rPr lang="en-US" dirty="0">
                <a:solidFill>
                  <a:srgbClr val="0070C0"/>
                </a:solidFill>
                <a:hlinkClick r:id="rId3" invalidUrl="https://www.xcelenergy.com/staticfiles/xe-responsive/Programs and Rebates/Residential/CO-Solar-Rewards-Community-Subscriber-FAQ.pdf">
                  <a:extLst>
                    <a:ext uri="{A12FA001-AC4F-418D-AE19-62706E023703}">
                      <ahyp:hlinkClr xmlns="" xmlns:ahyp="http://schemas.microsoft.com/office/drawing/2018/hyperlinkcolor" val="tx"/>
                    </a:ext>
                  </a:extLst>
                </a:hlinkClick>
              </a:rPr>
              <a:t>Xcel</a:t>
            </a:r>
            <a:r>
              <a:rPr lang="en-US" dirty="0"/>
              <a:t>) issued public RFPs for their community solar projects. </a:t>
            </a:r>
            <a:r>
              <a:rPr lang="en-US" i="1" dirty="0"/>
              <a:t>See</a:t>
            </a:r>
            <a:r>
              <a:rPr lang="en-US" dirty="0"/>
              <a:t> Xcel Energy’s 2018 Request for Proposals. </a:t>
            </a:r>
          </a:p>
        </p:txBody>
      </p:sp>
    </p:spTree>
    <p:extLst>
      <p:ext uri="{BB962C8B-B14F-4D97-AF65-F5344CB8AC3E}">
        <p14:creationId xmlns:p14="http://schemas.microsoft.com/office/powerpoint/2010/main" val="64161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AB801F-BCF9-43DD-86B0-FAB3FAD44D85}"/>
              </a:ext>
            </a:extLst>
          </p:cNvPr>
          <p:cNvSpPr>
            <a:spLocks noGrp="1"/>
          </p:cNvSpPr>
          <p:nvPr>
            <p:ph type="title"/>
          </p:nvPr>
        </p:nvSpPr>
        <p:spPr/>
        <p:txBody>
          <a:bodyPr/>
          <a:lstStyle/>
          <a:p>
            <a:r>
              <a:rPr lang="en-US" dirty="0"/>
              <a:t>Vision for Community Solar</a:t>
            </a:r>
          </a:p>
        </p:txBody>
      </p:sp>
      <p:sp>
        <p:nvSpPr>
          <p:cNvPr id="3" name="Content Placeholder 2">
            <a:extLst>
              <a:ext uri="{FF2B5EF4-FFF2-40B4-BE49-F238E27FC236}">
                <a16:creationId xmlns="" xmlns:a16="http://schemas.microsoft.com/office/drawing/2014/main" id="{C893C5BC-E0A1-4CE0-B054-508A0BF06138}"/>
              </a:ext>
            </a:extLst>
          </p:cNvPr>
          <p:cNvSpPr>
            <a:spLocks noGrp="1"/>
          </p:cNvSpPr>
          <p:nvPr>
            <p:ph idx="1"/>
          </p:nvPr>
        </p:nvSpPr>
        <p:spPr/>
        <p:txBody>
          <a:bodyPr>
            <a:normAutofit/>
          </a:bodyPr>
          <a:lstStyle/>
          <a:p>
            <a:r>
              <a:rPr lang="en-US" u="sng" dirty="0"/>
              <a:t>Final Order, IURC Cause No. 45029*</a:t>
            </a:r>
            <a:r>
              <a:rPr lang="en-US" dirty="0"/>
              <a:t>:</a:t>
            </a:r>
          </a:p>
          <a:p>
            <a:pPr lvl="1"/>
            <a:r>
              <a:rPr lang="en-US" dirty="0"/>
              <a:t>“</a:t>
            </a:r>
            <a:r>
              <a:rPr lang="en-US" dirty="0">
                <a:highlight>
                  <a:srgbClr val="FFFF00"/>
                </a:highlight>
              </a:rPr>
              <a:t>[C]</a:t>
            </a:r>
            <a:r>
              <a:rPr lang="en-US" dirty="0" err="1">
                <a:highlight>
                  <a:srgbClr val="FFFF00"/>
                </a:highlight>
              </a:rPr>
              <a:t>ommunity</a:t>
            </a:r>
            <a:r>
              <a:rPr lang="en-US" dirty="0">
                <a:highlight>
                  <a:srgbClr val="FFFF00"/>
                </a:highlight>
              </a:rPr>
              <a:t> solar can </a:t>
            </a:r>
            <a:r>
              <a:rPr lang="en-US" b="1" u="sng" dirty="0">
                <a:highlight>
                  <a:srgbClr val="FFFF00"/>
                </a:highlight>
              </a:rPr>
              <a:t>expand access</a:t>
            </a:r>
            <a:r>
              <a:rPr lang="en-US" dirty="0">
                <a:highlight>
                  <a:srgbClr val="FFFF00"/>
                </a:highlight>
              </a:rPr>
              <a:t> to the direct </a:t>
            </a:r>
            <a:r>
              <a:rPr lang="en-US" b="1" u="sng" dirty="0">
                <a:highlight>
                  <a:srgbClr val="FFFF00"/>
                </a:highlight>
              </a:rPr>
              <a:t>bill-reduction</a:t>
            </a:r>
            <a:r>
              <a:rPr lang="en-US" dirty="0">
                <a:highlight>
                  <a:srgbClr val="FFFF00"/>
                </a:highlight>
              </a:rPr>
              <a:t> benefits of distributed solar to </a:t>
            </a:r>
            <a:r>
              <a:rPr lang="en-US" b="1" u="sng" dirty="0">
                <a:highlight>
                  <a:srgbClr val="FFFF00"/>
                </a:highlight>
              </a:rPr>
              <a:t>lower-income households</a:t>
            </a:r>
            <a:r>
              <a:rPr lang="en-US" dirty="0">
                <a:highlight>
                  <a:srgbClr val="FFFF00"/>
                </a:highlight>
              </a:rPr>
              <a:t> or </a:t>
            </a:r>
            <a:r>
              <a:rPr lang="en-US" b="1" u="sng" dirty="0">
                <a:highlight>
                  <a:srgbClr val="FFFF00"/>
                </a:highlight>
              </a:rPr>
              <a:t>customers who otherwise cannot install solar systems on their own property</a:t>
            </a:r>
            <a:r>
              <a:rPr lang="en-US" dirty="0">
                <a:highlight>
                  <a:srgbClr val="FFFF00"/>
                </a:highlight>
              </a:rPr>
              <a:t>. . .</a:t>
            </a:r>
            <a:r>
              <a:rPr lang="en-US" dirty="0"/>
              <a:t>” – Page 23</a:t>
            </a:r>
          </a:p>
          <a:p>
            <a:pPr lvl="1"/>
            <a:r>
              <a:rPr lang="en-US" dirty="0"/>
              <a:t>“[T]his is especially important considering the large percentage of IPL' s customers who lease, rent, and reside in apartment buildings, condominiums, or other shared living arrangements in which they lack the ability or authority to install solar directly on the property.” – </a:t>
            </a:r>
            <a:r>
              <a:rPr lang="en-US" i="1" dirty="0"/>
              <a:t>Id</a:t>
            </a:r>
            <a:r>
              <a:rPr lang="en-US" dirty="0"/>
              <a:t>.</a:t>
            </a:r>
          </a:p>
        </p:txBody>
      </p:sp>
    </p:spTree>
    <p:extLst>
      <p:ext uri="{BB962C8B-B14F-4D97-AF65-F5344CB8AC3E}">
        <p14:creationId xmlns:p14="http://schemas.microsoft.com/office/powerpoint/2010/main" val="53516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D16EE-9D3A-4572-A17E-4042D47C93CF}"/>
              </a:ext>
            </a:extLst>
          </p:cNvPr>
          <p:cNvSpPr>
            <a:spLocks noGrp="1"/>
          </p:cNvSpPr>
          <p:nvPr>
            <p:ph type="title"/>
          </p:nvPr>
        </p:nvSpPr>
        <p:spPr/>
        <p:txBody>
          <a:bodyPr/>
          <a:lstStyle/>
          <a:p>
            <a:r>
              <a:rPr lang="en-US" dirty="0">
                <a:solidFill>
                  <a:schemeClr val="tx2"/>
                </a:solidFill>
              </a:rPr>
              <a:t>Learnings</a:t>
            </a:r>
          </a:p>
        </p:txBody>
      </p:sp>
      <p:sp>
        <p:nvSpPr>
          <p:cNvPr id="3" name="Content Placeholder 2">
            <a:extLst>
              <a:ext uri="{FF2B5EF4-FFF2-40B4-BE49-F238E27FC236}">
                <a16:creationId xmlns="" xmlns:a16="http://schemas.microsoft.com/office/drawing/2014/main" id="{07F18D53-2190-43F4-9150-37A95009FC60}"/>
              </a:ext>
            </a:extLst>
          </p:cNvPr>
          <p:cNvSpPr>
            <a:spLocks noGrp="1"/>
          </p:cNvSpPr>
          <p:nvPr>
            <p:ph idx="1"/>
          </p:nvPr>
        </p:nvSpPr>
        <p:spPr/>
        <p:txBody>
          <a:bodyPr>
            <a:normAutofit lnSpcReduction="10000"/>
          </a:bodyPr>
          <a:lstStyle/>
          <a:p>
            <a:r>
              <a:rPr lang="en-US" dirty="0"/>
              <a:t>Pilot projects should not be duplicative; instead they should provide new insights</a:t>
            </a:r>
          </a:p>
          <a:p>
            <a:r>
              <a:rPr lang="en-US" dirty="0"/>
              <a:t>IPL has not yet identified what it seeks to learn from this pilot project</a:t>
            </a:r>
          </a:p>
          <a:p>
            <a:pPr lvl="1" fontAlgn="base"/>
            <a:r>
              <a:rPr lang="en-US" dirty="0"/>
              <a:t>As designed, does the program offer something that people want to subscribe to?</a:t>
            </a:r>
          </a:p>
          <a:p>
            <a:pPr lvl="1" fontAlgn="base"/>
            <a:r>
              <a:rPr lang="en-US" dirty="0"/>
              <a:t>How does the cost of subscription impact the ability of customers to subscribe?</a:t>
            </a:r>
          </a:p>
          <a:p>
            <a:pPr lvl="1" fontAlgn="base"/>
            <a:r>
              <a:rPr lang="en-US" dirty="0"/>
              <a:t>Is there is a connection of the value of the subscription and reaching low-income subscribers?</a:t>
            </a:r>
          </a:p>
          <a:p>
            <a:r>
              <a:rPr lang="en-US" dirty="0"/>
              <a:t>Insights from the pilot should be made publicly available</a:t>
            </a:r>
          </a:p>
        </p:txBody>
      </p:sp>
    </p:spTree>
    <p:extLst>
      <p:ext uri="{BB962C8B-B14F-4D97-AF65-F5344CB8AC3E}">
        <p14:creationId xmlns:p14="http://schemas.microsoft.com/office/powerpoint/2010/main" val="13473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8EBC2-752A-4B26-B08A-E88C9B5B316D}"/>
              </a:ext>
            </a:extLst>
          </p:cNvPr>
          <p:cNvSpPr>
            <a:spLocks noGrp="1"/>
          </p:cNvSpPr>
          <p:nvPr>
            <p:ph type="title"/>
          </p:nvPr>
        </p:nvSpPr>
        <p:spPr/>
        <p:txBody>
          <a:bodyPr/>
          <a:lstStyle/>
          <a:p>
            <a:r>
              <a:rPr lang="en-US" dirty="0"/>
              <a:t>Project/Program Evaluation</a:t>
            </a:r>
          </a:p>
        </p:txBody>
      </p:sp>
      <p:sp>
        <p:nvSpPr>
          <p:cNvPr id="3" name="Content Placeholder 2">
            <a:extLst>
              <a:ext uri="{FF2B5EF4-FFF2-40B4-BE49-F238E27FC236}">
                <a16:creationId xmlns="" xmlns:a16="http://schemas.microsoft.com/office/drawing/2014/main" id="{8FB76CA0-B80C-48D1-AAB3-E2CC5DFA3B84}"/>
              </a:ext>
            </a:extLst>
          </p:cNvPr>
          <p:cNvSpPr>
            <a:spLocks noGrp="1"/>
          </p:cNvSpPr>
          <p:nvPr>
            <p:ph idx="1"/>
          </p:nvPr>
        </p:nvSpPr>
        <p:spPr/>
        <p:txBody>
          <a:bodyPr>
            <a:normAutofit fontScale="77500" lnSpcReduction="20000"/>
          </a:bodyPr>
          <a:lstStyle/>
          <a:p>
            <a:r>
              <a:rPr lang="en-US" dirty="0"/>
              <a:t>Include an annual process for program evaluation, assessment, and adjustment in conjunction with interested </a:t>
            </a:r>
            <a:r>
              <a:rPr lang="en-US" dirty="0">
                <a:solidFill>
                  <a:schemeClr val="tx1"/>
                </a:solidFill>
              </a:rPr>
              <a:t>stakeholders/members of the public. </a:t>
            </a:r>
            <a:r>
              <a:rPr lang="en-US" dirty="0"/>
              <a:t>The annual program evaluation process should include, at minimum:</a:t>
            </a:r>
          </a:p>
          <a:p>
            <a:pPr lvl="1"/>
            <a:r>
              <a:rPr lang="en-US" dirty="0"/>
              <a:t>An assessment of available capacity</a:t>
            </a:r>
          </a:p>
          <a:p>
            <a:pPr lvl="1"/>
            <a:r>
              <a:rPr lang="en-US" dirty="0"/>
              <a:t>The opportunity for additional capacity to meet customer demand</a:t>
            </a:r>
          </a:p>
          <a:p>
            <a:pPr lvl="1"/>
            <a:r>
              <a:rPr lang="en-US" dirty="0"/>
              <a:t>The customer value proposition</a:t>
            </a:r>
          </a:p>
          <a:p>
            <a:pPr lvl="1"/>
            <a:r>
              <a:rPr lang="en-US" dirty="0"/>
              <a:t>The current subscriber mix </a:t>
            </a:r>
            <a:r>
              <a:rPr lang="en-US" dirty="0">
                <a:solidFill>
                  <a:schemeClr val="tx2"/>
                </a:solidFill>
              </a:rPr>
              <a:t>(including renters)</a:t>
            </a:r>
          </a:p>
          <a:p>
            <a:pPr lvl="1"/>
            <a:r>
              <a:rPr lang="en-US" dirty="0">
                <a:solidFill>
                  <a:schemeClr val="tx2"/>
                </a:solidFill>
              </a:rPr>
              <a:t>Subscriber mobility (participant transfer rate)</a:t>
            </a:r>
          </a:p>
          <a:p>
            <a:pPr lvl="1"/>
            <a:r>
              <a:rPr lang="en-US" dirty="0"/>
              <a:t>The effectiveness of marketing, education, and outreach strategies</a:t>
            </a:r>
          </a:p>
          <a:p>
            <a:r>
              <a:rPr lang="en-US" dirty="0"/>
              <a:t>Initiate </a:t>
            </a:r>
            <a:r>
              <a:rPr lang="en-US" dirty="0">
                <a:solidFill>
                  <a:schemeClr val="tx1"/>
                </a:solidFill>
              </a:rPr>
              <a:t>regular, transparent </a:t>
            </a:r>
            <a:r>
              <a:rPr lang="en-US" dirty="0"/>
              <a:t>customer outreach and engagement about the program and any complementary programs</a:t>
            </a:r>
          </a:p>
        </p:txBody>
      </p:sp>
    </p:spTree>
    <p:extLst>
      <p:ext uri="{BB962C8B-B14F-4D97-AF65-F5344CB8AC3E}">
        <p14:creationId xmlns:p14="http://schemas.microsoft.com/office/powerpoint/2010/main" val="738055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F141691-982D-4134-942B-2393FE5F9B0D}"/>
              </a:ext>
            </a:extLst>
          </p:cNvPr>
          <p:cNvSpPr>
            <a:spLocks noGrp="1"/>
          </p:cNvSpPr>
          <p:nvPr>
            <p:ph type="title"/>
          </p:nvPr>
        </p:nvSpPr>
        <p:spPr/>
        <p:txBody>
          <a:bodyPr/>
          <a:lstStyle/>
          <a:p>
            <a:r>
              <a:rPr lang="en-US" dirty="0"/>
              <a:t>Questions and Comments</a:t>
            </a:r>
          </a:p>
        </p:txBody>
      </p:sp>
    </p:spTree>
    <p:extLst>
      <p:ext uri="{BB962C8B-B14F-4D97-AF65-F5344CB8AC3E}">
        <p14:creationId xmlns:p14="http://schemas.microsoft.com/office/powerpoint/2010/main" val="135657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1FB84D-5691-401F-91F8-205C208B9B22}"/>
              </a:ext>
            </a:extLst>
          </p:cNvPr>
          <p:cNvSpPr>
            <a:spLocks noGrp="1"/>
          </p:cNvSpPr>
          <p:nvPr>
            <p:ph type="title"/>
          </p:nvPr>
        </p:nvSpPr>
        <p:spPr/>
        <p:txBody>
          <a:bodyPr/>
          <a:lstStyle/>
          <a:p>
            <a:r>
              <a:rPr lang="en-US" dirty="0"/>
              <a:t>Definition of Community Solar </a:t>
            </a:r>
          </a:p>
        </p:txBody>
      </p:sp>
      <p:sp>
        <p:nvSpPr>
          <p:cNvPr id="3" name="Content Placeholder 2">
            <a:extLst>
              <a:ext uri="{FF2B5EF4-FFF2-40B4-BE49-F238E27FC236}">
                <a16:creationId xmlns="" xmlns:a16="http://schemas.microsoft.com/office/drawing/2014/main" id="{2D6DDF4C-D919-4E04-93D6-864CB8F65922}"/>
              </a:ext>
            </a:extLst>
          </p:cNvPr>
          <p:cNvSpPr>
            <a:spLocks noGrp="1"/>
          </p:cNvSpPr>
          <p:nvPr>
            <p:ph idx="1"/>
          </p:nvPr>
        </p:nvSpPr>
        <p:spPr>
          <a:xfrm>
            <a:off x="1295401" y="2556932"/>
            <a:ext cx="4800599" cy="3318936"/>
          </a:xfrm>
        </p:spPr>
        <p:txBody>
          <a:bodyPr>
            <a:normAutofit/>
          </a:bodyPr>
          <a:lstStyle/>
          <a:p>
            <a:r>
              <a:rPr lang="en-US" b="1" u="sng" dirty="0"/>
              <a:t>From IPL’s April 2017 Small Commercial Survey</a:t>
            </a:r>
            <a:r>
              <a:rPr lang="en-US" dirty="0"/>
              <a:t>:</a:t>
            </a:r>
          </a:p>
          <a:p>
            <a:pPr lvl="1"/>
            <a:r>
              <a:rPr lang="en-US" dirty="0"/>
              <a:t>“</a:t>
            </a:r>
            <a:r>
              <a:rPr lang="en-US" sz="2200" b="1" dirty="0"/>
              <a:t>Community solar programs allow several energy customers to share the benefits from one solar site</a:t>
            </a:r>
            <a:r>
              <a:rPr lang="en-US" sz="2200" dirty="0"/>
              <a:t>. . </a:t>
            </a:r>
            <a:r>
              <a:rPr lang="en-US" sz="2200" u="sng" dirty="0"/>
              <a:t>.</a:t>
            </a:r>
            <a:r>
              <a:rPr lang="en-US" sz="2200" dirty="0"/>
              <a:t>” – Page 1</a:t>
            </a:r>
          </a:p>
          <a:p>
            <a:endParaRPr lang="en-US" dirty="0"/>
          </a:p>
        </p:txBody>
      </p:sp>
      <p:pic>
        <p:nvPicPr>
          <p:cNvPr id="4" name="Picture 3">
            <a:extLst>
              <a:ext uri="{FF2B5EF4-FFF2-40B4-BE49-F238E27FC236}">
                <a16:creationId xmlns="" xmlns:a16="http://schemas.microsoft.com/office/drawing/2014/main" id="{69DDF7F5-7BB2-4B42-978C-DAA00541AFC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77096" y="2485664"/>
            <a:ext cx="4219501" cy="3318936"/>
          </a:xfrm>
          <a:prstGeom prst="rect">
            <a:avLst/>
          </a:prstGeom>
        </p:spPr>
      </p:pic>
      <p:sp>
        <p:nvSpPr>
          <p:cNvPr id="5" name="Rectangle 4">
            <a:extLst>
              <a:ext uri="{FF2B5EF4-FFF2-40B4-BE49-F238E27FC236}">
                <a16:creationId xmlns="" xmlns:a16="http://schemas.microsoft.com/office/drawing/2014/main" id="{3919A2DF-996D-46D9-B77C-0D5B663151BF}"/>
              </a:ext>
            </a:extLst>
          </p:cNvPr>
          <p:cNvSpPr/>
          <p:nvPr/>
        </p:nvSpPr>
        <p:spPr>
          <a:xfrm>
            <a:off x="6860313" y="5816563"/>
            <a:ext cx="3728906" cy="553998"/>
          </a:xfrm>
          <a:prstGeom prst="rect">
            <a:avLst/>
          </a:prstGeom>
        </p:spPr>
        <p:txBody>
          <a:bodyPr wrap="none">
            <a:spAutoFit/>
          </a:bodyPr>
          <a:lstStyle/>
          <a:p>
            <a:r>
              <a:rPr lang="en-US" sz="700" u="sng" dirty="0">
                <a:latin typeface="Times New Roman" panose="02020603050405020304" pitchFamily="18" charset="0"/>
                <a:cs typeface="Times New Roman" panose="02020603050405020304" pitchFamily="18" charset="0"/>
              </a:rPr>
              <a:t>Image credit</a:t>
            </a:r>
            <a:r>
              <a:rPr lang="en-US" sz="700" dirty="0">
                <a:latin typeface="Times New Roman" panose="02020603050405020304" pitchFamily="18" charset="0"/>
                <a:cs typeface="Times New Roman" panose="02020603050405020304" pitchFamily="18" charset="0"/>
              </a:rPr>
              <a:t>: </a:t>
            </a:r>
            <a:r>
              <a:rPr lang="en-US" sz="700" dirty="0">
                <a:latin typeface="Times New Roman" panose="02020603050405020304" pitchFamily="18" charset="0"/>
                <a:ea typeface="Calibri" panose="020F0502020204030204" pitchFamily="34" charset="0"/>
                <a:cs typeface="Times New Roman" panose="02020603050405020304" pitchFamily="18" charset="0"/>
              </a:rPr>
              <a:t>Jason Coughlin, Jennifer Grove, Linda Irvine, Jacobs, Sarah Johnson Phillips, </a:t>
            </a:r>
          </a:p>
          <a:p>
            <a:r>
              <a:rPr lang="en-US" sz="700" dirty="0">
                <a:latin typeface="Times New Roman" panose="02020603050405020304" pitchFamily="18" charset="0"/>
                <a:ea typeface="Calibri" panose="020F0502020204030204" pitchFamily="34" charset="0"/>
                <a:cs typeface="Times New Roman" panose="02020603050405020304" pitchFamily="18" charset="0"/>
              </a:rPr>
              <a:t>Leslie Moynihan, Joseph Weidman, "</a:t>
            </a:r>
            <a:r>
              <a:rPr lang="en-US" sz="700" dirty="0">
                <a:latin typeface="Times New Roman" panose="02020603050405020304" pitchFamily="18" charset="0"/>
                <a:ea typeface="Calibri" panose="020F0502020204030204" pitchFamily="34" charset="0"/>
                <a:cs typeface="Times New Roman" panose="02020603050405020304" pitchFamily="18" charset="0"/>
                <a:hlinkClick r:id="rId3"/>
              </a:rPr>
              <a:t>A Guide to Community Solar</a:t>
            </a:r>
            <a:r>
              <a:rPr lang="en-US" sz="700" dirty="0">
                <a:latin typeface="Times New Roman" panose="02020603050405020304" pitchFamily="18" charset="0"/>
                <a:ea typeface="Calibri" panose="020F0502020204030204" pitchFamily="34" charset="0"/>
                <a:cs typeface="Times New Roman" panose="02020603050405020304" pitchFamily="18" charset="0"/>
              </a:rPr>
              <a:t>," National Renewable Energy </a:t>
            </a:r>
          </a:p>
          <a:p>
            <a:r>
              <a:rPr lang="en-US" sz="700" dirty="0">
                <a:latin typeface="Times New Roman" panose="02020603050405020304" pitchFamily="18" charset="0"/>
                <a:ea typeface="Calibri" panose="020F0502020204030204" pitchFamily="34" charset="0"/>
                <a:cs typeface="Times New Roman" panose="02020603050405020304" pitchFamily="18" charset="0"/>
              </a:rPr>
              <a:t>Laboratory, 2010.</a:t>
            </a:r>
          </a:p>
          <a:p>
            <a:r>
              <a:rPr lang="en-US" sz="900" dirty="0"/>
              <a:t> </a:t>
            </a:r>
          </a:p>
        </p:txBody>
      </p:sp>
    </p:spTree>
    <p:extLst>
      <p:ext uri="{BB962C8B-B14F-4D97-AF65-F5344CB8AC3E}">
        <p14:creationId xmlns:p14="http://schemas.microsoft.com/office/powerpoint/2010/main" val="186907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D7D8F9-2B67-4494-91C5-89B234CE63D9}"/>
              </a:ext>
            </a:extLst>
          </p:cNvPr>
          <p:cNvSpPr>
            <a:spLocks noGrp="1"/>
          </p:cNvSpPr>
          <p:nvPr>
            <p:ph type="title"/>
          </p:nvPr>
        </p:nvSpPr>
        <p:spPr/>
        <p:txBody>
          <a:bodyPr/>
          <a:lstStyle/>
          <a:p>
            <a:r>
              <a:rPr lang="en-US" dirty="0"/>
              <a:t>Stakeholder Interests</a:t>
            </a:r>
          </a:p>
        </p:txBody>
      </p:sp>
      <p:sp>
        <p:nvSpPr>
          <p:cNvPr id="11" name="Content Placeholder 6">
            <a:extLst>
              <a:ext uri="{FF2B5EF4-FFF2-40B4-BE49-F238E27FC236}">
                <a16:creationId xmlns="" xmlns:a16="http://schemas.microsoft.com/office/drawing/2014/main" id="{37407D6F-52AA-4621-A5E3-A58D2CA2A7D8}"/>
              </a:ext>
            </a:extLst>
          </p:cNvPr>
          <p:cNvSpPr txBox="1">
            <a:spLocks/>
          </p:cNvSpPr>
          <p:nvPr/>
        </p:nvSpPr>
        <p:spPr>
          <a:xfrm>
            <a:off x="1295402" y="2669309"/>
            <a:ext cx="9601196" cy="3206557"/>
          </a:xfrm>
          <a:prstGeom prst="rect">
            <a:avLst/>
          </a:prstGeom>
        </p:spPr>
        <p:txBody>
          <a:bodyPr vert="horz" lIns="91440" tIns="45720" rIns="91440" bIns="45720" rtlCol="0" anchor="t">
            <a:normAutofit fontScale="5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4400" dirty="0"/>
              <a:t>Want to expand the economic and environmental benefits of renewable energy access.</a:t>
            </a:r>
          </a:p>
          <a:p>
            <a:r>
              <a:rPr lang="en-US" sz="4600" dirty="0"/>
              <a:t>Provide a pathway for additional private renewable energy investment and the associated economic development as the program grows.</a:t>
            </a:r>
          </a:p>
          <a:p>
            <a:r>
              <a:rPr lang="en-US" sz="4600" dirty="0"/>
              <a:t>Provide meaningful, verifiable savings for utility customers from day-one of program participation.</a:t>
            </a:r>
          </a:p>
          <a:p>
            <a:r>
              <a:rPr lang="en-US" sz="4600" dirty="0">
                <a:solidFill>
                  <a:schemeClr val="tx2"/>
                </a:solidFill>
              </a:rPr>
              <a:t>See IPL contribute to the success of the Indianapolis Thrive Plan. (</a:t>
            </a:r>
            <a:r>
              <a:rPr lang="en-US" sz="4600" i="1" dirty="0">
                <a:solidFill>
                  <a:schemeClr val="tx2"/>
                </a:solidFill>
              </a:rPr>
              <a:t>See</a:t>
            </a:r>
            <a:r>
              <a:rPr lang="en-US" sz="4600" dirty="0">
                <a:solidFill>
                  <a:schemeClr val="tx2"/>
                </a:solidFill>
              </a:rPr>
              <a:t> Thrive Plan EN:1C)</a:t>
            </a:r>
            <a:endParaRPr lang="en-US" sz="4400" dirty="0">
              <a:solidFill>
                <a:schemeClr val="tx2"/>
              </a:solidFill>
            </a:endParaRPr>
          </a:p>
          <a:p>
            <a:endParaRPr lang="en-US" sz="4400" dirty="0">
              <a:highlight>
                <a:srgbClr val="FFFF00"/>
              </a:highlight>
            </a:endParaRPr>
          </a:p>
        </p:txBody>
      </p:sp>
    </p:spTree>
    <p:extLst>
      <p:ext uri="{BB962C8B-B14F-4D97-AF65-F5344CB8AC3E}">
        <p14:creationId xmlns:p14="http://schemas.microsoft.com/office/powerpoint/2010/main" val="311858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DE4D64F-4059-4F15-AC9B-A041926426FF}"/>
              </a:ext>
            </a:extLst>
          </p:cNvPr>
          <p:cNvSpPr>
            <a:spLocks noGrp="1"/>
          </p:cNvSpPr>
          <p:nvPr>
            <p:ph type="title"/>
          </p:nvPr>
        </p:nvSpPr>
        <p:spPr/>
        <p:txBody>
          <a:bodyPr/>
          <a:lstStyle/>
          <a:p>
            <a:r>
              <a:rPr lang="en-US" dirty="0"/>
              <a:t>Public Interest Factors to Consider</a:t>
            </a:r>
          </a:p>
        </p:txBody>
      </p:sp>
      <p:sp>
        <p:nvSpPr>
          <p:cNvPr id="8" name="Content Placeholder 7">
            <a:extLst>
              <a:ext uri="{FF2B5EF4-FFF2-40B4-BE49-F238E27FC236}">
                <a16:creationId xmlns="" xmlns:a16="http://schemas.microsoft.com/office/drawing/2014/main" id="{54995EC1-2074-4BA5-936D-6FCA63286BCE}"/>
              </a:ext>
            </a:extLst>
          </p:cNvPr>
          <p:cNvSpPr>
            <a:spLocks noGrp="1"/>
          </p:cNvSpPr>
          <p:nvPr>
            <p:ph idx="1"/>
          </p:nvPr>
        </p:nvSpPr>
        <p:spPr>
          <a:xfrm>
            <a:off x="1295401" y="2438400"/>
            <a:ext cx="9601196" cy="3810000"/>
          </a:xfrm>
        </p:spPr>
        <p:txBody>
          <a:bodyPr>
            <a:noAutofit/>
          </a:bodyPr>
          <a:lstStyle/>
          <a:p>
            <a:r>
              <a:rPr lang="en-US" sz="1800" b="1" dirty="0"/>
              <a:t>Economic Benefit</a:t>
            </a:r>
            <a:r>
              <a:rPr lang="en-US" sz="1800" dirty="0"/>
              <a:t> – Savings should be made available to participants through their participation in the program.</a:t>
            </a:r>
          </a:p>
          <a:p>
            <a:r>
              <a:rPr lang="en-US" sz="1800" b="1" dirty="0"/>
              <a:t>No Unfair Advantage</a:t>
            </a:r>
            <a:r>
              <a:rPr lang="en-US" sz="1800" dirty="0"/>
              <a:t> - Fair competition drives down costs for customers/ratepayers, so utility distributed generation should not undermine competitive distributed generation markets. </a:t>
            </a:r>
          </a:p>
          <a:p>
            <a:pPr lvl="1"/>
            <a:r>
              <a:rPr lang="en-US" sz="1800" dirty="0"/>
              <a:t>This pilot project should not be structured in such a way as to give IPL a competitive advantage over other private businesses and investors in the distributed generation solar market.</a:t>
            </a:r>
          </a:p>
          <a:p>
            <a:pPr lvl="1"/>
            <a:r>
              <a:rPr lang="en-US" sz="1800" dirty="0"/>
              <a:t>If IPL does leverage monopoly power or resources, it should be focused on markets that are </a:t>
            </a:r>
            <a:r>
              <a:rPr lang="en-US" sz="1800" dirty="0">
                <a:solidFill>
                  <a:schemeClr val="tx1"/>
                </a:solidFill>
              </a:rPr>
              <a:t>underserved</a:t>
            </a:r>
            <a:r>
              <a:rPr lang="en-US" sz="1800" dirty="0"/>
              <a:t> by the private market, such as low-income customers.</a:t>
            </a:r>
          </a:p>
          <a:p>
            <a:r>
              <a:rPr lang="en-US" sz="1800" b="1" dirty="0"/>
              <a:t>Valuable New Information</a:t>
            </a:r>
            <a:r>
              <a:rPr lang="en-US" sz="1800" dirty="0"/>
              <a:t> – As a pilot project, this community solar program should provide the public with new, substantive insights on the community solar market—including insights on the underserved low-income customer class.</a:t>
            </a:r>
          </a:p>
        </p:txBody>
      </p:sp>
    </p:spTree>
    <p:extLst>
      <p:ext uri="{BB962C8B-B14F-4D97-AF65-F5344CB8AC3E}">
        <p14:creationId xmlns:p14="http://schemas.microsoft.com/office/powerpoint/2010/main" val="195490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Public Interest Factors Continued</a:t>
            </a:r>
          </a:p>
        </p:txBody>
      </p:sp>
      <p:sp>
        <p:nvSpPr>
          <p:cNvPr id="3" name="Content Placeholder 2"/>
          <p:cNvSpPr>
            <a:spLocks noGrp="1"/>
          </p:cNvSpPr>
          <p:nvPr>
            <p:ph idx="1"/>
          </p:nvPr>
        </p:nvSpPr>
        <p:spPr/>
        <p:txBody>
          <a:bodyPr>
            <a:normAutofit fontScale="85000" lnSpcReduction="10000"/>
          </a:bodyPr>
          <a:lstStyle/>
          <a:p>
            <a:r>
              <a:rPr lang="en-US" b="1" dirty="0"/>
              <a:t>Environmental Justice</a:t>
            </a:r>
            <a:r>
              <a:rPr lang="en-US" dirty="0"/>
              <a:t> – This pilot can help to redress the environmental harms suffered by communities that are or have been sited near fossil fuel generation plants.</a:t>
            </a:r>
          </a:p>
          <a:p>
            <a:r>
              <a:rPr lang="en-US" b="1" dirty="0"/>
              <a:t>Transparency </a:t>
            </a:r>
            <a:r>
              <a:rPr lang="en-US" dirty="0"/>
              <a:t>- Full and transparent information in all aspects of program development, rollout, and operation is critical for the pilot program’s usefulness for future learning.</a:t>
            </a:r>
            <a:endParaRPr lang="en-US" b="1" dirty="0"/>
          </a:p>
          <a:p>
            <a:r>
              <a:rPr lang="en-US" b="1" dirty="0"/>
              <a:t>Increase access to solar </a:t>
            </a:r>
            <a:r>
              <a:rPr lang="en-US" dirty="0"/>
              <a:t>- The pilot program will expand access to solar energy to people currently shut out of the market for any reason.</a:t>
            </a:r>
            <a:endParaRPr lang="en-US" b="1" dirty="0"/>
          </a:p>
          <a:p>
            <a:r>
              <a:rPr lang="en-US" b="1" dirty="0"/>
              <a:t>Reduced energy burden </a:t>
            </a:r>
            <a:r>
              <a:rPr lang="en-US" dirty="0"/>
              <a:t>- By providing meaningful, verifiable savings from day-one of program participation, the pilot program will lower electric bills for communities that are disproportionately burdened by energy costs.</a:t>
            </a:r>
          </a:p>
        </p:txBody>
      </p:sp>
    </p:spTree>
    <p:extLst>
      <p:ext uri="{BB962C8B-B14F-4D97-AF65-F5344CB8AC3E}">
        <p14:creationId xmlns:p14="http://schemas.microsoft.com/office/powerpoint/2010/main" val="177029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644854C8-CF89-4DAC-9D56-21066F13125F}"/>
              </a:ext>
            </a:extLst>
          </p:cNvPr>
          <p:cNvSpPr>
            <a:spLocks noGrp="1"/>
          </p:cNvSpPr>
          <p:nvPr>
            <p:ph type="title"/>
          </p:nvPr>
        </p:nvSpPr>
        <p:spPr/>
        <p:txBody>
          <a:bodyPr/>
          <a:lstStyle/>
          <a:p>
            <a:r>
              <a:rPr lang="en-US" b="1" dirty="0"/>
              <a:t>Proposal</a:t>
            </a:r>
          </a:p>
        </p:txBody>
      </p:sp>
    </p:spTree>
    <p:extLst>
      <p:ext uri="{BB962C8B-B14F-4D97-AF65-F5344CB8AC3E}">
        <p14:creationId xmlns:p14="http://schemas.microsoft.com/office/powerpoint/2010/main" val="13054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DEE5CA-F292-4C84-B0CD-8C953A26B5DE}"/>
              </a:ext>
            </a:extLst>
          </p:cNvPr>
          <p:cNvSpPr>
            <a:spLocks noGrp="1"/>
          </p:cNvSpPr>
          <p:nvPr>
            <p:ph type="title"/>
          </p:nvPr>
        </p:nvSpPr>
        <p:spPr/>
        <p:txBody>
          <a:bodyPr/>
          <a:lstStyle/>
          <a:p>
            <a:r>
              <a:rPr lang="en-US" dirty="0"/>
              <a:t>Project Elements</a:t>
            </a:r>
          </a:p>
        </p:txBody>
      </p:sp>
      <p:sp>
        <p:nvSpPr>
          <p:cNvPr id="5" name="Content Placeholder 4">
            <a:extLst>
              <a:ext uri="{FF2B5EF4-FFF2-40B4-BE49-F238E27FC236}">
                <a16:creationId xmlns="" xmlns:a16="http://schemas.microsoft.com/office/drawing/2014/main" id="{4406672A-9A36-4D78-98BD-BF5FE68A40FE}"/>
              </a:ext>
            </a:extLst>
          </p:cNvPr>
          <p:cNvSpPr>
            <a:spLocks noGrp="1"/>
          </p:cNvSpPr>
          <p:nvPr>
            <p:ph sz="half" idx="1"/>
          </p:nvPr>
        </p:nvSpPr>
        <p:spPr/>
        <p:txBody>
          <a:bodyPr>
            <a:normAutofit fontScale="55000" lnSpcReduction="20000"/>
          </a:bodyPr>
          <a:lstStyle/>
          <a:p>
            <a:r>
              <a:rPr lang="en-US" dirty="0">
                <a:solidFill>
                  <a:srgbClr val="0070C0"/>
                </a:solidFill>
                <a:hlinkClick r:id="rId2" action="ppaction://hlinksldjump">
                  <a:extLst>
                    <a:ext uri="{A12FA001-AC4F-418D-AE19-62706E023703}">
                      <ahyp:hlinkClr xmlns="" xmlns:ahyp="http://schemas.microsoft.com/office/drawing/2018/hyperlinkcolor" val="tx"/>
                    </a:ext>
                  </a:extLst>
                </a:hlinkClick>
              </a:rPr>
              <a:t>Subscription</a:t>
            </a:r>
            <a:endParaRPr lang="en-US" dirty="0">
              <a:solidFill>
                <a:srgbClr val="0070C0"/>
              </a:solidFill>
              <a:hlinkClick r:id="rId3" action="ppaction://hlinksldjump">
                <a:extLst>
                  <a:ext uri="{A12FA001-AC4F-418D-AE19-62706E023703}">
                    <ahyp:hlinkClr xmlns="" xmlns:ahyp="http://schemas.microsoft.com/office/drawing/2018/hyperlinkcolor" val="tx"/>
                  </a:ext>
                </a:extLst>
              </a:hlinkClick>
            </a:endParaRPr>
          </a:p>
          <a:p>
            <a:r>
              <a:rPr lang="en-US" dirty="0">
                <a:solidFill>
                  <a:srgbClr val="0070C0"/>
                </a:solidFill>
                <a:hlinkClick r:id="rId4" action="ppaction://hlinksldjump">
                  <a:extLst>
                    <a:ext uri="{A12FA001-AC4F-418D-AE19-62706E023703}">
                      <ahyp:hlinkClr xmlns="" xmlns:ahyp="http://schemas.microsoft.com/office/drawing/2018/hyperlinkcolor" val="tx"/>
                    </a:ext>
                  </a:extLst>
                </a:hlinkClick>
              </a:rPr>
              <a:t>Program Format: 2 options</a:t>
            </a:r>
            <a:endParaRPr lang="en-US" dirty="0">
              <a:solidFill>
                <a:srgbClr val="0070C0"/>
              </a:solidFill>
              <a:hlinkClick r:id="rId3" action="ppaction://hlinksldjump">
                <a:extLst>
                  <a:ext uri="{A12FA001-AC4F-418D-AE19-62706E023703}">
                    <ahyp:hlinkClr xmlns="" xmlns:ahyp="http://schemas.microsoft.com/office/drawing/2018/hyperlinkcolor" val="tx"/>
                  </a:ext>
                </a:extLst>
              </a:hlinkClick>
            </a:endParaRPr>
          </a:p>
          <a:p>
            <a:r>
              <a:rPr lang="en-US" dirty="0">
                <a:solidFill>
                  <a:srgbClr val="0070C0"/>
                </a:solidFill>
                <a:hlinkClick r:id="rId5" action="ppaction://hlinksldjump">
                  <a:extLst>
                    <a:ext uri="{A12FA001-AC4F-418D-AE19-62706E023703}">
                      <ahyp:hlinkClr xmlns="" xmlns:ahyp="http://schemas.microsoft.com/office/drawing/2018/hyperlinkcolor" val="tx"/>
                    </a:ext>
                  </a:extLst>
                </a:hlinkClick>
              </a:rPr>
              <a:t>Subscription Limit</a:t>
            </a:r>
            <a:endParaRPr lang="en-US" dirty="0">
              <a:solidFill>
                <a:srgbClr val="0070C0"/>
              </a:solidFill>
            </a:endParaRPr>
          </a:p>
          <a:p>
            <a:r>
              <a:rPr lang="en-US" dirty="0">
                <a:solidFill>
                  <a:srgbClr val="0070C0"/>
                </a:solidFill>
                <a:hlinkClick r:id="rId6" action="ppaction://hlinksldjump">
                  <a:extLst>
                    <a:ext uri="{A12FA001-AC4F-418D-AE19-62706E023703}">
                      <ahyp:hlinkClr xmlns="" xmlns:ahyp="http://schemas.microsoft.com/office/drawing/2018/hyperlinkcolor" val="tx"/>
                    </a:ext>
                  </a:extLst>
                </a:hlinkClick>
              </a:rPr>
              <a:t>Customer Monthly Credit</a:t>
            </a:r>
            <a:endParaRPr lang="en-US" dirty="0">
              <a:solidFill>
                <a:srgbClr val="0070C0"/>
              </a:solidFill>
            </a:endParaRPr>
          </a:p>
          <a:p>
            <a:r>
              <a:rPr lang="en-US" dirty="0">
                <a:solidFill>
                  <a:srgbClr val="0070C0"/>
                </a:solidFill>
                <a:hlinkClick r:id="rId7" action="ppaction://hlinksldjump">
                  <a:extLst>
                    <a:ext uri="{A12FA001-AC4F-418D-AE19-62706E023703}">
                      <ahyp:hlinkClr xmlns="" xmlns:ahyp="http://schemas.microsoft.com/office/drawing/2018/hyperlinkcolor" val="tx"/>
                    </a:ext>
                  </a:extLst>
                </a:hlinkClick>
              </a:rPr>
              <a:t>Program Option 2: Eligible Customers</a:t>
            </a:r>
            <a:endParaRPr lang="en-US" dirty="0">
              <a:solidFill>
                <a:srgbClr val="0070C0"/>
              </a:solidFill>
            </a:endParaRPr>
          </a:p>
          <a:p>
            <a:r>
              <a:rPr lang="en-US" dirty="0">
                <a:solidFill>
                  <a:srgbClr val="0070C0"/>
                </a:solidFill>
                <a:hlinkClick r:id="rId8" action="ppaction://hlinksldjump">
                  <a:extLst>
                    <a:ext uri="{A12FA001-AC4F-418D-AE19-62706E023703}">
                      <ahyp:hlinkClr xmlns="" xmlns:ahyp="http://schemas.microsoft.com/office/drawing/2018/hyperlinkcolor" val="tx"/>
                    </a:ext>
                  </a:extLst>
                </a:hlinkClick>
              </a:rPr>
              <a:t>Customer Participation Limit</a:t>
            </a:r>
            <a:endParaRPr lang="en-US" dirty="0">
              <a:solidFill>
                <a:srgbClr val="0070C0"/>
              </a:solidFill>
            </a:endParaRPr>
          </a:p>
          <a:p>
            <a:r>
              <a:rPr lang="en-US" dirty="0">
                <a:solidFill>
                  <a:srgbClr val="0070C0"/>
                </a:solidFill>
                <a:hlinkClick r:id="rId9" action="ppaction://hlinksldjump">
                  <a:extLst>
                    <a:ext uri="{A12FA001-AC4F-418D-AE19-62706E023703}">
                      <ahyp:hlinkClr xmlns="" xmlns:ahyp="http://schemas.microsoft.com/office/drawing/2018/hyperlinkcolor" val="tx"/>
                    </a:ext>
                  </a:extLst>
                </a:hlinkClick>
              </a:rPr>
              <a:t>Minimum Term</a:t>
            </a:r>
            <a:endParaRPr lang="en-US" dirty="0">
              <a:solidFill>
                <a:srgbClr val="0070C0"/>
              </a:solidFill>
            </a:endParaRPr>
          </a:p>
          <a:p>
            <a:r>
              <a:rPr lang="en-US" dirty="0">
                <a:solidFill>
                  <a:srgbClr val="0070C0"/>
                </a:solidFill>
                <a:hlinkClick r:id="rId10" action="ppaction://hlinksldjump">
                  <a:extLst>
                    <a:ext uri="{A12FA001-AC4F-418D-AE19-62706E023703}">
                      <ahyp:hlinkClr xmlns="" xmlns:ahyp="http://schemas.microsoft.com/office/drawing/2018/hyperlinkcolor" val="tx"/>
                    </a:ext>
                  </a:extLst>
                </a:hlinkClick>
              </a:rPr>
              <a:t>Waitlists and Subscription Transfers</a:t>
            </a:r>
            <a:endParaRPr lang="en-US" dirty="0">
              <a:solidFill>
                <a:srgbClr val="0070C0"/>
              </a:solidFill>
            </a:endParaRPr>
          </a:p>
          <a:p>
            <a:r>
              <a:rPr lang="en-US" dirty="0">
                <a:solidFill>
                  <a:srgbClr val="0070C0"/>
                </a:solidFill>
                <a:hlinkClick r:id="rId11" action="ppaction://hlinksldjump">
                  <a:extLst>
                    <a:ext uri="{A12FA001-AC4F-418D-AE19-62706E023703}">
                      <ahyp:hlinkClr xmlns="" xmlns:ahyp="http://schemas.microsoft.com/office/drawing/2018/hyperlinkcolor" val="tx"/>
                    </a:ext>
                  </a:extLst>
                </a:hlinkClick>
              </a:rPr>
              <a:t>Contract Penalty</a:t>
            </a:r>
            <a:endParaRPr lang="en-US" dirty="0">
              <a:solidFill>
                <a:srgbClr val="0070C0"/>
              </a:solidFill>
            </a:endParaRPr>
          </a:p>
          <a:p>
            <a:r>
              <a:rPr lang="en-US" dirty="0">
                <a:solidFill>
                  <a:srgbClr val="0070C0"/>
                </a:solidFill>
                <a:hlinkClick r:id="rId12" action="ppaction://hlinksldjump">
                  <a:extLst>
                    <a:ext uri="{A12FA001-AC4F-418D-AE19-62706E023703}">
                      <ahyp:hlinkClr xmlns="" xmlns:ahyp="http://schemas.microsoft.com/office/drawing/2018/hyperlinkcolor" val="tx"/>
                    </a:ext>
                  </a:extLst>
                </a:hlinkClick>
              </a:rPr>
              <a:t>Carve-Outs</a:t>
            </a:r>
            <a:endParaRPr lang="en-US" dirty="0">
              <a:solidFill>
                <a:srgbClr val="0070C0"/>
              </a:solidFill>
            </a:endParaRPr>
          </a:p>
          <a:p>
            <a:r>
              <a:rPr lang="en-US" dirty="0">
                <a:solidFill>
                  <a:srgbClr val="0070C0"/>
                </a:solidFill>
                <a:hlinkClick r:id="rId13" action="ppaction://hlinksldjump">
                  <a:extLst>
                    <a:ext uri="{A12FA001-AC4F-418D-AE19-62706E023703}">
                      <ahyp:hlinkClr xmlns="" xmlns:ahyp="http://schemas.microsoft.com/office/drawing/2018/hyperlinkcolor" val="tx"/>
                    </a:ext>
                  </a:extLst>
                </a:hlinkClick>
              </a:rPr>
              <a:t>If IPL Pursues Option 2:</a:t>
            </a:r>
            <a:r>
              <a:rPr lang="en-US" dirty="0">
                <a:solidFill>
                  <a:srgbClr val="0070C0"/>
                </a:solidFill>
                <a:hlinkClick r:id="rId13" action="ppaction://hlinksldjump">
                  <a:extLst>
                    <a:ext uri="{A12FA001-AC4F-418D-AE19-62706E023703}">
                      <ahyp:hlinkClr xmlns="" xmlns:ahyp="http://schemas.microsoft.com/office/drawing/2018/hyperlinkcolor" val="tx"/>
                    </a:ext>
                  </a:extLst>
                </a:hlinkClick>
              </a:rPr>
              <a:t/>
            </a:r>
            <a:br>
              <a:rPr lang="en-US" dirty="0">
                <a:solidFill>
                  <a:srgbClr val="0070C0"/>
                </a:solidFill>
                <a:hlinkClick r:id="rId13" action="ppaction://hlinksldjump">
                  <a:extLst>
                    <a:ext uri="{A12FA001-AC4F-418D-AE19-62706E023703}">
                      <ahyp:hlinkClr xmlns="" xmlns:ahyp="http://schemas.microsoft.com/office/drawing/2018/hyperlinkcolor" val="tx"/>
                    </a:ext>
                  </a:extLst>
                </a:hlinkClick>
              </a:rPr>
            </a:br>
            <a:r>
              <a:rPr lang="en-US" dirty="0">
                <a:solidFill>
                  <a:srgbClr val="0070C0"/>
                </a:solidFill>
                <a:hlinkClick r:id="rId13" action="ppaction://hlinksldjump">
                  <a:extLst>
                    <a:ext uri="{A12FA001-AC4F-418D-AE19-62706E023703}">
                      <ahyp:hlinkClr xmlns="" xmlns:ahyp="http://schemas.microsoft.com/office/drawing/2018/hyperlinkcolor" val="tx"/>
                    </a:ext>
                  </a:extLst>
                </a:hlinkClick>
              </a:rPr>
              <a:t>Carve-out % Dedicated to Low-Income Customers</a:t>
            </a:r>
            <a:endParaRPr lang="en-US" dirty="0">
              <a:solidFill>
                <a:srgbClr val="0070C0"/>
              </a:solidFill>
            </a:endParaRPr>
          </a:p>
        </p:txBody>
      </p:sp>
      <p:sp>
        <p:nvSpPr>
          <p:cNvPr id="6" name="Content Placeholder 5">
            <a:extLst>
              <a:ext uri="{FF2B5EF4-FFF2-40B4-BE49-F238E27FC236}">
                <a16:creationId xmlns="" xmlns:a16="http://schemas.microsoft.com/office/drawing/2014/main" id="{76C65CA9-069C-4BCC-BC0F-E00CBAE6F736}"/>
              </a:ext>
            </a:extLst>
          </p:cNvPr>
          <p:cNvSpPr>
            <a:spLocks noGrp="1"/>
          </p:cNvSpPr>
          <p:nvPr>
            <p:ph sz="half" idx="2"/>
          </p:nvPr>
        </p:nvSpPr>
        <p:spPr/>
        <p:txBody>
          <a:bodyPr>
            <a:normAutofit fontScale="55000" lnSpcReduction="20000"/>
          </a:bodyPr>
          <a:lstStyle/>
          <a:p>
            <a:r>
              <a:rPr lang="en-US" dirty="0">
                <a:solidFill>
                  <a:srgbClr val="0070C0"/>
                </a:solidFill>
                <a:hlinkClick r:id="rId14" action="ppaction://hlinksldjump">
                  <a:extLst>
                    <a:ext uri="{A12FA001-AC4F-418D-AE19-62706E023703}">
                      <ahyp:hlinkClr xmlns="" xmlns:ahyp="http://schemas.microsoft.com/office/drawing/2018/hyperlinkcolor" val="tx"/>
                    </a:ext>
                  </a:extLst>
                </a:hlinkClick>
              </a:rPr>
              <a:t>Defining Low-Income</a:t>
            </a:r>
            <a:endParaRPr lang="en-US" dirty="0">
              <a:solidFill>
                <a:srgbClr val="0070C0"/>
              </a:solidFill>
              <a:hlinkClick r:id="rId5" action="ppaction://hlinksldjump">
                <a:extLst>
                  <a:ext uri="{A12FA001-AC4F-418D-AE19-62706E023703}">
                    <ahyp:hlinkClr xmlns="" xmlns:ahyp="http://schemas.microsoft.com/office/drawing/2018/hyperlinkcolor" val="tx"/>
                  </a:ext>
                </a:extLst>
              </a:hlinkClick>
            </a:endParaRPr>
          </a:p>
          <a:p>
            <a:r>
              <a:rPr lang="en-US" dirty="0">
                <a:solidFill>
                  <a:srgbClr val="0070C0"/>
                </a:solidFill>
                <a:hlinkClick r:id="rId15" action="ppaction://hlinksldjump">
                  <a:extLst>
                    <a:ext uri="{A12FA001-AC4F-418D-AE19-62706E023703}">
                      <ahyp:hlinkClr xmlns="" xmlns:ahyp="http://schemas.microsoft.com/office/drawing/2018/hyperlinkcolor" val="tx"/>
                    </a:ext>
                  </a:extLst>
                </a:hlinkClick>
              </a:rPr>
              <a:t>Unsubscribed Blocks</a:t>
            </a:r>
            <a:endParaRPr lang="en-US" dirty="0">
              <a:solidFill>
                <a:srgbClr val="0070C0"/>
              </a:solidFill>
              <a:hlinkClick r:id="rId5" action="ppaction://hlinksldjump">
                <a:extLst>
                  <a:ext uri="{A12FA001-AC4F-418D-AE19-62706E023703}">
                    <ahyp:hlinkClr xmlns="" xmlns:ahyp="http://schemas.microsoft.com/office/drawing/2018/hyperlinkcolor" val="tx"/>
                  </a:ext>
                </a:extLst>
              </a:hlinkClick>
            </a:endParaRPr>
          </a:p>
          <a:p>
            <a:r>
              <a:rPr lang="en-US" dirty="0">
                <a:solidFill>
                  <a:srgbClr val="0070C0"/>
                </a:solidFill>
                <a:hlinkClick r:id="rId16" action="ppaction://hlinksldjump">
                  <a:extLst>
                    <a:ext uri="{A12FA001-AC4F-418D-AE19-62706E023703}">
                      <ahyp:hlinkClr xmlns="" xmlns:ahyp="http://schemas.microsoft.com/office/drawing/2018/hyperlinkcolor" val="tx"/>
                    </a:ext>
                  </a:extLst>
                </a:hlinkClick>
              </a:rPr>
              <a:t>Ownership</a:t>
            </a:r>
            <a:endParaRPr lang="en-US" dirty="0">
              <a:solidFill>
                <a:srgbClr val="0070C0"/>
              </a:solidFill>
            </a:endParaRPr>
          </a:p>
          <a:p>
            <a:r>
              <a:rPr lang="en-US" dirty="0">
                <a:solidFill>
                  <a:srgbClr val="0070C0"/>
                </a:solidFill>
                <a:hlinkClick r:id="rId17" action="ppaction://hlinksldjump">
                  <a:extLst>
                    <a:ext uri="{A12FA001-AC4F-418D-AE19-62706E023703}">
                      <ahyp:hlinkClr xmlns="" xmlns:ahyp="http://schemas.microsoft.com/office/drawing/2018/hyperlinkcolor" val="tx"/>
                    </a:ext>
                  </a:extLst>
                </a:hlinkClick>
              </a:rPr>
              <a:t>System Size</a:t>
            </a:r>
            <a:endParaRPr lang="en-US" dirty="0">
              <a:solidFill>
                <a:srgbClr val="0070C0"/>
              </a:solidFill>
            </a:endParaRPr>
          </a:p>
          <a:p>
            <a:r>
              <a:rPr lang="en-US" dirty="0">
                <a:solidFill>
                  <a:srgbClr val="0070C0"/>
                </a:solidFill>
                <a:hlinkClick r:id="rId18" action="ppaction://hlinksldjump">
                  <a:extLst>
                    <a:ext uri="{A12FA001-AC4F-418D-AE19-62706E023703}">
                      <ahyp:hlinkClr xmlns="" xmlns:ahyp="http://schemas.microsoft.com/office/drawing/2018/hyperlinkcolor" val="tx"/>
                    </a:ext>
                  </a:extLst>
                </a:hlinkClick>
              </a:rPr>
              <a:t>Location of Solar Array</a:t>
            </a:r>
            <a:endParaRPr lang="en-US" dirty="0">
              <a:solidFill>
                <a:srgbClr val="0070C0"/>
              </a:solidFill>
            </a:endParaRPr>
          </a:p>
          <a:p>
            <a:r>
              <a:rPr lang="en-US" dirty="0">
                <a:solidFill>
                  <a:srgbClr val="0070C0"/>
                </a:solidFill>
                <a:hlinkClick r:id="rId19" action="ppaction://hlinksldjump">
                  <a:extLst>
                    <a:ext uri="{A12FA001-AC4F-418D-AE19-62706E023703}">
                      <ahyp:hlinkClr xmlns="" xmlns:ahyp="http://schemas.microsoft.com/office/drawing/2018/hyperlinkcolor" val="tx"/>
                    </a:ext>
                  </a:extLst>
                </a:hlinkClick>
              </a:rPr>
              <a:t>MLK Drive</a:t>
            </a:r>
            <a:endParaRPr lang="en-US" dirty="0">
              <a:solidFill>
                <a:srgbClr val="0070C0"/>
              </a:solidFill>
            </a:endParaRPr>
          </a:p>
          <a:p>
            <a:r>
              <a:rPr lang="en-US" dirty="0">
                <a:solidFill>
                  <a:srgbClr val="0070C0"/>
                </a:solidFill>
                <a:hlinkClick r:id="rId20" action="ppaction://hlinksldjump">
                  <a:extLst>
                    <a:ext uri="{A12FA001-AC4F-418D-AE19-62706E023703}">
                      <ahyp:hlinkClr xmlns="" xmlns:ahyp="http://schemas.microsoft.com/office/drawing/2018/hyperlinkcolor" val="tx"/>
                    </a:ext>
                  </a:extLst>
                </a:hlinkClick>
              </a:rPr>
              <a:t>Program Length</a:t>
            </a:r>
            <a:endParaRPr lang="en-US" dirty="0">
              <a:solidFill>
                <a:srgbClr val="0070C0"/>
              </a:solidFill>
            </a:endParaRPr>
          </a:p>
          <a:p>
            <a:r>
              <a:rPr lang="en-US" dirty="0">
                <a:solidFill>
                  <a:srgbClr val="0070C0"/>
                </a:solidFill>
                <a:hlinkClick r:id="rId21" action="ppaction://hlinksldjump">
                  <a:extLst>
                    <a:ext uri="{A12FA001-AC4F-418D-AE19-62706E023703}">
                      <ahyp:hlinkClr xmlns="" xmlns:ahyp="http://schemas.microsoft.com/office/drawing/2018/hyperlinkcolor" val="tx"/>
                    </a:ext>
                  </a:extLst>
                </a:hlinkClick>
              </a:rPr>
              <a:t>REC Treatment</a:t>
            </a:r>
            <a:endParaRPr lang="en-US" dirty="0">
              <a:solidFill>
                <a:srgbClr val="0070C0"/>
              </a:solidFill>
            </a:endParaRPr>
          </a:p>
          <a:p>
            <a:r>
              <a:rPr lang="en-US" dirty="0">
                <a:solidFill>
                  <a:srgbClr val="0070C0"/>
                </a:solidFill>
                <a:hlinkClick r:id="rId22" action="ppaction://hlinksldjump">
                  <a:extLst>
                    <a:ext uri="{A12FA001-AC4F-418D-AE19-62706E023703}">
                      <ahyp:hlinkClr xmlns="" xmlns:ahyp="http://schemas.microsoft.com/office/drawing/2018/hyperlinkcolor" val="tx"/>
                    </a:ext>
                  </a:extLst>
                </a:hlinkClick>
              </a:rPr>
              <a:t>Project Costs</a:t>
            </a:r>
            <a:endParaRPr lang="en-US" dirty="0">
              <a:solidFill>
                <a:srgbClr val="0070C0"/>
              </a:solidFill>
            </a:endParaRPr>
          </a:p>
          <a:p>
            <a:r>
              <a:rPr lang="en-US" dirty="0">
                <a:solidFill>
                  <a:srgbClr val="0070C0"/>
                </a:solidFill>
                <a:hlinkClick r:id="rId3" action="ppaction://hlinksldjump">
                  <a:extLst>
                    <a:ext uri="{A12FA001-AC4F-418D-AE19-62706E023703}">
                      <ahyp:hlinkClr xmlns="" xmlns:ahyp="http://schemas.microsoft.com/office/drawing/2018/hyperlinkcolor" val="tx"/>
                    </a:ext>
                  </a:extLst>
                </a:hlinkClick>
              </a:rPr>
              <a:t>Learnings</a:t>
            </a:r>
            <a:endParaRPr lang="en-US" dirty="0">
              <a:solidFill>
                <a:srgbClr val="0070C0"/>
              </a:solidFill>
            </a:endParaRPr>
          </a:p>
          <a:p>
            <a:r>
              <a:rPr lang="en-US" dirty="0">
                <a:solidFill>
                  <a:srgbClr val="0070C0"/>
                </a:solidFill>
                <a:hlinkClick r:id="rId23" action="ppaction://hlinksldjump">
                  <a:extLst>
                    <a:ext uri="{A12FA001-AC4F-418D-AE19-62706E023703}">
                      <ahyp:hlinkClr xmlns="" xmlns:ahyp="http://schemas.microsoft.com/office/drawing/2018/hyperlinkcolor" val="tx"/>
                    </a:ext>
                  </a:extLst>
                </a:hlinkClick>
              </a:rPr>
              <a:t>Project/Program Evaluation</a:t>
            </a:r>
            <a:endParaRPr lang="en-US" dirty="0">
              <a:solidFill>
                <a:srgbClr val="0070C0"/>
              </a:solidFill>
            </a:endParaRPr>
          </a:p>
        </p:txBody>
      </p:sp>
    </p:spTree>
    <p:extLst>
      <p:ext uri="{BB962C8B-B14F-4D97-AF65-F5344CB8AC3E}">
        <p14:creationId xmlns:p14="http://schemas.microsoft.com/office/powerpoint/2010/main" val="30636290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26973</TotalTime>
  <Words>2664</Words>
  <Application>Microsoft Office PowerPoint</Application>
  <PresentationFormat>Widescreen</PresentationFormat>
  <Paragraphs>172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Garamond</vt:lpstr>
      <vt:lpstr>Mangal</vt:lpstr>
      <vt:lpstr>Times New Roman</vt:lpstr>
      <vt:lpstr>Organic</vt:lpstr>
      <vt:lpstr>Community Solar Pilot Project ⸻ ⸺  Stakeholder Proposal</vt:lpstr>
      <vt:lpstr>Background</vt:lpstr>
      <vt:lpstr>Vision for Community Solar</vt:lpstr>
      <vt:lpstr>Definition of Community Solar </vt:lpstr>
      <vt:lpstr>Stakeholder Interests</vt:lpstr>
      <vt:lpstr>Public Interest Factors to Consider</vt:lpstr>
      <vt:lpstr>Public Interest Factors Continued</vt:lpstr>
      <vt:lpstr>Proposal</vt:lpstr>
      <vt:lpstr>Project Elements</vt:lpstr>
      <vt:lpstr>Subscription</vt:lpstr>
      <vt:lpstr>Program Format: 2 Options</vt:lpstr>
      <vt:lpstr>Subscription Limit</vt:lpstr>
      <vt:lpstr>Customer Monthly Credit</vt:lpstr>
      <vt:lpstr>Program Option 2: Eligible Customers</vt:lpstr>
      <vt:lpstr>Customer Participation Limit</vt:lpstr>
      <vt:lpstr>Minimum Term</vt:lpstr>
      <vt:lpstr>Waitlists and Subscription Transfers</vt:lpstr>
      <vt:lpstr>Contract Penalty</vt:lpstr>
      <vt:lpstr>Carve-Outs</vt:lpstr>
      <vt:lpstr>If IPL Pursues Option 2: Carve-out % Dedicated to Low-Income Customers</vt:lpstr>
      <vt:lpstr>Defining Low-Income</vt:lpstr>
      <vt:lpstr>Unsubscribed Blocks</vt:lpstr>
      <vt:lpstr>Ownership</vt:lpstr>
      <vt:lpstr>System Size</vt:lpstr>
      <vt:lpstr>Location of Solar Array</vt:lpstr>
      <vt:lpstr>MLK Drive</vt:lpstr>
      <vt:lpstr>Program Length</vt:lpstr>
      <vt:lpstr>REC Treatment</vt:lpstr>
      <vt:lpstr>Project Costs</vt:lpstr>
      <vt:lpstr>Learnings</vt:lpstr>
      <vt:lpstr>Project/Program Evaluation</vt:lpstr>
      <vt:lpstr>Questions and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Jean-Luc Kreitner</dc:creator>
  <cp:lastModifiedBy>Owner</cp:lastModifiedBy>
  <cp:revision>52</cp:revision>
  <dcterms:created xsi:type="dcterms:W3CDTF">2019-08-14T21:35:51Z</dcterms:created>
  <dcterms:modified xsi:type="dcterms:W3CDTF">2019-10-21T10:57:23Z</dcterms:modified>
</cp:coreProperties>
</file>