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417" r:id="rId3"/>
    <p:sldId id="426" r:id="rId4"/>
    <p:sldId id="384" r:id="rId5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" initials="J" lastIdx="1" clrIdx="0"/>
  <p:cmAuthor id="2" name="Owner" initials="O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32" autoAdjust="0"/>
  </p:normalViewPr>
  <p:slideViewPr>
    <p:cSldViewPr>
      <p:cViewPr varScale="1">
        <p:scale>
          <a:sx n="109" d="100"/>
          <a:sy n="109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>
              <a:defRPr sz="1200"/>
            </a:lvl1pPr>
          </a:lstStyle>
          <a:p>
            <a:fld id="{80A1B528-AF94-4194-82EE-26711373FE4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>
              <a:defRPr sz="1200"/>
            </a:lvl1pPr>
          </a:lstStyle>
          <a:p>
            <a:fld id="{BD48F519-0411-491D-AB57-D54473467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65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>
              <a:defRPr sz="1200"/>
            </a:lvl1pPr>
          </a:lstStyle>
          <a:p>
            <a:fld id="{68E16405-1F16-4EC4-9A16-40D1788BD133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8" rIns="94215" bIns="471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5" tIns="47108" rIns="94215" bIns="471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>
              <a:defRPr sz="1200"/>
            </a:lvl1pPr>
          </a:lstStyle>
          <a:p>
            <a:fld id="{05367E4E-CE2A-41DC-B87B-061F37231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62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3889-F8B5-474D-AE59-A388D83DA1CB}" type="datetime1">
              <a:rPr lang="en-US" smtClean="0"/>
              <a:t>3/11/2022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5666-3E37-473A-BEB4-42193895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09B70-82B6-45AA-8D71-DD04EAD0B44E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0BB1-F2ED-4E5B-BF1F-EA95747D2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5B79-FD5B-4551-8313-BC137823B043}" type="datetime1">
              <a:rPr lang="en-US" smtClean="0"/>
              <a:t>3/11/2022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58E88-5747-40FF-9010-04E3B4D67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FBDAC-BC4C-4299-8EAC-67D31F7E6987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BEC6-3FB9-48B2-A926-3BAC31AA4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714C-C41C-4355-BA65-A59F6445092F}" type="datetime1">
              <a:rPr lang="en-US" smtClean="0"/>
              <a:t>3/11/2022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06FD-AC73-4E47-8692-C29548289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B8A8A-5554-41A0-903D-1667FB2DB0A0}" type="datetime1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466CF-B547-4EB5-BAE5-5FB0BA21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24B1-4339-4388-9F0C-A1FF906ADFDC}" type="datetime1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82FA-4482-47B2-95BA-1552D87F6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88C4-AD84-4B3A-9DDA-64071CA71933}" type="datetime1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5F63F-2689-4604-9EBF-560D75749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76C8-B00D-4672-9DF7-0422CC7D3FB0}" type="datetime1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A1B2-B63F-47E9-A6F4-621F43BD0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0BF4-F16C-4D94-A166-070BDC2923CE}" type="datetime1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B4FC-DD21-472F-9D92-71973E23D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5A88E-5BB2-4A71-B461-408EB8086714}" type="datetime1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12868-8D3A-4CA7-8F8F-8ACDB78C9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875DFAB-8018-476C-B1B0-142DB00D575B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63131B6-B5D0-40F1-8EA7-B8E337CC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3" r:id="rId4"/>
    <p:sldLayoutId id="2147483704" r:id="rId5"/>
    <p:sldLayoutId id="2147483705" r:id="rId6"/>
    <p:sldLayoutId id="2147483709" r:id="rId7"/>
    <p:sldLayoutId id="2147483710" r:id="rId8"/>
    <p:sldLayoutId id="2147483711" r:id="rId9"/>
    <p:sldLayoutId id="2147483706" r:id="rId10"/>
    <p:sldLayoutId id="214748371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urc.portal.in.gov/thirtyday-case-details/?id=ecf6075d-6196-ec11-8d20-001dd8034b0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urc.portal.in.gov/thirtyday-case-details/?id=0ee73716-599a-ec11-b3fe-001dd8023d66" TargetMode="External"/><Relationship Id="rId5" Type="http://schemas.openxmlformats.org/officeDocument/2006/relationships/hyperlink" Target="https://iurc.portal.in.gov/thirtyday-case-details/?id=460cd60d-6199-ec11-b3fe-001dd8023d66" TargetMode="External"/><Relationship Id="rId4" Type="http://schemas.openxmlformats.org/officeDocument/2006/relationships/hyperlink" Target="https://iurc.portal.in.gov/thirtyday-case-details/?id=091dc93d-6299-ec11-b3fe-001dd8023d6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urc.portal.in.gov/thirtyday-case-details/?id=09803c40-be98-ec11-b3fe-001dd8023d6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.Arnold@thearnoldgroup.biz" TargetMode="External"/><Relationship Id="rId2" Type="http://schemas.openxmlformats.org/officeDocument/2006/relationships/hyperlink" Target="mailto:Laura.Arnold@IndianaDG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83557"/>
            <a:ext cx="8077200" cy="167335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300" b="0" dirty="0"/>
              <a:t>Indiana 2022 PURPA Avoided Cost Rates 30-day Filings</a:t>
            </a:r>
            <a:endParaRPr lang="en-US" sz="43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8077200" cy="1371600"/>
          </a:xfrm>
        </p:spPr>
        <p:txBody>
          <a:bodyPr/>
          <a:lstStyle/>
          <a:p>
            <a:r>
              <a:rPr lang="en-US" b="1" dirty="0"/>
              <a:t>Laura Ann Arnold, President</a:t>
            </a:r>
          </a:p>
          <a:p>
            <a:r>
              <a:rPr lang="en-US" b="1" dirty="0"/>
              <a:t>Indiana Distributed Energy  Alliance</a:t>
            </a:r>
          </a:p>
          <a:p>
            <a:endParaRPr lang="en-US" b="1" dirty="0"/>
          </a:p>
          <a:p>
            <a:r>
              <a:rPr lang="en-US" b="1" dirty="0"/>
              <a:t>March 3, 2022</a:t>
            </a:r>
          </a:p>
        </p:txBody>
      </p:sp>
      <p:pic>
        <p:nvPicPr>
          <p:cNvPr id="8196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52400"/>
            <a:ext cx="320040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C65666-3E37-473A-BEB4-421938956CF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+mn-lt"/>
              </a:rPr>
              <a:t>2022 Filed PURPA “Avoided Cost” Rates 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805398"/>
              </p:ext>
            </p:extLst>
          </p:nvPr>
        </p:nvGraphicFramePr>
        <p:xfrm>
          <a:off x="381000" y="1563621"/>
          <a:ext cx="8305800" cy="4972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5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0749">
                <a:tc>
                  <a:txBody>
                    <a:bodyPr/>
                    <a:lstStyle/>
                    <a:p>
                      <a:r>
                        <a:rPr lang="en-US" dirty="0"/>
                        <a:t>Utility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r>
                        <a:rPr lang="en-US" baseline="0" dirty="0"/>
                        <a:t> day filing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rate ($/kWh)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 rate ($/kW/month)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788">
                <a:tc>
                  <a:txBody>
                    <a:bodyPr/>
                    <a:lstStyle/>
                    <a:p>
                      <a:r>
                        <a:rPr lang="en-US" dirty="0"/>
                        <a:t>Duke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50489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Standard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$0.045106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AES</a:t>
                      </a:r>
                      <a:r>
                        <a:rPr lang="en-US" baseline="0" dirty="0"/>
                        <a:t> Indiana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50493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Peak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 Peak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CenterPoint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50492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</a:t>
                      </a:r>
                      <a:r>
                        <a:rPr lang="en-US" baseline="0" dirty="0"/>
                        <a:t> On-Peak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$6.08</a:t>
                      </a:r>
                      <a:r>
                        <a:rPr lang="en-US" baseline="0" dirty="0"/>
                        <a:t>         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$0.02999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I&amp;M/AEP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50494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6404856"/>
            <a:ext cx="3916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see</a:t>
            </a:r>
            <a:r>
              <a:rPr lang="en-US" dirty="0"/>
              <a:t> 170 Ind. Admin. Code 4-4.1-10)</a:t>
            </a:r>
          </a:p>
        </p:txBody>
      </p:sp>
    </p:spTree>
    <p:extLst>
      <p:ext uri="{BB962C8B-B14F-4D97-AF65-F5344CB8AC3E}">
        <p14:creationId xmlns:p14="http://schemas.microsoft.com/office/powerpoint/2010/main" val="230562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+mn-lt"/>
              </a:rPr>
              <a:t>2022 Filed PURPA “Avoided Cost” Rates </a:t>
            </a:r>
            <a:endParaRPr lang="en-US" sz="2800" dirty="0"/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472167"/>
              </p:ext>
            </p:extLst>
          </p:nvPr>
        </p:nvGraphicFramePr>
        <p:xfrm>
          <a:off x="304800" y="1545797"/>
          <a:ext cx="8382000" cy="4931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0474">
                <a:tc>
                  <a:txBody>
                    <a:bodyPr/>
                    <a:lstStyle/>
                    <a:p>
                      <a:r>
                        <a:rPr lang="en-US" dirty="0"/>
                        <a:t>Utility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r>
                        <a:rPr lang="en-US" baseline="0" dirty="0"/>
                        <a:t> day filing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rate ($/kWh)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 rate ($/kW/month)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r>
                        <a:rPr lang="en-US" dirty="0"/>
                        <a:t>NIPSCO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50491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Summer (May-Sept)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Winter (Oct-Apr)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$0.05157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Summer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Winter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$0.04676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$5.74</a:t>
                      </a:r>
                      <a:r>
                        <a:rPr lang="en-US" baseline="0" dirty="0"/>
                        <a:t>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6429653"/>
            <a:ext cx="3916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see</a:t>
            </a:r>
            <a:r>
              <a:rPr lang="en-US" dirty="0"/>
              <a:t> 170 Ind. Admin. Code 4-4.1-10)</a:t>
            </a:r>
          </a:p>
        </p:txBody>
      </p:sp>
    </p:spTree>
    <p:extLst>
      <p:ext uri="{BB962C8B-B14F-4D97-AF65-F5344CB8AC3E}">
        <p14:creationId xmlns:p14="http://schemas.microsoft.com/office/powerpoint/2010/main" val="68202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dirty="0"/>
              <a:t>Laura Ann Arnold, President</a:t>
            </a:r>
          </a:p>
          <a:p>
            <a:pPr marL="119062" indent="0">
              <a:buNone/>
            </a:pPr>
            <a:r>
              <a:rPr lang="en-US" dirty="0"/>
              <a:t>Indiana Distributed Energy Alliance</a:t>
            </a:r>
          </a:p>
          <a:p>
            <a:pPr marL="119062" indent="0">
              <a:buNone/>
            </a:pPr>
            <a:r>
              <a:rPr lang="en-US" dirty="0"/>
              <a:t>545 E. Eleventh Street</a:t>
            </a:r>
          </a:p>
          <a:p>
            <a:pPr marL="119062" indent="0">
              <a:buNone/>
            </a:pPr>
            <a:r>
              <a:rPr lang="en-US" dirty="0"/>
              <a:t>Indianapolis, IN 46202</a:t>
            </a:r>
          </a:p>
          <a:p>
            <a:pPr marL="119062" indent="0">
              <a:buNone/>
            </a:pPr>
            <a:r>
              <a:rPr lang="en-US" dirty="0"/>
              <a:t>(317) 635-1701</a:t>
            </a:r>
          </a:p>
          <a:p>
            <a:pPr marL="119062" indent="0">
              <a:buNone/>
            </a:pPr>
            <a:r>
              <a:rPr lang="en-US" dirty="0"/>
              <a:t>(317) 502-5123 cell</a:t>
            </a:r>
          </a:p>
          <a:p>
            <a:pPr marL="119062" indent="0">
              <a:buNone/>
            </a:pPr>
            <a:r>
              <a:rPr lang="en-US" dirty="0">
                <a:hlinkClick r:id="rId2"/>
              </a:rPr>
              <a:t>Laura.Arnold@IndianaDG.net</a:t>
            </a:r>
            <a:endParaRPr lang="en-US" dirty="0"/>
          </a:p>
          <a:p>
            <a:pPr marL="119062" indent="0">
              <a:buNone/>
            </a:pPr>
            <a:r>
              <a:rPr lang="en-US" dirty="0">
                <a:hlinkClick r:id="rId3"/>
              </a:rPr>
              <a:t>Laura.Arnold@thearnoldgroup.biz</a:t>
            </a:r>
            <a:r>
              <a:rPr lang="en-US" dirty="0"/>
              <a:t> 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27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89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48227</TotalTime>
  <Words>246</Words>
  <Application>Microsoft Office PowerPoint</Application>
  <PresentationFormat>On-screen Show (4:3)</PresentationFormat>
  <Paragraphs>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Indiana 2022 PURPA Avoided Cost Rates 30-day Filings</vt:lpstr>
      <vt:lpstr>2022 Filed PURPA “Avoided Cost” Rates </vt:lpstr>
      <vt:lpstr>2022 Filed PURPA “Avoided Cost” Rates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Indiana Net Metering 2015</dc:title>
  <dc:creator>Owner</dc:creator>
  <cp:lastModifiedBy>Laura Arnold</cp:lastModifiedBy>
  <cp:revision>314</cp:revision>
  <cp:lastPrinted>2022-03-03T18:30:02Z</cp:lastPrinted>
  <dcterms:created xsi:type="dcterms:W3CDTF">2013-03-11T22:43:19Z</dcterms:created>
  <dcterms:modified xsi:type="dcterms:W3CDTF">2022-03-22T19:34:59Z</dcterms:modified>
</cp:coreProperties>
</file>